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69" r:id="rId2"/>
    <p:sldId id="272" r:id="rId3"/>
    <p:sldId id="354" r:id="rId4"/>
    <p:sldId id="351" r:id="rId5"/>
    <p:sldId id="347" r:id="rId6"/>
    <p:sldId id="345" r:id="rId7"/>
    <p:sldId id="346" r:id="rId8"/>
    <p:sldId id="348" r:id="rId9"/>
    <p:sldId id="350" r:id="rId10"/>
    <p:sldId id="352" r:id="rId11"/>
    <p:sldId id="349" r:id="rId12"/>
    <p:sldId id="363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364" r:id="rId21"/>
    <p:sldId id="36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CD78710-0A20-4EDB-851F-C12A0B9DFD7E}">
          <p14:sldIdLst>
            <p14:sldId id="269"/>
            <p14:sldId id="272"/>
          </p14:sldIdLst>
        </p14:section>
        <p14:section name="Electric drive and its basic elements" id="{48B337F4-E174-444B-8639-CF5E7DEDD3DE}">
          <p14:sldIdLst>
            <p14:sldId id="354"/>
            <p14:sldId id="351"/>
            <p14:sldId id="347"/>
            <p14:sldId id="345"/>
            <p14:sldId id="346"/>
            <p14:sldId id="348"/>
            <p14:sldId id="350"/>
            <p14:sldId id="352"/>
            <p14:sldId id="349"/>
          </p14:sldIdLst>
        </p14:section>
        <p14:section name="Classification of electric drives" id="{938590DA-858B-4252-9B6C-D4676F43E4C3}">
          <p14:sldIdLst>
            <p14:sldId id="363"/>
            <p14:sldId id="355"/>
            <p14:sldId id="356"/>
            <p14:sldId id="357"/>
            <p14:sldId id="358"/>
            <p14:sldId id="359"/>
            <p14:sldId id="360"/>
            <p14:sldId id="361"/>
            <p14:sldId id="364"/>
            <p14:sldId id="3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188"/>
    <a:srgbClr val="314663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2" autoAdjust="0"/>
    <p:restoredTop sz="93945" autoAdjust="0"/>
  </p:normalViewPr>
  <p:slideViewPr>
    <p:cSldViewPr snapToGrid="0">
      <p:cViewPr varScale="1">
        <p:scale>
          <a:sx n="89" d="100"/>
          <a:sy n="89" d="100"/>
        </p:scale>
        <p:origin x="442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Бешта Олександр Степанович" userId="S::beshtaa@nmu.one::c85668f2-ee94-4c02-b7d6-9d4a46370b2f" providerId="AD" clId="Web-{6AB1CE4B-A615-BD82-9E9C-28C37821141F}"/>
    <pc:docChg chg="addSld">
      <pc:chgData name="Бешта Олександр Степанович" userId="S::beshtaa@nmu.one::c85668f2-ee94-4c02-b7d6-9d4a46370b2f" providerId="AD" clId="Web-{6AB1CE4B-A615-BD82-9E9C-28C37821141F}" dt="2019-02-24T08:12:51.617" v="0"/>
      <pc:docMkLst>
        <pc:docMk/>
      </pc:docMkLst>
      <pc:sldChg chg="add replId">
        <pc:chgData name="Бешта Олександр Степанович" userId="S::beshtaa@nmu.one::c85668f2-ee94-4c02-b7d6-9d4a46370b2f" providerId="AD" clId="Web-{6AB1CE4B-A615-BD82-9E9C-28C37821141F}" dt="2019-02-24T08:12:51.617" v="0"/>
        <pc:sldMkLst>
          <pc:docMk/>
          <pc:sldMk cId="689394716" sldId="322"/>
        </pc:sldMkLst>
      </pc:sldChg>
    </pc:docChg>
  </pc:docChgLst>
  <pc:docChgLst>
    <pc:chgData name="Бешта Олександр Степанович" userId="S::beshtaa@nmu.one::c85668f2-ee94-4c02-b7d6-9d4a46370b2f" providerId="AD" clId="Web-{2CEEB47B-1C11-4C54-A413-3345953ED37E}"/>
    <pc:docChg chg="addSld modSld sldOrd">
      <pc:chgData name="Бешта Олександр Степанович" userId="S::beshtaa@nmu.one::c85668f2-ee94-4c02-b7d6-9d4a46370b2f" providerId="AD" clId="Web-{2CEEB47B-1C11-4C54-A413-3345953ED37E}" dt="2019-02-09T11:52:11.358" v="13" actId="20577"/>
      <pc:docMkLst>
        <pc:docMk/>
      </pc:docMkLst>
      <pc:sldChg chg="ord">
        <pc:chgData name="Бешта Олександр Степанович" userId="S::beshtaa@nmu.one::c85668f2-ee94-4c02-b7d6-9d4a46370b2f" providerId="AD" clId="Web-{2CEEB47B-1C11-4C54-A413-3345953ED37E}" dt="2019-02-09T11:48:40.499" v="1"/>
        <pc:sldMkLst>
          <pc:docMk/>
          <pc:sldMk cId="3298671094" sldId="273"/>
        </pc:sldMkLst>
      </pc:sldChg>
      <pc:sldChg chg="ord">
        <pc:chgData name="Бешта Олександр Степанович" userId="S::beshtaa@nmu.one::c85668f2-ee94-4c02-b7d6-9d4a46370b2f" providerId="AD" clId="Web-{2CEEB47B-1C11-4C54-A413-3345953ED37E}" dt="2019-02-09T11:49:47.952" v="2"/>
        <pc:sldMkLst>
          <pc:docMk/>
          <pc:sldMk cId="3281771413" sldId="274"/>
        </pc:sldMkLst>
      </pc:sldChg>
      <pc:sldChg chg="modSp">
        <pc:chgData name="Бешта Олександр Степанович" userId="S::beshtaa@nmu.one::c85668f2-ee94-4c02-b7d6-9d4a46370b2f" providerId="AD" clId="Web-{2CEEB47B-1C11-4C54-A413-3345953ED37E}" dt="2019-02-09T11:50:58.733" v="4" actId="1076"/>
        <pc:sldMkLst>
          <pc:docMk/>
          <pc:sldMk cId="1954646882" sldId="279"/>
        </pc:sldMkLst>
        <pc:cxnChg chg="mod">
          <ac:chgData name="Бешта Олександр Степанович" userId="S::beshtaa@nmu.one::c85668f2-ee94-4c02-b7d6-9d4a46370b2f" providerId="AD" clId="Web-{2CEEB47B-1C11-4C54-A413-3345953ED37E}" dt="2019-02-09T11:50:58.733" v="4" actId="1076"/>
          <ac:cxnSpMkLst>
            <pc:docMk/>
            <pc:sldMk cId="1954646882" sldId="279"/>
            <ac:cxnSpMk id="24" creationId="{00000000-0000-0000-0000-000000000000}"/>
          </ac:cxnSpMkLst>
        </pc:cxnChg>
      </pc:sldChg>
      <pc:sldChg chg="modSp new">
        <pc:chgData name="Бешта Олександр Степанович" userId="S::beshtaa@nmu.one::c85668f2-ee94-4c02-b7d6-9d4a46370b2f" providerId="AD" clId="Web-{2CEEB47B-1C11-4C54-A413-3345953ED37E}" dt="2019-02-09T11:52:11.358" v="13" actId="20577"/>
        <pc:sldMkLst>
          <pc:docMk/>
          <pc:sldMk cId="3963620950" sldId="284"/>
        </pc:sldMkLst>
        <pc:spChg chg="mod">
          <ac:chgData name="Бешта Олександр Степанович" userId="S::beshtaa@nmu.one::c85668f2-ee94-4c02-b7d6-9d4a46370b2f" providerId="AD" clId="Web-{2CEEB47B-1C11-4C54-A413-3345953ED37E}" dt="2019-02-09T11:52:11.358" v="13" actId="20577"/>
          <ac:spMkLst>
            <pc:docMk/>
            <pc:sldMk cId="3963620950" sldId="284"/>
            <ac:spMk id="2" creationId="{A5CF984A-EF56-4EBD-AB92-B85DF49036B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B674C-47DE-4D69-824F-B768083A565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3DA66-C4C8-47FB-AD19-85F20319C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582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4325" y="3004909"/>
            <a:ext cx="7839075" cy="183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1"/>
            </a:lvl1pPr>
          </a:lstStyle>
          <a:p>
            <a:r>
              <a:rPr lang="ru-RU" sz="3200" b="1" dirty="0"/>
              <a:t>НАЗВА ТЕМИ</a:t>
            </a:r>
            <a:endParaRPr lang="ru-RU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463" y="5456366"/>
            <a:ext cx="1298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Лектор:</a:t>
            </a: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401411" y="2966793"/>
            <a:ext cx="7790160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95943" y="5816726"/>
            <a:ext cx="1388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600" dirty="0"/>
              <a:t>Розробники: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989" y="6263869"/>
            <a:ext cx="2766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200" dirty="0"/>
              <a:t>Для студентів напрямів підготовки: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3091" y="6475729"/>
            <a:ext cx="3494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1200" dirty="0"/>
              <a:t>Доступне для завантаження</a:t>
            </a:r>
            <a:r>
              <a:rPr lang="en-US" sz="1200" dirty="0"/>
              <a:t> </a:t>
            </a:r>
            <a:r>
              <a:rPr lang="uk-UA" sz="1200" dirty="0"/>
              <a:t>на</a:t>
            </a:r>
            <a:r>
              <a:rPr lang="uk-UA" sz="1200" baseline="0" dirty="0"/>
              <a:t> сайті кафедри</a:t>
            </a:r>
            <a:r>
              <a:rPr lang="uk-UA" sz="1200" dirty="0"/>
              <a:t>:</a:t>
            </a:r>
          </a:p>
        </p:txBody>
      </p:sp>
      <p:sp>
        <p:nvSpPr>
          <p:cNvPr id="25" name="Объект 24"/>
          <p:cNvSpPr>
            <a:spLocks noGrp="1"/>
          </p:cNvSpPr>
          <p:nvPr>
            <p:ph sz="quarter" idx="10" hasCustomPrompt="1"/>
          </p:nvPr>
        </p:nvSpPr>
        <p:spPr>
          <a:xfrm>
            <a:off x="314324" y="1604946"/>
            <a:ext cx="7419975" cy="13595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ru-RU" dirty="0" err="1"/>
              <a:t>Дисципліна</a:t>
            </a:r>
            <a:r>
              <a:rPr lang="ru-RU" dirty="0"/>
              <a:t>: «</a:t>
            </a:r>
            <a:r>
              <a:rPr lang="ru-RU" dirty="0" err="1"/>
              <a:t>Назва</a:t>
            </a:r>
            <a:r>
              <a:rPr lang="ru-RU" dirty="0"/>
              <a:t> </a:t>
            </a:r>
            <a:r>
              <a:rPr lang="ru-RU" dirty="0" err="1"/>
              <a:t>дисципліни</a:t>
            </a:r>
            <a:r>
              <a:rPr lang="ru-RU" dirty="0"/>
              <a:t>»</a:t>
            </a:r>
          </a:p>
          <a:p>
            <a:pPr lvl="0"/>
            <a:r>
              <a:rPr lang="uk-UA" dirty="0"/>
              <a:t>Розділ: «Назва розділу курсу»</a:t>
            </a:r>
            <a:endParaRPr lang="ru-RU" dirty="0"/>
          </a:p>
        </p:txBody>
      </p:sp>
      <p:sp>
        <p:nvSpPr>
          <p:cNvPr id="27" name="Объект 26"/>
          <p:cNvSpPr>
            <a:spLocks noGrp="1"/>
          </p:cNvSpPr>
          <p:nvPr>
            <p:ph sz="quarter" idx="11" hasCustomPrompt="1"/>
          </p:nvPr>
        </p:nvSpPr>
        <p:spPr>
          <a:xfrm>
            <a:off x="314324" y="285186"/>
            <a:ext cx="7025369" cy="702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 err="1"/>
              <a:t>Назва</a:t>
            </a:r>
            <a:r>
              <a:rPr lang="ru-RU" dirty="0"/>
              <a:t> факультету та </a:t>
            </a:r>
            <a:r>
              <a:rPr lang="uk-UA" dirty="0"/>
              <a:t>кафедри</a:t>
            </a:r>
            <a:endParaRPr lang="ru-RU" dirty="0"/>
          </a:p>
        </p:txBody>
      </p:sp>
      <p:sp>
        <p:nvSpPr>
          <p:cNvPr id="29" name="Объект 28"/>
          <p:cNvSpPr>
            <a:spLocks noGrp="1"/>
          </p:cNvSpPr>
          <p:nvPr>
            <p:ph sz="quarter" idx="12" hasCustomPrompt="1"/>
          </p:nvPr>
        </p:nvSpPr>
        <p:spPr>
          <a:xfrm>
            <a:off x="1175657" y="5486222"/>
            <a:ext cx="7527471" cy="3416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ru-RU" dirty="0"/>
              <a:t>П.І.Б. лектора</a:t>
            </a:r>
          </a:p>
        </p:txBody>
      </p:sp>
      <p:sp>
        <p:nvSpPr>
          <p:cNvPr id="30" name="Объект 28"/>
          <p:cNvSpPr>
            <a:spLocks noGrp="1"/>
          </p:cNvSpPr>
          <p:nvPr>
            <p:ph sz="quarter" idx="13" hasCustomPrompt="1"/>
          </p:nvPr>
        </p:nvSpPr>
        <p:spPr>
          <a:xfrm>
            <a:off x="1461405" y="5844540"/>
            <a:ext cx="7266216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uk-UA" noProof="0" dirty="0"/>
              <a:t>перелік авторів</a:t>
            </a:r>
          </a:p>
        </p:txBody>
      </p:sp>
      <p:sp>
        <p:nvSpPr>
          <p:cNvPr id="31" name="Объект 28"/>
          <p:cNvSpPr>
            <a:spLocks noGrp="1"/>
          </p:cNvSpPr>
          <p:nvPr>
            <p:ph sz="quarter" idx="14" hasCustomPrompt="1"/>
          </p:nvPr>
        </p:nvSpPr>
        <p:spPr>
          <a:xfrm>
            <a:off x="2759527" y="6279562"/>
            <a:ext cx="5968094" cy="214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uk-UA" noProof="0" dirty="0"/>
              <a:t>перелік напрямів</a:t>
            </a:r>
          </a:p>
        </p:txBody>
      </p:sp>
      <p:sp>
        <p:nvSpPr>
          <p:cNvPr id="32" name="Объект 28"/>
          <p:cNvSpPr>
            <a:spLocks noGrp="1"/>
          </p:cNvSpPr>
          <p:nvPr>
            <p:ph sz="quarter" idx="15" hasCustomPrompt="1"/>
          </p:nvPr>
        </p:nvSpPr>
        <p:spPr>
          <a:xfrm>
            <a:off x="3600448" y="6493971"/>
            <a:ext cx="2247902" cy="196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uk-UA" noProof="0" dirty="0"/>
              <a:t>адреса сайту</a:t>
            </a:r>
          </a:p>
        </p:txBody>
      </p:sp>
    </p:spTree>
    <p:extLst>
      <p:ext uri="{BB962C8B-B14F-4D97-AF65-F5344CB8AC3E}">
        <p14:creationId xmlns:p14="http://schemas.microsoft.com/office/powerpoint/2010/main" val="17226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із назв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9" y="6073030"/>
            <a:ext cx="11268479" cy="6065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470820" y="6392634"/>
            <a:ext cx="58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C56AA3-0D82-44D9-83B2-C252F27638A7}" type="slidenum">
              <a:rPr lang="ru-RU" sz="1600" smtClean="0"/>
              <a:pPr algn="ctr"/>
              <a:t>‹#›</a:t>
            </a:fld>
            <a:endParaRPr lang="ru-RU" sz="16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6009" y="220889"/>
            <a:ext cx="11817327" cy="963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baseline="0"/>
            </a:lvl1pPr>
            <a:lvl2pPr marL="457200" indent="0">
              <a:buNone/>
              <a:defRPr sz="2800" b="1"/>
            </a:lvl2pPr>
            <a:lvl3pPr marL="914400" indent="0">
              <a:buNone/>
              <a:defRPr sz="2800" b="1"/>
            </a:lvl3pPr>
            <a:lvl4pPr marL="1371600" indent="0">
              <a:buNone/>
              <a:defRPr sz="2800" b="1"/>
            </a:lvl4pPr>
            <a:lvl5pPr marL="1828800" indent="0">
              <a:buNone/>
              <a:defRPr sz="2800" b="1"/>
            </a:lvl5pPr>
          </a:lstStyle>
          <a:p>
            <a:pPr lvl="0"/>
            <a:r>
              <a:rPr lang="uk-UA" dirty="0"/>
              <a:t>НАЗВА СЛАЙДУ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uk-UA" noProof="0" dirty="0"/>
              <a:t>Назва лекції або розділу. Не обов’язкове</a:t>
            </a:r>
          </a:p>
        </p:txBody>
      </p:sp>
    </p:spTree>
    <p:extLst>
      <p:ext uri="{BB962C8B-B14F-4D97-AF65-F5344CB8AC3E}">
        <p14:creationId xmlns:p14="http://schemas.microsoft.com/office/powerpoint/2010/main" val="168084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без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9" y="6073030"/>
            <a:ext cx="11268479" cy="6065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470820" y="6392634"/>
            <a:ext cx="58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C56AA3-0D82-44D9-83B2-C252F27638A7}" type="slidenum">
              <a:rPr lang="ru-RU" sz="1600" smtClean="0"/>
              <a:pPr algn="ctr"/>
              <a:t>‹#›</a:t>
            </a:fld>
            <a:endParaRPr lang="ru-RU" sz="1600" dirty="0"/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uk-UA" noProof="0" dirty="0"/>
              <a:t>Назва лекції або розділу. Не обов’язкове</a:t>
            </a:r>
          </a:p>
        </p:txBody>
      </p:sp>
    </p:spTree>
    <p:extLst>
      <p:ext uri="{BB962C8B-B14F-4D97-AF65-F5344CB8AC3E}">
        <p14:creationId xmlns:p14="http://schemas.microsoft.com/office/powerpoint/2010/main" val="1761681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015" y="2346098"/>
            <a:ext cx="6174921" cy="2165803"/>
          </a:xfrm>
          <a:prstGeom prst="rect">
            <a:avLst/>
          </a:prstGeom>
        </p:spPr>
        <p:txBody>
          <a:bodyPr anchor="ctr"/>
          <a:lstStyle>
            <a:lvl1pPr>
              <a:defRPr sz="3200" b="1"/>
            </a:lvl1pPr>
          </a:lstStyle>
          <a:p>
            <a:r>
              <a:rPr lang="uk-UA" noProof="0" dirty="0"/>
              <a:t>Назва розділу</a:t>
            </a:r>
          </a:p>
        </p:txBody>
      </p:sp>
    </p:spTree>
    <p:extLst>
      <p:ext uri="{BB962C8B-B14F-4D97-AF65-F5344CB8AC3E}">
        <p14:creationId xmlns:p14="http://schemas.microsoft.com/office/powerpoint/2010/main" val="3139923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 зі з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015" y="434171"/>
            <a:ext cx="5977345" cy="571669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uk-UA" noProof="0" dirty="0"/>
              <a:t>Назва розділу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332014" y="1172037"/>
            <a:ext cx="5977345" cy="5424706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baseline="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uk-UA" dirty="0"/>
              <a:t>Назва пункту</a:t>
            </a:r>
          </a:p>
          <a:p>
            <a:pPr lvl="0"/>
            <a:r>
              <a:rPr lang="uk-UA" dirty="0"/>
              <a:t>Назва пункту</a:t>
            </a:r>
          </a:p>
          <a:p>
            <a:pPr lvl="0"/>
            <a:r>
              <a:rPr lang="uk-UA" dirty="0"/>
              <a:t>Назва пункту</a:t>
            </a:r>
          </a:p>
          <a:p>
            <a:pPr lvl="0"/>
            <a:r>
              <a:rPr lang="uk-UA" dirty="0"/>
              <a:t>Назва пункту</a:t>
            </a:r>
            <a:endParaRPr lang="ru-RU" dirty="0"/>
          </a:p>
          <a:p>
            <a:pPr lvl="0"/>
            <a:endParaRPr lang="ru-RU" dirty="0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418035" y="1005840"/>
            <a:ext cx="6024327" cy="15776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88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52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14325" y="3004909"/>
            <a:ext cx="7839075" cy="1075385"/>
          </a:xfrm>
        </p:spPr>
        <p:txBody>
          <a:bodyPr/>
          <a:lstStyle/>
          <a:p>
            <a:r>
              <a:rPr lang="en-US" dirty="0"/>
              <a:t>Fundamentals of electric </a:t>
            </a:r>
            <a:r>
              <a:rPr lang="en-US" dirty="0" smtClean="0"/>
              <a:t>drive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/>
              <a:t>Electrotechnic</a:t>
            </a:r>
            <a:r>
              <a:rPr lang="en-US" dirty="0"/>
              <a:t> faculty</a:t>
            </a:r>
          </a:p>
          <a:p>
            <a:r>
              <a:rPr lang="en-US" dirty="0"/>
              <a:t>Electric drive department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Alexander </a:t>
            </a:r>
            <a:r>
              <a:rPr lang="en-US" dirty="0" err="1"/>
              <a:t>Beshta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Alexander </a:t>
            </a:r>
            <a:r>
              <a:rPr lang="en-US" dirty="0" err="1"/>
              <a:t>Beshta</a:t>
            </a:r>
            <a:endParaRPr lang="ru-RU" dirty="0"/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141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http://do.nmu.org.ua/course/index.php?categoryid=11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2844598" y="3947545"/>
            <a:ext cx="2476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Presentation </a:t>
            </a:r>
            <a:r>
              <a:rPr lang="en-US" sz="2400" b="1" dirty="0"/>
              <a:t>#1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93652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1"/>
          <p:cNvSpPr>
            <a:spLocks noGrp="1"/>
          </p:cNvSpPr>
          <p:nvPr>
            <p:ph type="body" sz="quarter" idx="10"/>
          </p:nvPr>
        </p:nvSpPr>
        <p:spPr>
          <a:xfrm>
            <a:off x="335282" y="271753"/>
            <a:ext cx="3512100" cy="111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r">
              <a:spcBef>
                <a:spcPts val="1800"/>
              </a:spcBef>
            </a:pPr>
            <a:r>
              <a:rPr lang="uk-UA" sz="2000" dirty="0" smtClean="0"/>
              <a:t> </a:t>
            </a:r>
          </a:p>
          <a:p>
            <a:pPr algn="r">
              <a:spcBef>
                <a:spcPts val="0"/>
              </a:spcBef>
            </a:pPr>
            <a:r>
              <a:rPr lang="en-US" dirty="0" smtClean="0"/>
              <a:t>Transducers</a:t>
            </a:r>
            <a:endParaRPr lang="en-US" dirty="0"/>
          </a:p>
          <a:p>
            <a:pPr algn="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28546" y="473880"/>
            <a:ext cx="6797615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u="sng" dirty="0" smtClean="0"/>
              <a:t>Function</a:t>
            </a:r>
            <a:r>
              <a:rPr lang="en-US" sz="2400" dirty="0" smtClean="0"/>
              <a:t>: conversion </a:t>
            </a:r>
            <a:r>
              <a:rPr lang="en-US" sz="2400" dirty="0"/>
              <a:t>of signals of various nature into standard electrical signals</a:t>
            </a:r>
            <a:endParaRPr lang="uk-UA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46" y="473880"/>
            <a:ext cx="876422" cy="543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68" y="1975449"/>
            <a:ext cx="10196194" cy="336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2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5" name="Текст 1"/>
          <p:cNvSpPr>
            <a:spLocks noGrp="1"/>
          </p:cNvSpPr>
          <p:nvPr>
            <p:ph type="body" sz="quarter" idx="10"/>
          </p:nvPr>
        </p:nvSpPr>
        <p:spPr>
          <a:xfrm>
            <a:off x="335281" y="271753"/>
            <a:ext cx="3230879" cy="111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r">
              <a:spcBef>
                <a:spcPts val="1800"/>
              </a:spcBef>
            </a:pPr>
            <a:r>
              <a:rPr lang="uk-UA" sz="2000" dirty="0" smtClean="0"/>
              <a:t> </a:t>
            </a:r>
          </a:p>
          <a:p>
            <a:pPr algn="r">
              <a:spcBef>
                <a:spcPts val="0"/>
              </a:spcBef>
            </a:pPr>
            <a:r>
              <a:rPr lang="en-US" dirty="0" smtClean="0"/>
              <a:t>Controllers</a:t>
            </a:r>
            <a:endParaRPr lang="en-US" dirty="0"/>
          </a:p>
          <a:p>
            <a:pPr algn="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56" y="354629"/>
            <a:ext cx="775403" cy="950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0191" b="10565"/>
          <a:stretch/>
        </p:blipFill>
        <p:spPr>
          <a:xfrm>
            <a:off x="4693966" y="1974659"/>
            <a:ext cx="5776133" cy="35187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97879" y="640301"/>
            <a:ext cx="587222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Function: equipping machine-tools with control and automation functions</a:t>
            </a:r>
            <a:endParaRPr lang="en-US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2916" y="2533729"/>
            <a:ext cx="446671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industrial PC (IPC), </a:t>
            </a:r>
            <a:endParaRPr lang="en-US" sz="2400" dirty="0" smtClean="0"/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programmable </a:t>
            </a:r>
            <a:r>
              <a:rPr lang="en-US" sz="2400" dirty="0"/>
              <a:t>logic controller (PLC), </a:t>
            </a:r>
            <a:endParaRPr lang="en-US" sz="2400" dirty="0" smtClean="0"/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programmable </a:t>
            </a:r>
            <a:r>
              <a:rPr lang="en-US" sz="2400" dirty="0"/>
              <a:t>automation controller (PAC)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84705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15" y="165101"/>
            <a:ext cx="5977345" cy="936992"/>
          </a:xfrm>
        </p:spPr>
        <p:txBody>
          <a:bodyPr/>
          <a:lstStyle/>
          <a:p>
            <a:r>
              <a:rPr lang="ru-RU" dirty="0" err="1"/>
              <a:t>Basic</a:t>
            </a:r>
            <a:r>
              <a:rPr lang="ru-RU" dirty="0"/>
              <a:t> </a:t>
            </a:r>
            <a:r>
              <a:rPr lang="ru-RU" dirty="0" err="1"/>
              <a:t>concepts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determinations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84415" y="682823"/>
            <a:ext cx="5977345" cy="24376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979714" y="3439989"/>
            <a:ext cx="5977345" cy="2554411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/>
              <a:t>Classification of electric drives</a:t>
            </a:r>
          </a:p>
          <a:p>
            <a:pPr marL="0" indent="0">
              <a:buNone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82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76009" y="220890"/>
            <a:ext cx="11817327" cy="555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Classification of electric drives</a:t>
            </a:r>
          </a:p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1081176" y="1000513"/>
            <a:ext cx="830436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u="sng" dirty="0"/>
              <a:t>By the sort of current of drive engine</a:t>
            </a:r>
            <a:r>
              <a:rPr lang="en-US" sz="3200" dirty="0"/>
              <a:t>:</a:t>
            </a:r>
          </a:p>
          <a:p>
            <a:pPr marL="742950" lvl="1" indent="-285750">
              <a:lnSpc>
                <a:spcPct val="200000"/>
              </a:lnSpc>
              <a:spcBef>
                <a:spcPts val="3600"/>
              </a:spcBef>
              <a:spcAft>
                <a:spcPts val="3600"/>
              </a:spcAft>
              <a:buFont typeface="Wingdings" panose="05000000000000000000" pitchFamily="2" charset="2"/>
              <a:buChar char="ü"/>
            </a:pPr>
            <a:r>
              <a:rPr lang="en-US" sz="3200" dirty="0"/>
              <a:t> direct current (DC</a:t>
            </a:r>
            <a:r>
              <a:rPr lang="en-US" sz="3200" dirty="0" smtClean="0"/>
              <a:t>)</a:t>
            </a:r>
            <a:endParaRPr lang="en-US" sz="3200" dirty="0"/>
          </a:p>
          <a:p>
            <a:pPr marL="742950" lvl="1" indent="-285750">
              <a:lnSpc>
                <a:spcPct val="200000"/>
              </a:lnSpc>
              <a:spcBef>
                <a:spcPts val="3600"/>
              </a:spcBef>
              <a:spcAft>
                <a:spcPts val="3600"/>
              </a:spcAft>
              <a:buFont typeface="Wingdings" panose="05000000000000000000" pitchFamily="2" charset="2"/>
              <a:buChar char="ü"/>
            </a:pPr>
            <a:r>
              <a:rPr lang="en-US" sz="3200" dirty="0"/>
              <a:t> alternating current (AC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584" y="1868910"/>
            <a:ext cx="1724342" cy="1443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3298"/>
          <a:stretch/>
        </p:blipFill>
        <p:spPr>
          <a:xfrm>
            <a:off x="6386796" y="3536143"/>
            <a:ext cx="2023959" cy="2096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481" y="3793208"/>
            <a:ext cx="2152486" cy="183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85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76009" y="220890"/>
            <a:ext cx="11817327" cy="555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Classification of electric drives</a:t>
            </a:r>
          </a:p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471782" y="1058113"/>
            <a:ext cx="628270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400" i="1" u="sng" dirty="0"/>
              <a:t>By the sort of mechanical transmission</a:t>
            </a:r>
            <a:r>
              <a:rPr lang="en-US" sz="2400" i="1" u="sng" dirty="0" smtClean="0"/>
              <a:t>:</a:t>
            </a:r>
          </a:p>
          <a:p>
            <a:pPr>
              <a:spcAft>
                <a:spcPts val="1200"/>
              </a:spcAft>
            </a:pPr>
            <a:endParaRPr lang="ru-RU" sz="2400" u="sng" dirty="0"/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400" dirty="0"/>
              <a:t> geared electric drive in which an electric motor is connected with a working machine by means of one of types of transmission </a:t>
            </a:r>
            <a:r>
              <a:rPr lang="en-US" sz="2400" dirty="0" smtClean="0"/>
              <a:t>devices</a:t>
            </a:r>
          </a:p>
          <a:p>
            <a:pPr marL="742950" lvl="1" indent="-285750">
              <a:buFont typeface="Wingdings" pitchFamily="2" charset="2"/>
              <a:buChar char="ü"/>
            </a:pPr>
            <a:endParaRPr lang="en-US" sz="2400" dirty="0"/>
          </a:p>
          <a:p>
            <a:pPr marL="742950" lvl="1" indent="-285750">
              <a:buFont typeface="Wingdings" pitchFamily="2" charset="2"/>
              <a:buChar char="ü"/>
            </a:pPr>
            <a:endParaRPr lang="en-US" sz="2400" dirty="0" smtClean="0"/>
          </a:p>
          <a:p>
            <a:pPr marL="742950" lvl="1" indent="-285750">
              <a:buFont typeface="Wingdings" pitchFamily="2" charset="2"/>
              <a:buChar char="ü"/>
            </a:pPr>
            <a:endParaRPr lang="ru-RU" sz="2400" dirty="0"/>
          </a:p>
          <a:p>
            <a:pPr marL="742950" lvl="1" indent="-285750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400" dirty="0"/>
              <a:t> gearless electric drive (direct drive), when an electric motor is connected directly with a machine </a:t>
            </a:r>
            <a:r>
              <a:rPr lang="en-US" sz="2400" dirty="0" smtClean="0"/>
              <a:t>tool</a:t>
            </a:r>
            <a:endParaRPr lang="ru-RU" sz="24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6668219" y="1180902"/>
            <a:ext cx="4502990" cy="2847634"/>
            <a:chOff x="6551673" y="1180902"/>
            <a:chExt cx="4619536" cy="320158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51673" y="1462637"/>
              <a:ext cx="4619536" cy="2919851"/>
            </a:xfrm>
            <a:prstGeom prst="rect">
              <a:avLst/>
            </a:prstGeom>
          </p:spPr>
        </p:pic>
        <p:sp>
          <p:nvSpPr>
            <p:cNvPr id="12" name="Выноска 3 (с границей) 11"/>
            <p:cNvSpPr/>
            <p:nvPr/>
          </p:nvSpPr>
          <p:spPr>
            <a:xfrm flipH="1">
              <a:off x="6978769" y="1198155"/>
              <a:ext cx="733245" cy="686259"/>
            </a:xfrm>
            <a:prstGeom prst="accent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76116"/>
                <a:gd name="adj6" fmla="val -51545"/>
                <a:gd name="adj7" fmla="val 135589"/>
                <a:gd name="adj8" fmla="val -5145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rgbClr val="3B61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Gear box</a:t>
              </a:r>
              <a:endParaRPr lang="uk-UA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носка 3 (с границей) 12"/>
            <p:cNvSpPr/>
            <p:nvPr/>
          </p:nvSpPr>
          <p:spPr>
            <a:xfrm>
              <a:off x="10017381" y="1180902"/>
              <a:ext cx="903661" cy="686259"/>
            </a:xfrm>
            <a:prstGeom prst="accent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76116"/>
                <a:gd name="adj6" fmla="val -51545"/>
                <a:gd name="adj7" fmla="val 135589"/>
                <a:gd name="adj8" fmla="val -51458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rgbClr val="3B61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Motor</a:t>
              </a:r>
              <a:endParaRPr lang="uk-UA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841" y="4028536"/>
            <a:ext cx="1906169" cy="22111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714" y="4028536"/>
            <a:ext cx="2712588" cy="2012740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 rot="955722">
            <a:off x="8215651" y="5389337"/>
            <a:ext cx="1003422" cy="204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00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6352605" y="2804029"/>
            <a:ext cx="5437261" cy="3118025"/>
            <a:chOff x="6556075" y="2207494"/>
            <a:chExt cx="5437261" cy="311802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/>
            <a:srcRect l="3333"/>
            <a:stretch/>
          </p:blipFill>
          <p:spPr>
            <a:xfrm>
              <a:off x="6556075" y="2661175"/>
              <a:ext cx="5437261" cy="2664344"/>
            </a:xfrm>
            <a:prstGeom prst="rect">
              <a:avLst/>
            </a:prstGeom>
          </p:spPr>
        </p:pic>
        <p:cxnSp>
          <p:nvCxnSpPr>
            <p:cNvPr id="11" name="Прямая со стрелкой 10"/>
            <p:cNvCxnSpPr/>
            <p:nvPr/>
          </p:nvCxnSpPr>
          <p:spPr>
            <a:xfrm flipH="1">
              <a:off x="8505645" y="2661175"/>
              <a:ext cx="32068" cy="953293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 Box 4514"/>
            <p:cNvSpPr txBox="1">
              <a:spLocks noChangeArrowheads="1"/>
            </p:cNvSpPr>
            <p:nvPr/>
          </p:nvSpPr>
          <p:spPr bwMode="auto">
            <a:xfrm>
              <a:off x="8065393" y="2207494"/>
              <a:ext cx="944640" cy="453681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449580" indent="-44958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b="1" dirty="0" smtClean="0">
                  <a:effectLst/>
                  <a:ea typeface="Calibri"/>
                  <a:cs typeface="Times New Roman"/>
                </a:rPr>
                <a:t>Forcer</a:t>
              </a:r>
              <a:endParaRPr lang="ru-RU" b="1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23" name="Прямая со стрелкой 22"/>
            <p:cNvCxnSpPr/>
            <p:nvPr/>
          </p:nvCxnSpPr>
          <p:spPr>
            <a:xfrm flipH="1">
              <a:off x="10785019" y="3250897"/>
              <a:ext cx="32068" cy="953293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 Box 4514"/>
            <p:cNvSpPr txBox="1">
              <a:spLocks noChangeArrowheads="1"/>
            </p:cNvSpPr>
            <p:nvPr/>
          </p:nvSpPr>
          <p:spPr bwMode="auto">
            <a:xfrm>
              <a:off x="9561444" y="2797216"/>
              <a:ext cx="2315817" cy="453681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449580" indent="-44958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b="1" dirty="0" smtClean="0">
                  <a:effectLst/>
                  <a:ea typeface="Calibri"/>
                  <a:cs typeface="Times New Roman"/>
                </a:rPr>
                <a:t>Permanent Magnet</a:t>
              </a:r>
              <a:endParaRPr lang="ru-RU" b="1" dirty="0"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76009" y="220890"/>
            <a:ext cx="11817327" cy="555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Classification of electric drives</a:t>
            </a:r>
          </a:p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389594" y="839831"/>
            <a:ext cx="67810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000" i="1" u="sng" dirty="0"/>
              <a:t>By the type of motion: </a:t>
            </a:r>
            <a:endParaRPr lang="ru-RU" sz="2000" i="1" u="sng" dirty="0"/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000" dirty="0"/>
              <a:t> unidirectional and reversing rotating </a:t>
            </a:r>
            <a:endParaRPr lang="ru-RU" sz="2000" dirty="0"/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000" dirty="0"/>
              <a:t>  unidirectional and reversing </a:t>
            </a:r>
            <a:r>
              <a:rPr lang="en-US" sz="2000" u="sng" dirty="0"/>
              <a:t>linear motion </a:t>
            </a:r>
            <a:endParaRPr lang="ru-RU" sz="2000" u="sng" dirty="0"/>
          </a:p>
          <a:p>
            <a:pPr marL="742950" lvl="1" indent="-285750">
              <a:buFont typeface="Wingdings" pitchFamily="2" charset="2"/>
              <a:buChar char="ü"/>
            </a:pP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309" r="4150" b="15633"/>
          <a:stretch/>
        </p:blipFill>
        <p:spPr>
          <a:xfrm>
            <a:off x="389594" y="2804029"/>
            <a:ext cx="5890261" cy="3045505"/>
          </a:xfrm>
          <a:prstGeom prst="rect">
            <a:avLst/>
          </a:prstGeom>
        </p:spPr>
      </p:pic>
      <p:sp>
        <p:nvSpPr>
          <p:cNvPr id="28" name="Text Box 4514"/>
          <p:cNvSpPr txBox="1">
            <a:spLocks noChangeArrowheads="1"/>
          </p:cNvSpPr>
          <p:nvPr/>
        </p:nvSpPr>
        <p:spPr bwMode="auto">
          <a:xfrm>
            <a:off x="4282410" y="2112201"/>
            <a:ext cx="3040380" cy="4536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449580" indent="-449580"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 u="sng" dirty="0" smtClean="0">
                <a:effectLst/>
                <a:ea typeface="Calibri"/>
                <a:cs typeface="Times New Roman"/>
              </a:rPr>
              <a:t>Linear motion</a:t>
            </a:r>
            <a:endParaRPr lang="ru-RU" sz="2000" b="1" u="sng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3012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76009" y="220890"/>
            <a:ext cx="11817327" cy="555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Classification of electric drives</a:t>
            </a:r>
          </a:p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448892" y="983896"/>
            <a:ext cx="1082802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en-US" i="1" u="sng" dirty="0"/>
              <a:t>By the level of automation: </a:t>
            </a:r>
            <a:endParaRPr lang="ru-RU" i="1" u="sng" dirty="0"/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uncontrolled electric </a:t>
            </a:r>
            <a:r>
              <a:rPr lang="en-US" dirty="0" smtClean="0"/>
              <a:t>drive</a:t>
            </a:r>
            <a:endParaRPr lang="ru-RU" dirty="0"/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 automated electric drive in which a part of control operations is executed without operator participation; </a:t>
            </a:r>
            <a:endParaRPr lang="ru-RU" dirty="0"/>
          </a:p>
          <a:p>
            <a:pPr marL="800100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dirty="0"/>
              <a:t> automatic electric drive, in which full control operations are executed without operator participation.</a:t>
            </a:r>
            <a:endParaRPr lang="ru-RU" dirty="0"/>
          </a:p>
        </p:txBody>
      </p:sp>
      <p:grpSp>
        <p:nvGrpSpPr>
          <p:cNvPr id="30" name="Группа 29"/>
          <p:cNvGrpSpPr/>
          <p:nvPr/>
        </p:nvGrpSpPr>
        <p:grpSpPr>
          <a:xfrm>
            <a:off x="248044" y="3446070"/>
            <a:ext cx="3586275" cy="2522827"/>
            <a:chOff x="996792" y="3322340"/>
            <a:chExt cx="3575208" cy="2597217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0272" y="3322340"/>
              <a:ext cx="3211728" cy="1677236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2057400" y="4320540"/>
              <a:ext cx="1569720" cy="732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1987609" y="4663644"/>
              <a:ext cx="553937" cy="1025909"/>
              <a:chOff x="2303780" y="4499560"/>
              <a:chExt cx="553937" cy="1025909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 rotWithShape="1">
              <a:blip r:embed="rId2"/>
              <a:srcRect l="6996" t="53911" r="77820" b="13075"/>
              <a:stretch/>
            </p:blipFill>
            <p:spPr>
              <a:xfrm rot="16200000">
                <a:off x="2336800" y="5004769"/>
                <a:ext cx="487680" cy="553720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 rotWithShape="1">
              <a:blip r:embed="rId2"/>
              <a:srcRect l="6996" t="53911" r="77820" b="13075"/>
              <a:stretch/>
            </p:blipFill>
            <p:spPr>
              <a:xfrm rot="10800000">
                <a:off x="2370037" y="4499560"/>
                <a:ext cx="487680" cy="553720"/>
              </a:xfrm>
              <a:prstGeom prst="rect">
                <a:avLst/>
              </a:prstGeom>
            </p:spPr>
          </p:pic>
        </p:grpSp>
        <p:grpSp>
          <p:nvGrpSpPr>
            <p:cNvPr id="17" name="Группа 16"/>
            <p:cNvGrpSpPr/>
            <p:nvPr/>
          </p:nvGrpSpPr>
          <p:grpSpPr>
            <a:xfrm>
              <a:off x="996792" y="5136283"/>
              <a:ext cx="990600" cy="783274"/>
              <a:chOff x="3134360" y="4953000"/>
              <a:chExt cx="1189888" cy="1010920"/>
            </a:xfrm>
          </p:grpSpPr>
          <p:grpSp>
            <p:nvGrpSpPr>
              <p:cNvPr id="15" name="Группа 14"/>
              <p:cNvGrpSpPr/>
              <p:nvPr/>
            </p:nvGrpSpPr>
            <p:grpSpPr>
              <a:xfrm>
                <a:off x="3134360" y="4953000"/>
                <a:ext cx="1189888" cy="1010920"/>
                <a:chOff x="3134360" y="5053280"/>
                <a:chExt cx="970280" cy="910640"/>
              </a:xfrm>
            </p:grpSpPr>
            <p:pic>
              <p:nvPicPr>
                <p:cNvPr id="12" name="Рисунок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27197" y="5110045"/>
                  <a:ext cx="770764" cy="74927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4" name="Прямоугольник 13"/>
                <p:cNvSpPr/>
                <p:nvPr/>
              </p:nvSpPr>
              <p:spPr>
                <a:xfrm>
                  <a:off x="3134360" y="5053280"/>
                  <a:ext cx="970280" cy="91064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sp>
            <p:nvSpPr>
              <p:cNvPr id="16" name="Правая фигурная скобка 15"/>
              <p:cNvSpPr/>
              <p:nvPr/>
            </p:nvSpPr>
            <p:spPr>
              <a:xfrm>
                <a:off x="4161060" y="5273282"/>
                <a:ext cx="142240" cy="614680"/>
              </a:xfrm>
              <a:prstGeom prst="rightBrace">
                <a:avLst/>
              </a:prstGeom>
              <a:ln w="158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50" name="Группа 49"/>
          <p:cNvGrpSpPr/>
          <p:nvPr/>
        </p:nvGrpSpPr>
        <p:grpSpPr>
          <a:xfrm>
            <a:off x="4152729" y="3428277"/>
            <a:ext cx="3626559" cy="2298269"/>
            <a:chOff x="3276100" y="3882723"/>
            <a:chExt cx="3626559" cy="2298269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3276100" y="3882723"/>
              <a:ext cx="3426961" cy="2298269"/>
              <a:chOff x="3416145" y="3956718"/>
              <a:chExt cx="3426961" cy="2298269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35015" y="3956718"/>
                <a:ext cx="3408091" cy="1779781"/>
              </a:xfrm>
              <a:prstGeom prst="rect">
                <a:avLst/>
              </a:prstGeom>
            </p:spPr>
          </p:pic>
          <p:grpSp>
            <p:nvGrpSpPr>
              <p:cNvPr id="36" name="Группа 35"/>
              <p:cNvGrpSpPr/>
              <p:nvPr/>
            </p:nvGrpSpPr>
            <p:grpSpPr>
              <a:xfrm>
                <a:off x="3416145" y="5682807"/>
                <a:ext cx="706277" cy="572180"/>
                <a:chOff x="2809450" y="5535711"/>
                <a:chExt cx="706277" cy="572180"/>
              </a:xfrm>
            </p:grpSpPr>
            <p:pic>
              <p:nvPicPr>
                <p:cNvPr id="33" name="Рисунок 3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877027" y="5571378"/>
                  <a:ext cx="561047" cy="470792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34" name="Прямоугольник 33"/>
                <p:cNvSpPr/>
                <p:nvPr/>
              </p:nvSpPr>
              <p:spPr>
                <a:xfrm>
                  <a:off x="2809450" y="5535711"/>
                  <a:ext cx="706277" cy="57218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pic>
            <p:nvPicPr>
              <p:cNvPr id="35" name="Рисунок 34"/>
              <p:cNvPicPr>
                <a:picLocks noChangeAspect="1"/>
              </p:cNvPicPr>
              <p:nvPr/>
            </p:nvPicPr>
            <p:blipFill rotWithShape="1">
              <a:blip r:embed="rId2"/>
              <a:srcRect l="6996" t="53911" r="77820" b="13075"/>
              <a:stretch/>
            </p:blipFill>
            <p:spPr>
              <a:xfrm rot="16200000">
                <a:off x="4199503" y="5632249"/>
                <a:ext cx="356249" cy="495170"/>
              </a:xfrm>
              <a:prstGeom prst="rect">
                <a:avLst/>
              </a:prstGeom>
            </p:spPr>
          </p:pic>
        </p:grpSp>
        <p:cxnSp>
          <p:nvCxnSpPr>
            <p:cNvPr id="40" name="Прямая соединительная линия 39"/>
            <p:cNvCxnSpPr>
              <a:stCxn id="43" idx="3"/>
            </p:cNvCxnSpPr>
            <p:nvPr/>
          </p:nvCxnSpPr>
          <p:spPr>
            <a:xfrm>
              <a:off x="5513208" y="4478570"/>
              <a:ext cx="619368" cy="383972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701748" y="4833601"/>
              <a:ext cx="12009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cap="all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transducers</a:t>
              </a:r>
              <a:endParaRPr lang="uk-UA" sz="1000" b="1" cap="al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5203174" y="4422535"/>
              <a:ext cx="310034" cy="11207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2"/>
            <a:srcRect l="6996" t="68886" r="82711" b="13075"/>
            <a:stretch/>
          </p:blipFill>
          <p:spPr>
            <a:xfrm rot="16200000">
              <a:off x="5214669" y="4979197"/>
              <a:ext cx="241495" cy="215716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2"/>
            <a:srcRect l="7671" t="53911" r="88432" b="30415"/>
            <a:stretch/>
          </p:blipFill>
          <p:spPr>
            <a:xfrm rot="10800000">
              <a:off x="5336216" y="4794788"/>
              <a:ext cx="91439" cy="187432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2"/>
            <a:srcRect l="7671" t="53911" r="88432" b="30415"/>
            <a:stretch/>
          </p:blipFill>
          <p:spPr>
            <a:xfrm rot="10800000">
              <a:off x="5335726" y="4611905"/>
              <a:ext cx="91439" cy="187432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2"/>
            <a:srcRect l="7671" t="53911" r="88432" b="30415"/>
            <a:stretch/>
          </p:blipFill>
          <p:spPr>
            <a:xfrm rot="10800000">
              <a:off x="5336838" y="4540929"/>
              <a:ext cx="91439" cy="187432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8097699" y="3428277"/>
            <a:ext cx="3607689" cy="1779781"/>
            <a:chOff x="3294970" y="3882723"/>
            <a:chExt cx="3607689" cy="1779781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94970" y="3882723"/>
              <a:ext cx="3408091" cy="1779781"/>
            </a:xfrm>
            <a:prstGeom prst="rect">
              <a:avLst/>
            </a:prstGeom>
          </p:spPr>
        </p:pic>
        <p:cxnSp>
          <p:nvCxnSpPr>
            <p:cNvPr id="53" name="Прямая соединительная линия 52"/>
            <p:cNvCxnSpPr>
              <a:stCxn id="55" idx="3"/>
            </p:cNvCxnSpPr>
            <p:nvPr/>
          </p:nvCxnSpPr>
          <p:spPr>
            <a:xfrm>
              <a:off x="5513208" y="4478570"/>
              <a:ext cx="619368" cy="383972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5701748" y="4833601"/>
              <a:ext cx="12009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cap="all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transducers</a:t>
              </a:r>
              <a:endParaRPr lang="uk-UA" sz="1000" b="1" cap="al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5203174" y="4422535"/>
              <a:ext cx="310034" cy="11207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2"/>
            <a:srcRect l="6996" t="68886" r="82711" b="13075"/>
            <a:stretch/>
          </p:blipFill>
          <p:spPr>
            <a:xfrm rot="16200000">
              <a:off x="5214669" y="4979197"/>
              <a:ext cx="241495" cy="215716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 rotWithShape="1">
            <a:blip r:embed="rId2"/>
            <a:srcRect l="7671" t="53911" r="88432" b="30415"/>
            <a:stretch/>
          </p:blipFill>
          <p:spPr>
            <a:xfrm rot="10800000">
              <a:off x="5336216" y="4794788"/>
              <a:ext cx="91439" cy="187432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2"/>
            <a:srcRect l="7671" t="53911" r="88432" b="30415"/>
            <a:stretch/>
          </p:blipFill>
          <p:spPr>
            <a:xfrm rot="10800000">
              <a:off x="5335726" y="4611905"/>
              <a:ext cx="91439" cy="187432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2"/>
            <a:srcRect l="7671" t="53911" r="88432" b="30415"/>
            <a:stretch/>
          </p:blipFill>
          <p:spPr>
            <a:xfrm rot="10800000">
              <a:off x="5336838" y="4540929"/>
              <a:ext cx="91439" cy="187432"/>
            </a:xfrm>
            <a:prstGeom prst="rect">
              <a:avLst/>
            </a:prstGeom>
          </p:spPr>
        </p:pic>
      </p:grpSp>
      <p:sp>
        <p:nvSpPr>
          <p:cNvPr id="65" name="Прямоугольник 64"/>
          <p:cNvSpPr/>
          <p:nvPr/>
        </p:nvSpPr>
        <p:spPr>
          <a:xfrm>
            <a:off x="1796184" y="283988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a)</a:t>
            </a:r>
            <a:endParaRPr lang="uk-UA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5972803" y="2869990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)</a:t>
            </a:r>
            <a:endParaRPr lang="uk-UA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10057491" y="2869990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73015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76009" y="220890"/>
            <a:ext cx="11817327" cy="555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Classification of electric drives</a:t>
            </a:r>
          </a:p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634523" y="1088976"/>
            <a:ext cx="99974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en-US" i="1" u="sng" dirty="0"/>
              <a:t>By the type of control system:</a:t>
            </a:r>
            <a:endParaRPr lang="ru-RU" i="1" u="sng" dirty="0"/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 open-loop control. It is an electric drive control system in which a feed-back of output coordinate absents;</a:t>
            </a:r>
            <a:endParaRPr lang="ru-RU" dirty="0"/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 closed-loop control. It is an electric drive control system in which a feed-back of output coordinate presents;</a:t>
            </a:r>
            <a:endParaRPr lang="ru-RU" dirty="0"/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 electric shaft </a:t>
            </a:r>
            <a:r>
              <a:rPr lang="en-US" dirty="0">
                <a:sym typeface="Symbol"/>
              </a:rPr>
              <a:t></a:t>
            </a:r>
            <a:r>
              <a:rPr lang="en-US" dirty="0"/>
              <a:t> it is an interconnected electric drive which provides synchronous motion two or more machine tools, not having a mechanical connection.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259" b="5187"/>
          <a:stretch/>
        </p:blipFill>
        <p:spPr>
          <a:xfrm>
            <a:off x="8008856" y="4077001"/>
            <a:ext cx="3141345" cy="197358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51" y="4151726"/>
            <a:ext cx="3408091" cy="1779781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4127074" y="4151726"/>
            <a:ext cx="3607689" cy="1779781"/>
            <a:chOff x="3294970" y="3882723"/>
            <a:chExt cx="3607689" cy="1779781"/>
          </a:xfrm>
        </p:grpSpPr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4970" y="3882723"/>
              <a:ext cx="3408091" cy="1779781"/>
            </a:xfrm>
            <a:prstGeom prst="rect">
              <a:avLst/>
            </a:prstGeom>
          </p:spPr>
        </p:pic>
        <p:cxnSp>
          <p:nvCxnSpPr>
            <p:cNvPr id="95" name="Прямая соединительная линия 94"/>
            <p:cNvCxnSpPr>
              <a:stCxn id="97" idx="3"/>
            </p:cNvCxnSpPr>
            <p:nvPr/>
          </p:nvCxnSpPr>
          <p:spPr>
            <a:xfrm>
              <a:off x="5513208" y="4478570"/>
              <a:ext cx="619368" cy="383972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5701748" y="4833601"/>
              <a:ext cx="12009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cap="all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transducers</a:t>
              </a:r>
              <a:endParaRPr lang="uk-UA" sz="1000" b="1" cap="all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5203174" y="4422535"/>
              <a:ext cx="310034" cy="11207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8" name="Рисунок 97"/>
            <p:cNvPicPr>
              <a:picLocks noChangeAspect="1"/>
            </p:cNvPicPr>
            <p:nvPr/>
          </p:nvPicPr>
          <p:blipFill rotWithShape="1">
            <a:blip r:embed="rId3"/>
            <a:srcRect l="6996" t="68886" r="82711" b="13075"/>
            <a:stretch/>
          </p:blipFill>
          <p:spPr>
            <a:xfrm rot="16200000">
              <a:off x="5214669" y="4979197"/>
              <a:ext cx="241495" cy="215716"/>
            </a:xfrm>
            <a:prstGeom prst="rect">
              <a:avLst/>
            </a:prstGeom>
          </p:spPr>
        </p:pic>
        <p:pic>
          <p:nvPicPr>
            <p:cNvPr id="99" name="Рисунок 98"/>
            <p:cNvPicPr>
              <a:picLocks noChangeAspect="1"/>
            </p:cNvPicPr>
            <p:nvPr/>
          </p:nvPicPr>
          <p:blipFill rotWithShape="1">
            <a:blip r:embed="rId3"/>
            <a:srcRect l="7671" t="53911" r="88432" b="30415"/>
            <a:stretch/>
          </p:blipFill>
          <p:spPr>
            <a:xfrm rot="10800000">
              <a:off x="5336216" y="4794788"/>
              <a:ext cx="91439" cy="187432"/>
            </a:xfrm>
            <a:prstGeom prst="rect">
              <a:avLst/>
            </a:prstGeom>
          </p:spPr>
        </p:pic>
        <p:pic>
          <p:nvPicPr>
            <p:cNvPr id="100" name="Рисунок 99"/>
            <p:cNvPicPr>
              <a:picLocks noChangeAspect="1"/>
            </p:cNvPicPr>
            <p:nvPr/>
          </p:nvPicPr>
          <p:blipFill rotWithShape="1">
            <a:blip r:embed="rId3"/>
            <a:srcRect l="7671" t="53911" r="88432" b="30415"/>
            <a:stretch/>
          </p:blipFill>
          <p:spPr>
            <a:xfrm rot="10800000">
              <a:off x="5335726" y="4611905"/>
              <a:ext cx="91439" cy="187432"/>
            </a:xfrm>
            <a:prstGeom prst="rect">
              <a:avLst/>
            </a:prstGeom>
          </p:spPr>
        </p:pic>
        <p:pic>
          <p:nvPicPr>
            <p:cNvPr id="101" name="Рисунок 100"/>
            <p:cNvPicPr>
              <a:picLocks noChangeAspect="1"/>
            </p:cNvPicPr>
            <p:nvPr/>
          </p:nvPicPr>
          <p:blipFill rotWithShape="1">
            <a:blip r:embed="rId3"/>
            <a:srcRect l="7671" t="53911" r="88432" b="30415"/>
            <a:stretch/>
          </p:blipFill>
          <p:spPr>
            <a:xfrm rot="10800000">
              <a:off x="5336838" y="4540929"/>
              <a:ext cx="91439" cy="187432"/>
            </a:xfrm>
            <a:prstGeom prst="rect">
              <a:avLst/>
            </a:prstGeom>
          </p:spPr>
        </p:pic>
      </p:grpSp>
      <p:sp>
        <p:nvSpPr>
          <p:cNvPr id="102" name="Прямоугольник 101"/>
          <p:cNvSpPr/>
          <p:nvPr/>
        </p:nvSpPr>
        <p:spPr>
          <a:xfrm>
            <a:off x="2158696" y="3549437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a)</a:t>
            </a:r>
            <a:endParaRPr lang="uk-UA" dirty="0"/>
          </a:p>
        </p:txBody>
      </p:sp>
      <p:sp>
        <p:nvSpPr>
          <p:cNvPr id="103" name="Прямоугольник 102"/>
          <p:cNvSpPr/>
          <p:nvPr/>
        </p:nvSpPr>
        <p:spPr>
          <a:xfrm>
            <a:off x="5955462" y="355148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)</a:t>
            </a:r>
            <a:endParaRPr lang="uk-UA" dirty="0"/>
          </a:p>
        </p:txBody>
      </p:sp>
      <p:sp>
        <p:nvSpPr>
          <p:cNvPr id="104" name="Прямоугольник 103"/>
          <p:cNvSpPr/>
          <p:nvPr/>
        </p:nvSpPr>
        <p:spPr>
          <a:xfrm>
            <a:off x="9488059" y="3528292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72808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76009" y="91494"/>
            <a:ext cx="11817327" cy="555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Classification of electric drives</a:t>
            </a:r>
          </a:p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2" name="Прямоугольник 101"/>
          <p:cNvSpPr/>
          <p:nvPr/>
        </p:nvSpPr>
        <p:spPr>
          <a:xfrm>
            <a:off x="6196425" y="1289094"/>
            <a:ext cx="449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a)</a:t>
            </a:r>
            <a:endParaRPr lang="uk-UA" dirty="0"/>
          </a:p>
        </p:txBody>
      </p:sp>
      <p:sp>
        <p:nvSpPr>
          <p:cNvPr id="103" name="Прямоугольник 102"/>
          <p:cNvSpPr/>
          <p:nvPr/>
        </p:nvSpPr>
        <p:spPr>
          <a:xfrm>
            <a:off x="6212524" y="2282550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)</a:t>
            </a:r>
            <a:endParaRPr lang="uk-UA" dirty="0"/>
          </a:p>
        </p:txBody>
      </p:sp>
      <p:sp>
        <p:nvSpPr>
          <p:cNvPr id="104" name="Прямоугольник 103"/>
          <p:cNvSpPr/>
          <p:nvPr/>
        </p:nvSpPr>
        <p:spPr>
          <a:xfrm>
            <a:off x="6198307" y="426120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d)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6009" y="713307"/>
            <a:ext cx="539665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en-US" i="1" u="sng" dirty="0"/>
              <a:t>By principles of output coordinates control:</a:t>
            </a:r>
            <a:r>
              <a:rPr lang="en-US" u="sng" dirty="0"/>
              <a:t> </a:t>
            </a:r>
            <a:endParaRPr lang="ru-RU" u="sng" dirty="0"/>
          </a:p>
          <a:p>
            <a:pPr marL="800100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dirty="0">
                <a:solidFill>
                  <a:srgbClr val="3B6188"/>
                </a:solidFill>
              </a:rPr>
              <a:t> controllable electric drive which provides a guided change of machine tool</a:t>
            </a:r>
            <a:r>
              <a:rPr lang="en-US" b="1" dirty="0">
                <a:solidFill>
                  <a:srgbClr val="3B6188"/>
                </a:solidFill>
              </a:rPr>
              <a:t> </a:t>
            </a:r>
            <a:r>
              <a:rPr lang="en-US" dirty="0">
                <a:solidFill>
                  <a:srgbClr val="3B6188"/>
                </a:solidFill>
              </a:rPr>
              <a:t>motion coordinates in accordance with requirements of a technological process;</a:t>
            </a:r>
            <a:endParaRPr lang="ru-RU" dirty="0">
              <a:solidFill>
                <a:srgbClr val="3B6188"/>
              </a:solidFill>
            </a:endParaRPr>
          </a:p>
          <a:p>
            <a:pPr marL="800100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positional electric drive which provides a machine tool transferring to a set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position; 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800100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dirty="0" smtClean="0">
                <a:solidFill>
                  <a:srgbClr val="3B6188"/>
                </a:solidFill>
              </a:rPr>
              <a:t> </a:t>
            </a:r>
            <a:r>
              <a:rPr lang="en-US" dirty="0">
                <a:solidFill>
                  <a:srgbClr val="3B6188"/>
                </a:solidFill>
              </a:rPr>
              <a:t>follow-up electric drive which provides a machine tool moving in accordance with an arbitrarily changing reference signal;</a:t>
            </a:r>
            <a:endParaRPr lang="ru-RU" dirty="0">
              <a:solidFill>
                <a:srgbClr val="3B6188"/>
              </a:solidFill>
            </a:endParaRPr>
          </a:p>
          <a:p>
            <a:pPr marL="800100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software programmable electric drive which provides a machine tool moving  in accordance with a set program;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800100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dirty="0">
                <a:solidFill>
                  <a:srgbClr val="3B6188"/>
                </a:solidFill>
              </a:rPr>
              <a:t> adaptive electric drive which automatically adapts to parameters changing and disturbance influences, by a structure and parameters changing of a control system.</a:t>
            </a:r>
            <a:endParaRPr lang="ru-RU" dirty="0">
              <a:solidFill>
                <a:srgbClr val="3B6188"/>
              </a:solidFill>
            </a:endParaRPr>
          </a:p>
          <a:p>
            <a:pPr marL="800100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dirty="0">
                <a:solidFill>
                  <a:srgbClr val="3B6188"/>
                </a:solidFill>
              </a:rPr>
              <a:t> 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769706" y="990864"/>
            <a:ext cx="3013436" cy="1111864"/>
            <a:chOff x="6478438" y="674915"/>
            <a:chExt cx="3279733" cy="1291907"/>
          </a:xfrm>
        </p:grpSpPr>
        <p:sp>
          <p:nvSpPr>
            <p:cNvPr id="7" name="TextBox 6"/>
            <p:cNvSpPr txBox="1"/>
            <p:nvPr/>
          </p:nvSpPr>
          <p:spPr>
            <a:xfrm>
              <a:off x="7030528" y="1036859"/>
              <a:ext cx="552092" cy="4291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ED</a:t>
              </a:r>
              <a:endParaRPr lang="uk-UA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84836" y="1036861"/>
              <a:ext cx="610580" cy="4291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MT</a:t>
              </a:r>
              <a:endParaRPr lang="uk-UA" dirty="0"/>
            </a:p>
          </p:txBody>
        </p:sp>
        <p:sp>
          <p:nvSpPr>
            <p:cNvPr id="8" name="Стрелка вправо 7"/>
            <p:cNvSpPr/>
            <p:nvPr/>
          </p:nvSpPr>
          <p:spPr>
            <a:xfrm>
              <a:off x="7582620" y="1136580"/>
              <a:ext cx="385929" cy="200515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3" name="Стрелка вправо 22"/>
            <p:cNvSpPr/>
            <p:nvPr/>
          </p:nvSpPr>
          <p:spPr>
            <a:xfrm>
              <a:off x="8606171" y="1138687"/>
              <a:ext cx="1152000" cy="172615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9" name="Стрелка углом вверх 8"/>
            <p:cNvSpPr/>
            <p:nvPr/>
          </p:nvSpPr>
          <p:spPr>
            <a:xfrm rot="16200000" flipH="1">
              <a:off x="8263674" y="1336664"/>
              <a:ext cx="698651" cy="561666"/>
            </a:xfrm>
            <a:prstGeom prst="bentUpArrow">
              <a:avLst>
                <a:gd name="adj1" fmla="val 21928"/>
                <a:gd name="adj2" fmla="val 25000"/>
                <a:gd name="adj3" fmla="val 25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" name="Стрелка углом вверх 24"/>
            <p:cNvSpPr/>
            <p:nvPr/>
          </p:nvSpPr>
          <p:spPr>
            <a:xfrm flipH="1">
              <a:off x="7215505" y="1438920"/>
              <a:ext cx="1116662" cy="458978"/>
            </a:xfrm>
            <a:prstGeom prst="bentUp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" name="Стрелка вправо 25"/>
            <p:cNvSpPr/>
            <p:nvPr/>
          </p:nvSpPr>
          <p:spPr>
            <a:xfrm>
              <a:off x="6607999" y="1138687"/>
              <a:ext cx="422527" cy="1726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0" name="Дуга 9"/>
            <p:cNvSpPr/>
            <p:nvPr/>
          </p:nvSpPr>
          <p:spPr>
            <a:xfrm flipV="1">
              <a:off x="8901521" y="940279"/>
              <a:ext cx="473501" cy="669860"/>
            </a:xfrm>
            <a:prstGeom prst="arc">
              <a:avLst>
                <a:gd name="adj1" fmla="val 13833688"/>
                <a:gd name="adj2" fmla="val 6012346"/>
              </a:avLst>
            </a:prstGeom>
            <a:ln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9342379" y="1245402"/>
              <a:ext cx="3962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</a:t>
              </a:r>
              <a:endParaRPr lang="uk-UA" sz="2400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478438" y="674915"/>
              <a:ext cx="4651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</a:t>
              </a:r>
              <a:r>
                <a:rPr lang="en-US" sz="2400" baseline="-25000" dirty="0" smtClean="0">
                  <a:sym typeface="Symbol" panose="05050102010706020507" pitchFamily="18" charset="2"/>
                </a:rPr>
                <a:t>r</a:t>
              </a:r>
              <a:endParaRPr lang="uk-UA" sz="2400" baseline="-25000" dirty="0"/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6786547" y="1979739"/>
            <a:ext cx="3013436" cy="1111864"/>
            <a:chOff x="6478438" y="674915"/>
            <a:chExt cx="3279733" cy="1291907"/>
          </a:xfrm>
        </p:grpSpPr>
        <p:sp>
          <p:nvSpPr>
            <p:cNvPr id="65" name="TextBox 64"/>
            <p:cNvSpPr txBox="1"/>
            <p:nvPr/>
          </p:nvSpPr>
          <p:spPr>
            <a:xfrm>
              <a:off x="7030528" y="1036859"/>
              <a:ext cx="552092" cy="4291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ED</a:t>
              </a:r>
              <a:endParaRPr lang="uk-UA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984836" y="1036861"/>
              <a:ext cx="610580" cy="4291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MT</a:t>
              </a:r>
              <a:endParaRPr lang="uk-UA" dirty="0"/>
            </a:p>
          </p:txBody>
        </p:sp>
        <p:sp>
          <p:nvSpPr>
            <p:cNvPr id="67" name="Стрелка вправо 66"/>
            <p:cNvSpPr/>
            <p:nvPr/>
          </p:nvSpPr>
          <p:spPr>
            <a:xfrm>
              <a:off x="7582620" y="1136580"/>
              <a:ext cx="385929" cy="200515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68" name="Стрелка вправо 67"/>
            <p:cNvSpPr/>
            <p:nvPr/>
          </p:nvSpPr>
          <p:spPr>
            <a:xfrm>
              <a:off x="8606171" y="1138687"/>
              <a:ext cx="1152000" cy="172615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69" name="Стрелка углом вверх 68"/>
            <p:cNvSpPr/>
            <p:nvPr/>
          </p:nvSpPr>
          <p:spPr>
            <a:xfrm rot="16200000" flipH="1">
              <a:off x="8263674" y="1336664"/>
              <a:ext cx="698651" cy="561666"/>
            </a:xfrm>
            <a:prstGeom prst="bentUpArrow">
              <a:avLst>
                <a:gd name="adj1" fmla="val 21928"/>
                <a:gd name="adj2" fmla="val 25000"/>
                <a:gd name="adj3" fmla="val 25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0" name="Стрелка углом вверх 69"/>
            <p:cNvSpPr/>
            <p:nvPr/>
          </p:nvSpPr>
          <p:spPr>
            <a:xfrm flipH="1">
              <a:off x="7215505" y="1438920"/>
              <a:ext cx="1116662" cy="458978"/>
            </a:xfrm>
            <a:prstGeom prst="bentUp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1" name="Стрелка вправо 70"/>
            <p:cNvSpPr/>
            <p:nvPr/>
          </p:nvSpPr>
          <p:spPr>
            <a:xfrm>
              <a:off x="6607999" y="1138687"/>
              <a:ext cx="422527" cy="1726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72" name="Дуга 71"/>
            <p:cNvSpPr/>
            <p:nvPr/>
          </p:nvSpPr>
          <p:spPr>
            <a:xfrm flipV="1">
              <a:off x="8901521" y="940279"/>
              <a:ext cx="473501" cy="669860"/>
            </a:xfrm>
            <a:prstGeom prst="arc">
              <a:avLst>
                <a:gd name="adj1" fmla="val 13833688"/>
                <a:gd name="adj2" fmla="val 6012346"/>
              </a:avLst>
            </a:prstGeom>
            <a:ln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9342379" y="1245402"/>
              <a:ext cx="403365" cy="5364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ym typeface="Symbol" panose="05050102010706020507" pitchFamily="18" charset="2"/>
                </a:rPr>
                <a:t></a:t>
              </a:r>
              <a:endParaRPr lang="uk-UA" sz="2400" dirty="0"/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6478438" y="674915"/>
              <a:ext cx="478386" cy="5364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</a:t>
              </a:r>
              <a:r>
                <a:rPr lang="en-US" sz="2400" baseline="-25000" dirty="0" smtClean="0">
                  <a:sym typeface="Symbol" panose="05050102010706020507" pitchFamily="18" charset="2"/>
                </a:rPr>
                <a:t>r</a:t>
              </a:r>
              <a:endParaRPr lang="uk-UA" sz="2400" baseline="-250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506966" y="2877285"/>
            <a:ext cx="3577049" cy="1162710"/>
            <a:chOff x="6715370" y="2857429"/>
            <a:chExt cx="3577049" cy="1162710"/>
          </a:xfrm>
        </p:grpSpPr>
        <p:sp>
          <p:nvSpPr>
            <p:cNvPr id="76" name="TextBox 75"/>
            <p:cNvSpPr txBox="1"/>
            <p:nvPr/>
          </p:nvSpPr>
          <p:spPr>
            <a:xfrm>
              <a:off x="7507520" y="3219778"/>
              <a:ext cx="50726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ED</a:t>
              </a:r>
              <a:endParaRPr lang="uk-UA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84343" y="3219779"/>
              <a:ext cx="5610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MT</a:t>
              </a:r>
              <a:endParaRPr lang="uk-UA" dirty="0"/>
            </a:p>
          </p:txBody>
        </p:sp>
        <p:sp>
          <p:nvSpPr>
            <p:cNvPr id="78" name="Стрелка вправо 77"/>
            <p:cNvSpPr/>
            <p:nvPr/>
          </p:nvSpPr>
          <p:spPr>
            <a:xfrm>
              <a:off x="8014785" y="3305601"/>
              <a:ext cx="354594" cy="172571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79" name="Стрелка вправо 78"/>
            <p:cNvSpPr/>
            <p:nvPr/>
          </p:nvSpPr>
          <p:spPr>
            <a:xfrm>
              <a:off x="8955229" y="3307415"/>
              <a:ext cx="1058464" cy="148559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80" name="Стрелка углом вверх 79"/>
            <p:cNvSpPr/>
            <p:nvPr/>
          </p:nvSpPr>
          <p:spPr>
            <a:xfrm rot="16200000" flipH="1">
              <a:off x="8660861" y="3461466"/>
              <a:ext cx="601285" cy="516062"/>
            </a:xfrm>
            <a:prstGeom prst="bentUpArrow">
              <a:avLst>
                <a:gd name="adj1" fmla="val 21928"/>
                <a:gd name="adj2" fmla="val 25000"/>
                <a:gd name="adj3" fmla="val 25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1" name="Стрелка углом вверх 80"/>
            <p:cNvSpPr/>
            <p:nvPr/>
          </p:nvSpPr>
          <p:spPr>
            <a:xfrm flipH="1">
              <a:off x="7677478" y="3565807"/>
              <a:ext cx="1025995" cy="395014"/>
            </a:xfrm>
            <a:prstGeom prst="bentUp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2" name="Стрелка вправо 81"/>
            <p:cNvSpPr/>
            <p:nvPr/>
          </p:nvSpPr>
          <p:spPr>
            <a:xfrm>
              <a:off x="7119298" y="3307415"/>
              <a:ext cx="388220" cy="14855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83" name="Дуга 82"/>
            <p:cNvSpPr/>
            <p:nvPr/>
          </p:nvSpPr>
          <p:spPr>
            <a:xfrm flipV="1">
              <a:off x="9226598" y="3136657"/>
              <a:ext cx="435055" cy="576507"/>
            </a:xfrm>
            <a:prstGeom prst="arc">
              <a:avLst>
                <a:gd name="adj1" fmla="val 13833688"/>
                <a:gd name="adj2" fmla="val 6012346"/>
              </a:avLst>
            </a:prstGeom>
            <a:ln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9631661" y="3399258"/>
              <a:ext cx="660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(t)</a:t>
              </a:r>
              <a:endParaRPr lang="uk-UA" sz="2400" dirty="0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6715370" y="2857429"/>
              <a:ext cx="7444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</a:t>
              </a:r>
              <a:r>
                <a:rPr lang="en-US" sz="2400" baseline="-25000" dirty="0" smtClean="0">
                  <a:sym typeface="Symbol" panose="05050102010706020507" pitchFamily="18" charset="2"/>
                </a:rPr>
                <a:t>r</a:t>
              </a:r>
              <a:r>
                <a:rPr lang="en-US" sz="2400" dirty="0" smtClean="0">
                  <a:sym typeface="Symbol" panose="05050102010706020507" pitchFamily="18" charset="2"/>
                </a:rPr>
                <a:t>(t)</a:t>
              </a:r>
              <a:endParaRPr lang="uk-UA" sz="2400" baseline="-2500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902010" y="3964658"/>
            <a:ext cx="4535489" cy="1230048"/>
            <a:chOff x="6020653" y="3904402"/>
            <a:chExt cx="4535489" cy="1230048"/>
          </a:xfrm>
        </p:grpSpPr>
        <p:sp>
          <p:nvSpPr>
            <p:cNvPr id="88" name="TextBox 87"/>
            <p:cNvSpPr txBox="1"/>
            <p:nvPr/>
          </p:nvSpPr>
          <p:spPr>
            <a:xfrm>
              <a:off x="7764831" y="4334089"/>
              <a:ext cx="50726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ED</a:t>
              </a:r>
              <a:endParaRPr lang="uk-UA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8641654" y="4334090"/>
              <a:ext cx="5610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MT</a:t>
              </a:r>
              <a:endParaRPr lang="uk-UA" dirty="0"/>
            </a:p>
          </p:txBody>
        </p:sp>
        <p:sp>
          <p:nvSpPr>
            <p:cNvPr id="90" name="Стрелка вправо 89"/>
            <p:cNvSpPr/>
            <p:nvPr/>
          </p:nvSpPr>
          <p:spPr>
            <a:xfrm>
              <a:off x="8272096" y="4419912"/>
              <a:ext cx="354594" cy="172571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91" name="Стрелка вправо 90"/>
            <p:cNvSpPr/>
            <p:nvPr/>
          </p:nvSpPr>
          <p:spPr>
            <a:xfrm>
              <a:off x="9212540" y="4421726"/>
              <a:ext cx="1058464" cy="148559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92" name="Стрелка углом вверх 91"/>
            <p:cNvSpPr/>
            <p:nvPr/>
          </p:nvSpPr>
          <p:spPr>
            <a:xfrm rot="16200000" flipH="1">
              <a:off x="8918172" y="4575777"/>
              <a:ext cx="601285" cy="516062"/>
            </a:xfrm>
            <a:prstGeom prst="bentUpArrow">
              <a:avLst>
                <a:gd name="adj1" fmla="val 21928"/>
                <a:gd name="adj2" fmla="val 25000"/>
                <a:gd name="adj3" fmla="val 25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5" name="Стрелка углом вверх 104"/>
            <p:cNvSpPr/>
            <p:nvPr/>
          </p:nvSpPr>
          <p:spPr>
            <a:xfrm flipH="1">
              <a:off x="7934789" y="4680118"/>
              <a:ext cx="1025995" cy="395014"/>
            </a:xfrm>
            <a:prstGeom prst="bentUp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6" name="Стрелка вправо 105"/>
            <p:cNvSpPr/>
            <p:nvPr/>
          </p:nvSpPr>
          <p:spPr>
            <a:xfrm>
              <a:off x="7148006" y="4421726"/>
              <a:ext cx="576000" cy="14855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07" name="Дуга 106"/>
            <p:cNvSpPr/>
            <p:nvPr/>
          </p:nvSpPr>
          <p:spPr>
            <a:xfrm flipV="1">
              <a:off x="9483909" y="4250968"/>
              <a:ext cx="435055" cy="576507"/>
            </a:xfrm>
            <a:prstGeom prst="arc">
              <a:avLst>
                <a:gd name="adj1" fmla="val 13833688"/>
                <a:gd name="adj2" fmla="val 6012346"/>
              </a:avLst>
            </a:prstGeom>
            <a:ln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9888972" y="4513569"/>
              <a:ext cx="6671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,</a:t>
              </a:r>
              <a:endParaRPr lang="uk-UA" sz="2400" dirty="0"/>
            </a:p>
          </p:txBody>
        </p:sp>
        <p:sp>
          <p:nvSpPr>
            <p:cNvPr id="109" name="Прямоугольник 108"/>
            <p:cNvSpPr/>
            <p:nvPr/>
          </p:nvSpPr>
          <p:spPr>
            <a:xfrm>
              <a:off x="7117189" y="3904402"/>
              <a:ext cx="8176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</a:t>
              </a:r>
              <a:r>
                <a:rPr lang="en-US" sz="2400" baseline="-25000" dirty="0" err="1" smtClean="0">
                  <a:sym typeface="Symbol" panose="05050102010706020507" pitchFamily="18" charset="2"/>
                </a:rPr>
                <a:t>r</a:t>
              </a:r>
              <a:r>
                <a:rPr lang="en-US" sz="2400" dirty="0" err="1" smtClean="0">
                  <a:sym typeface="Symbol" panose="05050102010706020507" pitchFamily="18" charset="2"/>
                </a:rPr>
                <a:t>,</a:t>
              </a:r>
              <a:r>
                <a:rPr lang="en-US" sz="2400" baseline="-25000" dirty="0" err="1" smtClean="0">
                  <a:sym typeface="Symbol" panose="05050102010706020507" pitchFamily="18" charset="2"/>
                </a:rPr>
                <a:t>r</a:t>
              </a:r>
              <a:endParaRPr lang="uk-UA" sz="2400" baseline="-25000" dirty="0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0653" y="4025891"/>
              <a:ext cx="1139669" cy="9582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10" name="Прямоугольник 109"/>
          <p:cNvSpPr/>
          <p:nvPr/>
        </p:nvSpPr>
        <p:spPr>
          <a:xfrm>
            <a:off x="6210750" y="3209441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)</a:t>
            </a:r>
            <a:endParaRPr lang="uk-UA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6769706" y="5088167"/>
            <a:ext cx="3271171" cy="1157133"/>
            <a:chOff x="7394237" y="5106959"/>
            <a:chExt cx="3271171" cy="1157133"/>
          </a:xfrm>
        </p:grpSpPr>
        <p:sp>
          <p:nvSpPr>
            <p:cNvPr id="112" name="TextBox 111"/>
            <p:cNvSpPr txBox="1"/>
            <p:nvPr/>
          </p:nvSpPr>
          <p:spPr>
            <a:xfrm>
              <a:off x="7901500" y="5463731"/>
              <a:ext cx="50726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ED</a:t>
              </a:r>
              <a:endParaRPr lang="uk-UA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778323" y="5463732"/>
              <a:ext cx="5610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MT</a:t>
              </a:r>
              <a:endParaRPr lang="uk-UA" dirty="0"/>
            </a:p>
          </p:txBody>
        </p:sp>
        <p:sp>
          <p:nvSpPr>
            <p:cNvPr id="114" name="Стрелка вправо 113"/>
            <p:cNvSpPr/>
            <p:nvPr/>
          </p:nvSpPr>
          <p:spPr>
            <a:xfrm>
              <a:off x="8408765" y="5549554"/>
              <a:ext cx="354594" cy="172571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15" name="Стрелка вправо 114"/>
            <p:cNvSpPr/>
            <p:nvPr/>
          </p:nvSpPr>
          <p:spPr>
            <a:xfrm>
              <a:off x="9349209" y="5551368"/>
              <a:ext cx="1058464" cy="148559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16" name="Стрелка углом вверх 115"/>
            <p:cNvSpPr/>
            <p:nvPr/>
          </p:nvSpPr>
          <p:spPr>
            <a:xfrm rot="16200000" flipH="1">
              <a:off x="9054841" y="5705419"/>
              <a:ext cx="601285" cy="516062"/>
            </a:xfrm>
            <a:prstGeom prst="bentUpArrow">
              <a:avLst>
                <a:gd name="adj1" fmla="val 21928"/>
                <a:gd name="adj2" fmla="val 25000"/>
                <a:gd name="adj3" fmla="val 25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7" name="Стрелка углом вверх 116"/>
            <p:cNvSpPr/>
            <p:nvPr/>
          </p:nvSpPr>
          <p:spPr>
            <a:xfrm flipH="1">
              <a:off x="8071458" y="5809760"/>
              <a:ext cx="1025995" cy="395014"/>
            </a:xfrm>
            <a:prstGeom prst="bentUp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8" name="Стрелка вправо 117"/>
            <p:cNvSpPr/>
            <p:nvPr/>
          </p:nvSpPr>
          <p:spPr>
            <a:xfrm>
              <a:off x="7513278" y="5551368"/>
              <a:ext cx="388220" cy="14855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19" name="Дуга 118"/>
            <p:cNvSpPr/>
            <p:nvPr/>
          </p:nvSpPr>
          <p:spPr>
            <a:xfrm flipV="1">
              <a:off x="9620578" y="5380610"/>
              <a:ext cx="435055" cy="576507"/>
            </a:xfrm>
            <a:prstGeom prst="arc">
              <a:avLst>
                <a:gd name="adj1" fmla="val 13833688"/>
                <a:gd name="adj2" fmla="val 6012346"/>
              </a:avLst>
            </a:prstGeom>
            <a:ln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0" name="Прямоугольник 119"/>
            <p:cNvSpPr/>
            <p:nvPr/>
          </p:nvSpPr>
          <p:spPr>
            <a:xfrm>
              <a:off x="9953448" y="5639852"/>
              <a:ext cx="7119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(t)</a:t>
              </a:r>
              <a:endParaRPr lang="uk-UA" sz="2400" dirty="0"/>
            </a:p>
          </p:txBody>
        </p:sp>
        <p:sp>
          <p:nvSpPr>
            <p:cNvPr id="121" name="Прямоугольник 120"/>
            <p:cNvSpPr/>
            <p:nvPr/>
          </p:nvSpPr>
          <p:spPr>
            <a:xfrm>
              <a:off x="7394237" y="5152228"/>
              <a:ext cx="427421" cy="397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</a:t>
              </a:r>
              <a:r>
                <a:rPr lang="en-US" sz="2400" baseline="-25000" dirty="0" smtClean="0">
                  <a:sym typeface="Symbol" panose="05050102010706020507" pitchFamily="18" charset="2"/>
                </a:rPr>
                <a:t>r</a:t>
              </a:r>
              <a:endParaRPr lang="uk-UA" sz="2400" baseline="-25000" dirty="0"/>
            </a:p>
          </p:txBody>
        </p:sp>
        <p:sp>
          <p:nvSpPr>
            <p:cNvPr id="122" name="Дуга 121"/>
            <p:cNvSpPr/>
            <p:nvPr/>
          </p:nvSpPr>
          <p:spPr>
            <a:xfrm>
              <a:off x="8448395" y="5437774"/>
              <a:ext cx="159968" cy="395289"/>
            </a:xfrm>
            <a:prstGeom prst="arc">
              <a:avLst>
                <a:gd name="adj1" fmla="val 13833688"/>
                <a:gd name="adj2" fmla="val 6012346"/>
              </a:avLst>
            </a:prstGeom>
            <a:ln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3" name="Прямоугольник 122"/>
            <p:cNvSpPr/>
            <p:nvPr/>
          </p:nvSpPr>
          <p:spPr>
            <a:xfrm>
              <a:off x="8253382" y="5106959"/>
              <a:ext cx="80508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ym typeface="Symbol" panose="05050102010706020507" pitchFamily="18" charset="2"/>
                </a:rPr>
                <a:t>T</a:t>
              </a:r>
              <a:r>
                <a:rPr lang="en-US" sz="1600" baseline="-25000" dirty="0" smtClean="0">
                  <a:sym typeface="Symbol" panose="05050102010706020507" pitchFamily="18" charset="2"/>
                </a:rPr>
                <a:t>L</a:t>
              </a:r>
              <a:r>
                <a:rPr lang="en-US" sz="1600" dirty="0" smtClean="0">
                  <a:sym typeface="Symbol" panose="05050102010706020507" pitchFamily="18" charset="2"/>
                </a:rPr>
                <a:t>(t)</a:t>
              </a:r>
              <a:endParaRPr lang="uk-UA" sz="1600" dirty="0"/>
            </a:p>
          </p:txBody>
        </p:sp>
      </p:grpSp>
      <p:sp>
        <p:nvSpPr>
          <p:cNvPr id="124" name="Прямоугольник 123"/>
          <p:cNvSpPr/>
          <p:nvPr/>
        </p:nvSpPr>
        <p:spPr>
          <a:xfrm>
            <a:off x="6202876" y="5428893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22554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76009" y="91494"/>
            <a:ext cx="11817327" cy="555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Classification of electric drives</a:t>
            </a:r>
          </a:p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2" name="Прямоугольник 101"/>
          <p:cNvSpPr/>
          <p:nvPr/>
        </p:nvSpPr>
        <p:spPr>
          <a:xfrm>
            <a:off x="6269503" y="822901"/>
            <a:ext cx="449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a)</a:t>
            </a:r>
            <a:endParaRPr lang="uk-UA" dirty="0"/>
          </a:p>
        </p:txBody>
      </p:sp>
      <p:sp>
        <p:nvSpPr>
          <p:cNvPr id="103" name="Прямоугольник 102"/>
          <p:cNvSpPr/>
          <p:nvPr/>
        </p:nvSpPr>
        <p:spPr>
          <a:xfrm>
            <a:off x="8022896" y="200302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)</a:t>
            </a:r>
            <a:endParaRPr lang="uk-UA" dirty="0"/>
          </a:p>
        </p:txBody>
      </p:sp>
      <p:sp>
        <p:nvSpPr>
          <p:cNvPr id="104" name="Прямоугольник 103"/>
          <p:cNvSpPr/>
          <p:nvPr/>
        </p:nvSpPr>
        <p:spPr>
          <a:xfrm>
            <a:off x="7498929" y="490096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d)</a:t>
            </a:r>
            <a:endParaRPr lang="uk-UA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6709531" y="557121"/>
            <a:ext cx="3013436" cy="1111864"/>
            <a:chOff x="6478438" y="674915"/>
            <a:chExt cx="3279733" cy="1291907"/>
          </a:xfrm>
        </p:grpSpPr>
        <p:sp>
          <p:nvSpPr>
            <p:cNvPr id="7" name="TextBox 6"/>
            <p:cNvSpPr txBox="1"/>
            <p:nvPr/>
          </p:nvSpPr>
          <p:spPr>
            <a:xfrm>
              <a:off x="7030528" y="1036859"/>
              <a:ext cx="552092" cy="4291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ED</a:t>
              </a:r>
              <a:endParaRPr lang="uk-UA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84836" y="1036861"/>
              <a:ext cx="610580" cy="4291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MT</a:t>
              </a:r>
              <a:endParaRPr lang="uk-UA" dirty="0"/>
            </a:p>
          </p:txBody>
        </p:sp>
        <p:sp>
          <p:nvSpPr>
            <p:cNvPr id="8" name="Стрелка вправо 7"/>
            <p:cNvSpPr/>
            <p:nvPr/>
          </p:nvSpPr>
          <p:spPr>
            <a:xfrm>
              <a:off x="7582620" y="1136580"/>
              <a:ext cx="385929" cy="200515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3" name="Стрелка вправо 22"/>
            <p:cNvSpPr/>
            <p:nvPr/>
          </p:nvSpPr>
          <p:spPr>
            <a:xfrm>
              <a:off x="8606171" y="1138687"/>
              <a:ext cx="1152000" cy="172615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9" name="Стрелка углом вверх 8"/>
            <p:cNvSpPr/>
            <p:nvPr/>
          </p:nvSpPr>
          <p:spPr>
            <a:xfrm rot="16200000" flipH="1">
              <a:off x="8263674" y="1336664"/>
              <a:ext cx="698651" cy="561666"/>
            </a:xfrm>
            <a:prstGeom prst="bentUpArrow">
              <a:avLst>
                <a:gd name="adj1" fmla="val 21928"/>
                <a:gd name="adj2" fmla="val 25000"/>
                <a:gd name="adj3" fmla="val 25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" name="Стрелка углом вверх 24"/>
            <p:cNvSpPr/>
            <p:nvPr/>
          </p:nvSpPr>
          <p:spPr>
            <a:xfrm flipH="1">
              <a:off x="7215505" y="1438920"/>
              <a:ext cx="1116662" cy="458978"/>
            </a:xfrm>
            <a:prstGeom prst="bentUp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" name="Стрелка вправо 25"/>
            <p:cNvSpPr/>
            <p:nvPr/>
          </p:nvSpPr>
          <p:spPr>
            <a:xfrm>
              <a:off x="6607999" y="1138687"/>
              <a:ext cx="422527" cy="17261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0" name="Дуга 9"/>
            <p:cNvSpPr/>
            <p:nvPr/>
          </p:nvSpPr>
          <p:spPr>
            <a:xfrm flipV="1">
              <a:off x="8901521" y="940279"/>
              <a:ext cx="473501" cy="669860"/>
            </a:xfrm>
            <a:prstGeom prst="arc">
              <a:avLst>
                <a:gd name="adj1" fmla="val 13833688"/>
                <a:gd name="adj2" fmla="val 6012346"/>
              </a:avLst>
            </a:prstGeom>
            <a:ln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9342379" y="1245402"/>
              <a:ext cx="3962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</a:t>
              </a:r>
              <a:endParaRPr lang="uk-UA" sz="2400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478438" y="674915"/>
              <a:ext cx="4651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</a:t>
              </a:r>
              <a:r>
                <a:rPr lang="en-US" sz="2400" baseline="-25000" dirty="0" smtClean="0">
                  <a:sym typeface="Symbol" panose="05050102010706020507" pitchFamily="18" charset="2"/>
                </a:rPr>
                <a:t>r</a:t>
              </a:r>
              <a:endParaRPr lang="uk-UA" sz="2400" baseline="-250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690441" y="2686899"/>
            <a:ext cx="3172193" cy="1679361"/>
            <a:chOff x="5690441" y="2686899"/>
            <a:chExt cx="3172193" cy="1679361"/>
          </a:xfrm>
        </p:grpSpPr>
        <p:sp>
          <p:nvSpPr>
            <p:cNvPr id="76" name="TextBox 75"/>
            <p:cNvSpPr txBox="1"/>
            <p:nvPr/>
          </p:nvSpPr>
          <p:spPr>
            <a:xfrm>
              <a:off x="6531242" y="2686899"/>
              <a:ext cx="507265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u="sng" dirty="0" smtClean="0"/>
                <a:t>ED</a:t>
              </a:r>
            </a:p>
            <a:p>
              <a:r>
                <a:rPr lang="en-US" dirty="0" smtClean="0"/>
                <a:t>M1</a:t>
              </a:r>
            </a:p>
            <a:p>
              <a:r>
                <a:rPr lang="en-US" dirty="0" smtClean="0"/>
                <a:t>M2</a:t>
              </a:r>
            </a:p>
            <a:p>
              <a:r>
                <a:rPr lang="en-US" dirty="0" smtClean="0"/>
                <a:t>M3</a:t>
              </a:r>
              <a:endParaRPr lang="uk-UA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407112" y="3112541"/>
              <a:ext cx="5610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MT</a:t>
              </a:r>
              <a:endParaRPr lang="uk-UA" dirty="0"/>
            </a:p>
          </p:txBody>
        </p:sp>
        <p:sp>
          <p:nvSpPr>
            <p:cNvPr id="78" name="Стрелка вправо 77"/>
            <p:cNvSpPr/>
            <p:nvPr/>
          </p:nvSpPr>
          <p:spPr>
            <a:xfrm>
              <a:off x="7043941" y="3207201"/>
              <a:ext cx="354594" cy="172571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79" name="Стрелка вправо 78"/>
            <p:cNvSpPr/>
            <p:nvPr/>
          </p:nvSpPr>
          <p:spPr>
            <a:xfrm>
              <a:off x="7963094" y="3192700"/>
              <a:ext cx="754101" cy="180685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80" name="Стрелка углом вверх 79"/>
            <p:cNvSpPr/>
            <p:nvPr/>
          </p:nvSpPr>
          <p:spPr>
            <a:xfrm rot="16200000" flipH="1">
              <a:off x="7459760" y="3579387"/>
              <a:ext cx="1044778" cy="528968"/>
            </a:xfrm>
            <a:prstGeom prst="bentUpArrow">
              <a:avLst>
                <a:gd name="adj1" fmla="val 15446"/>
                <a:gd name="adj2" fmla="val 18518"/>
                <a:gd name="adj3" fmla="val 25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1" name="Стрелка углом вверх 80"/>
            <p:cNvSpPr/>
            <p:nvPr/>
          </p:nvSpPr>
          <p:spPr>
            <a:xfrm flipH="1">
              <a:off x="6691670" y="3916160"/>
              <a:ext cx="1025995" cy="395014"/>
            </a:xfrm>
            <a:prstGeom prst="bentUp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2" name="Стрелка вправо 81"/>
            <p:cNvSpPr/>
            <p:nvPr/>
          </p:nvSpPr>
          <p:spPr>
            <a:xfrm>
              <a:off x="6137588" y="3220882"/>
              <a:ext cx="388220" cy="14855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83" name="Дуга 82"/>
            <p:cNvSpPr/>
            <p:nvPr/>
          </p:nvSpPr>
          <p:spPr>
            <a:xfrm flipV="1">
              <a:off x="8293631" y="3067581"/>
              <a:ext cx="263099" cy="397039"/>
            </a:xfrm>
            <a:prstGeom prst="arc">
              <a:avLst>
                <a:gd name="adj1" fmla="val 13833688"/>
                <a:gd name="adj2" fmla="val 6012346"/>
              </a:avLst>
            </a:prstGeom>
            <a:ln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8466372" y="3272868"/>
              <a:ext cx="3962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</a:t>
              </a:r>
              <a:endParaRPr lang="uk-UA" sz="2400" dirty="0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6027450" y="2790918"/>
              <a:ext cx="7444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ym typeface="Symbol" panose="05050102010706020507" pitchFamily="18" charset="2"/>
                </a:rPr>
                <a:t></a:t>
              </a:r>
              <a:r>
                <a:rPr lang="en-US" sz="2400" baseline="-25000" dirty="0" smtClean="0">
                  <a:sym typeface="Symbol" panose="05050102010706020507" pitchFamily="18" charset="2"/>
                </a:rPr>
                <a:t>r</a:t>
              </a:r>
              <a:endParaRPr lang="uk-UA" sz="2400" baseline="-25000" dirty="0"/>
            </a:p>
          </p:txBody>
        </p:sp>
        <p:sp>
          <p:nvSpPr>
            <p:cNvPr id="110" name="Прямоугольник 109"/>
            <p:cNvSpPr/>
            <p:nvPr/>
          </p:nvSpPr>
          <p:spPr>
            <a:xfrm>
              <a:off x="5690441" y="3036216"/>
              <a:ext cx="3770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 smtClean="0"/>
                <a:t>)</a:t>
              </a:r>
              <a:endParaRPr lang="uk-UA" dirty="0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278053" y="835097"/>
            <a:ext cx="5233387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Wingdings" pitchFamily="2" charset="2"/>
              <a:buChar char="q"/>
            </a:pPr>
            <a:r>
              <a:rPr lang="en-US" i="1" u="sng" dirty="0"/>
              <a:t>By a method of passing to mechanical energy:</a:t>
            </a:r>
            <a:endParaRPr lang="ru-RU" i="1" u="sng" dirty="0"/>
          </a:p>
          <a:p>
            <a:pPr marL="800100" lvl="1" indent="-342900">
              <a:spcAft>
                <a:spcPts val="3600"/>
              </a:spcAft>
              <a:buFont typeface="+mj-lt"/>
              <a:buAutoNum type="alphaLcParenR"/>
            </a:pPr>
            <a:r>
              <a:rPr lang="en-US" dirty="0"/>
              <a:t>individual electric drive </a:t>
            </a:r>
            <a:r>
              <a:rPr lang="en-US" dirty="0">
                <a:sym typeface="Symbol"/>
              </a:rPr>
              <a:t></a:t>
            </a:r>
            <a:r>
              <a:rPr lang="en-US" dirty="0"/>
              <a:t> only one machine tool is operated by one engine;</a:t>
            </a:r>
            <a:endParaRPr lang="ru-RU" dirty="0"/>
          </a:p>
          <a:p>
            <a:pPr marL="800100" lvl="1" indent="-342900">
              <a:spcAft>
                <a:spcPts val="3600"/>
              </a:spcAft>
              <a:buFont typeface="+mj-lt"/>
              <a:buAutoNum type="alphaLcParenR"/>
            </a:pPr>
            <a:r>
              <a:rPr lang="en-US" dirty="0" smtClean="0"/>
              <a:t>group </a:t>
            </a:r>
            <a:r>
              <a:rPr lang="en-US" dirty="0"/>
              <a:t>electric drive </a:t>
            </a:r>
            <a:r>
              <a:rPr lang="en-US" dirty="0">
                <a:sym typeface="Symbol"/>
              </a:rPr>
              <a:t></a:t>
            </a:r>
            <a:r>
              <a:rPr lang="en-US" dirty="0"/>
              <a:t> a few machine tools are operated by one engine;</a:t>
            </a:r>
            <a:endParaRPr lang="ru-RU" dirty="0"/>
          </a:p>
          <a:p>
            <a:pPr marL="800100" lvl="1" indent="-342900">
              <a:spcAft>
                <a:spcPts val="3600"/>
              </a:spcAft>
              <a:buFont typeface="+mj-lt"/>
              <a:buAutoNum type="alphaLcParenR"/>
            </a:pPr>
            <a:r>
              <a:rPr lang="en-US" dirty="0" err="1" smtClean="0"/>
              <a:t>multimotor</a:t>
            </a:r>
            <a:r>
              <a:rPr lang="en-US" dirty="0" smtClean="0"/>
              <a:t> </a:t>
            </a:r>
            <a:r>
              <a:rPr lang="en-US" dirty="0"/>
              <a:t>electric drive </a:t>
            </a:r>
            <a:r>
              <a:rPr lang="en-US" dirty="0">
                <a:sym typeface="Symbol"/>
              </a:rPr>
              <a:t></a:t>
            </a:r>
            <a:r>
              <a:rPr lang="en-US" dirty="0"/>
              <a:t> one machine tool is operated by a few electric motors;</a:t>
            </a:r>
            <a:endParaRPr lang="ru-RU" dirty="0"/>
          </a:p>
          <a:p>
            <a:pPr marL="800100" lvl="1" indent="-342900">
              <a:spcAft>
                <a:spcPts val="3600"/>
              </a:spcAft>
              <a:buFont typeface="+mj-lt"/>
              <a:buAutoNum type="alphaLcParenR"/>
            </a:pPr>
            <a:r>
              <a:rPr lang="en-US" dirty="0"/>
              <a:t>interconnected electric drive </a:t>
            </a:r>
            <a:r>
              <a:rPr lang="en-US" dirty="0">
                <a:sym typeface="Symbol"/>
              </a:rPr>
              <a:t></a:t>
            </a:r>
            <a:r>
              <a:rPr lang="en-US" dirty="0"/>
              <a:t> an electric drive contains two or a few electric or mechanically connected electric drives, during working of which a set correlation of their speeds, loadings or positions of machine tools is supported.</a:t>
            </a:r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8423650" y="1469341"/>
            <a:ext cx="3563412" cy="1815996"/>
            <a:chOff x="6712935" y="2676759"/>
            <a:chExt cx="3563412" cy="1815996"/>
          </a:xfrm>
        </p:grpSpPr>
        <p:sp>
          <p:nvSpPr>
            <p:cNvPr id="65" name="TextBox 64"/>
            <p:cNvSpPr txBox="1"/>
            <p:nvPr/>
          </p:nvSpPr>
          <p:spPr>
            <a:xfrm>
              <a:off x="7237877" y="3168581"/>
              <a:ext cx="50726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ED</a:t>
              </a:r>
              <a:endParaRPr lang="uk-UA" dirty="0"/>
            </a:p>
          </p:txBody>
        </p:sp>
        <p:sp>
          <p:nvSpPr>
            <p:cNvPr id="67" name="Стрелка вправо 66"/>
            <p:cNvSpPr/>
            <p:nvPr/>
          </p:nvSpPr>
          <p:spPr>
            <a:xfrm>
              <a:off x="7745142" y="3254404"/>
              <a:ext cx="354594" cy="172571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68" name="Стрелка вправо 67"/>
            <p:cNvSpPr/>
            <p:nvPr/>
          </p:nvSpPr>
          <p:spPr>
            <a:xfrm>
              <a:off x="9150344" y="3657601"/>
              <a:ext cx="1058464" cy="21341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69" name="Стрелка углом вверх 68"/>
            <p:cNvSpPr/>
            <p:nvPr/>
          </p:nvSpPr>
          <p:spPr>
            <a:xfrm rot="16200000" flipH="1">
              <a:off x="8718021" y="3720767"/>
              <a:ext cx="675934" cy="868042"/>
            </a:xfrm>
            <a:prstGeom prst="bentUpArrow">
              <a:avLst>
                <a:gd name="adj1" fmla="val 17382"/>
                <a:gd name="adj2" fmla="val 23647"/>
                <a:gd name="adj3" fmla="val 25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0" name="Стрелка углом вверх 69"/>
            <p:cNvSpPr/>
            <p:nvPr/>
          </p:nvSpPr>
          <p:spPr>
            <a:xfrm flipH="1">
              <a:off x="7303307" y="3564955"/>
              <a:ext cx="1318660" cy="843731"/>
            </a:xfrm>
            <a:prstGeom prst="bentUpArrow">
              <a:avLst>
                <a:gd name="adj1" fmla="val 14885"/>
                <a:gd name="adj2" fmla="val 19220"/>
                <a:gd name="adj3" fmla="val 25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1" name="Стрелка вправо 70"/>
            <p:cNvSpPr/>
            <p:nvPr/>
          </p:nvSpPr>
          <p:spPr>
            <a:xfrm>
              <a:off x="6849655" y="3256218"/>
              <a:ext cx="388220" cy="14855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72" name="Дуга 71"/>
            <p:cNvSpPr/>
            <p:nvPr/>
          </p:nvSpPr>
          <p:spPr>
            <a:xfrm flipV="1">
              <a:off x="9537009" y="3455705"/>
              <a:ext cx="435055" cy="576507"/>
            </a:xfrm>
            <a:prstGeom prst="arc">
              <a:avLst>
                <a:gd name="adj1" fmla="val 13833688"/>
                <a:gd name="adj2" fmla="val 6012346"/>
              </a:avLst>
            </a:prstGeom>
            <a:ln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9880085" y="3831771"/>
              <a:ext cx="3962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ym typeface="Symbol" panose="05050102010706020507" pitchFamily="18" charset="2"/>
                </a:rPr>
                <a:t></a:t>
              </a:r>
              <a:endParaRPr lang="uk-UA" sz="2400" dirty="0"/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6712935" y="2778847"/>
              <a:ext cx="5903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</a:t>
              </a:r>
              <a:r>
                <a:rPr lang="en-US" sz="2400" baseline="-25000" dirty="0" smtClean="0">
                  <a:sym typeface="Symbol" panose="05050102010706020507" pitchFamily="18" charset="2"/>
                </a:rPr>
                <a:t>r</a:t>
              </a:r>
              <a:endParaRPr lang="uk-UA" sz="2400" baseline="-25000" dirty="0"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8173496" y="2676759"/>
              <a:ext cx="982993" cy="1435821"/>
              <a:chOff x="8163954" y="2743610"/>
              <a:chExt cx="982993" cy="1435821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8392397" y="2867383"/>
                <a:ext cx="74867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MT1</a:t>
                </a:r>
                <a:endParaRPr lang="uk-UA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8388714" y="3291888"/>
                <a:ext cx="74867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MT2</a:t>
                </a:r>
                <a:endParaRPr lang="uk-UA" dirty="0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8398270" y="3689442"/>
                <a:ext cx="74867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MT3</a:t>
                </a:r>
                <a:endParaRPr lang="uk-UA" dirty="0"/>
              </a:p>
            </p:txBody>
          </p:sp>
          <p:sp>
            <p:nvSpPr>
              <p:cNvPr id="6" name="Левая фигурная скобка 5"/>
              <p:cNvSpPr/>
              <p:nvPr/>
            </p:nvSpPr>
            <p:spPr>
              <a:xfrm>
                <a:off x="8163954" y="2743610"/>
                <a:ext cx="283383" cy="1435821"/>
              </a:xfrm>
              <a:prstGeom prst="leftBrace">
                <a:avLst>
                  <a:gd name="adj1" fmla="val 8333"/>
                  <a:gd name="adj2" fmla="val 47163"/>
                </a:avLst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18" name="Группа 17"/>
          <p:cNvGrpSpPr/>
          <p:nvPr/>
        </p:nvGrpSpPr>
        <p:grpSpPr>
          <a:xfrm>
            <a:off x="7861771" y="4416088"/>
            <a:ext cx="3821008" cy="1793155"/>
            <a:chOff x="5765093" y="2725505"/>
            <a:chExt cx="3821008" cy="1793155"/>
          </a:xfrm>
        </p:grpSpPr>
        <p:sp>
          <p:nvSpPr>
            <p:cNvPr id="93" name="TextBox 92"/>
            <p:cNvSpPr txBox="1"/>
            <p:nvPr/>
          </p:nvSpPr>
          <p:spPr>
            <a:xfrm>
              <a:off x="7906893" y="3210379"/>
              <a:ext cx="62042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MT</a:t>
              </a:r>
              <a:endParaRPr lang="uk-UA" dirty="0"/>
            </a:p>
          </p:txBody>
        </p:sp>
        <p:sp>
          <p:nvSpPr>
            <p:cNvPr id="95" name="Стрелка вправо 94"/>
            <p:cNvSpPr/>
            <p:nvPr/>
          </p:nvSpPr>
          <p:spPr>
            <a:xfrm>
              <a:off x="8527637" y="3301703"/>
              <a:ext cx="1058464" cy="21341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96" name="Стрелка углом вверх 95"/>
            <p:cNvSpPr/>
            <p:nvPr/>
          </p:nvSpPr>
          <p:spPr>
            <a:xfrm rot="16200000" flipH="1">
              <a:off x="8037852" y="3556518"/>
              <a:ext cx="1056242" cy="868042"/>
            </a:xfrm>
            <a:prstGeom prst="bentUpArrow">
              <a:avLst>
                <a:gd name="adj1" fmla="val 12993"/>
                <a:gd name="adj2" fmla="val 13259"/>
                <a:gd name="adj3" fmla="val 20903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7" name="Стрелка углом вверх 96"/>
            <p:cNvSpPr/>
            <p:nvPr/>
          </p:nvSpPr>
          <p:spPr>
            <a:xfrm flipH="1">
              <a:off x="6891448" y="4064550"/>
              <a:ext cx="1232884" cy="391229"/>
            </a:xfrm>
            <a:prstGeom prst="bentUpArrow">
              <a:avLst>
                <a:gd name="adj1" fmla="val 24623"/>
                <a:gd name="adj2" fmla="val 25063"/>
                <a:gd name="adj3" fmla="val 3344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8" name="Стрелка вправо 97"/>
            <p:cNvSpPr/>
            <p:nvPr/>
          </p:nvSpPr>
          <p:spPr>
            <a:xfrm>
              <a:off x="5935634" y="3329654"/>
              <a:ext cx="388220" cy="14855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99" name="Дуга 98"/>
            <p:cNvSpPr/>
            <p:nvPr/>
          </p:nvSpPr>
          <p:spPr>
            <a:xfrm flipV="1">
              <a:off x="8980054" y="3113891"/>
              <a:ext cx="435055" cy="576507"/>
            </a:xfrm>
            <a:prstGeom prst="arc">
              <a:avLst>
                <a:gd name="adj1" fmla="val 13833688"/>
                <a:gd name="adj2" fmla="val 6012346"/>
              </a:avLst>
            </a:prstGeom>
            <a:ln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9056869" y="3585864"/>
              <a:ext cx="3962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ym typeface="Symbol" panose="05050102010706020507" pitchFamily="18" charset="2"/>
                </a:rPr>
                <a:t></a:t>
              </a:r>
              <a:endParaRPr lang="uk-UA" sz="2400" dirty="0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5765093" y="2844108"/>
              <a:ext cx="5903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ym typeface="Symbol" panose="05050102010706020507" pitchFamily="18" charset="2"/>
                </a:rPr>
                <a:t></a:t>
              </a:r>
              <a:r>
                <a:rPr lang="en-US" sz="2400" baseline="-25000" dirty="0" smtClean="0">
                  <a:sym typeface="Symbol" panose="05050102010706020507" pitchFamily="18" charset="2"/>
                </a:rPr>
                <a:t>r</a:t>
              </a:r>
              <a:endParaRPr lang="uk-UA" sz="2400" baseline="-25000" dirty="0"/>
            </a:p>
          </p:txBody>
        </p:sp>
        <p:grpSp>
          <p:nvGrpSpPr>
            <p:cNvPr id="111" name="Группа 110"/>
            <p:cNvGrpSpPr/>
            <p:nvPr/>
          </p:nvGrpSpPr>
          <p:grpSpPr>
            <a:xfrm>
              <a:off x="6385654" y="2725505"/>
              <a:ext cx="982993" cy="1435821"/>
              <a:chOff x="8163954" y="2743610"/>
              <a:chExt cx="982993" cy="1435821"/>
            </a:xfrm>
          </p:grpSpPr>
          <p:sp>
            <p:nvSpPr>
              <p:cNvPr id="125" name="TextBox 124"/>
              <p:cNvSpPr txBox="1"/>
              <p:nvPr/>
            </p:nvSpPr>
            <p:spPr>
              <a:xfrm>
                <a:off x="8392397" y="2867383"/>
                <a:ext cx="74867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ED1</a:t>
                </a:r>
                <a:endParaRPr lang="uk-UA" dirty="0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8388714" y="3291888"/>
                <a:ext cx="74867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ED2</a:t>
                </a:r>
                <a:endParaRPr lang="uk-UA" dirty="0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8398270" y="3689442"/>
                <a:ext cx="74867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ED3</a:t>
                </a:r>
                <a:endParaRPr lang="uk-UA" dirty="0"/>
              </a:p>
            </p:txBody>
          </p:sp>
          <p:sp>
            <p:nvSpPr>
              <p:cNvPr id="128" name="Левая фигурная скобка 127"/>
              <p:cNvSpPr/>
              <p:nvPr/>
            </p:nvSpPr>
            <p:spPr>
              <a:xfrm>
                <a:off x="8163954" y="2743610"/>
                <a:ext cx="283383" cy="1435821"/>
              </a:xfrm>
              <a:prstGeom prst="leftBrace">
                <a:avLst>
                  <a:gd name="adj1" fmla="val 8333"/>
                  <a:gd name="adj2" fmla="val 47163"/>
                </a:avLst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129" name="Левая фигурная скобка 128"/>
            <p:cNvSpPr/>
            <p:nvPr/>
          </p:nvSpPr>
          <p:spPr>
            <a:xfrm flipH="1">
              <a:off x="7315186" y="2740838"/>
              <a:ext cx="283383" cy="1435821"/>
            </a:xfrm>
            <a:prstGeom prst="leftBrace">
              <a:avLst>
                <a:gd name="adj1" fmla="val 8333"/>
                <a:gd name="adj2" fmla="val 47163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4" name="Стрелка вправо 93"/>
            <p:cNvSpPr/>
            <p:nvPr/>
          </p:nvSpPr>
          <p:spPr>
            <a:xfrm>
              <a:off x="7539644" y="3326882"/>
              <a:ext cx="354594" cy="172571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</p:spTree>
    <p:extLst>
      <p:ext uri="{BB962C8B-B14F-4D97-AF65-F5344CB8AC3E}">
        <p14:creationId xmlns:p14="http://schemas.microsoft.com/office/powerpoint/2010/main" val="1085602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15" y="165101"/>
            <a:ext cx="5977345" cy="936992"/>
          </a:xfrm>
        </p:spPr>
        <p:txBody>
          <a:bodyPr/>
          <a:lstStyle/>
          <a:p>
            <a:r>
              <a:rPr lang="ru-RU" dirty="0" err="1"/>
              <a:t>Basic</a:t>
            </a:r>
            <a:r>
              <a:rPr lang="ru-RU" dirty="0"/>
              <a:t> </a:t>
            </a:r>
            <a:r>
              <a:rPr lang="ru-RU" dirty="0" err="1"/>
              <a:t>concepts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determinations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84415" y="682823"/>
            <a:ext cx="5977345" cy="24376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332014" y="1268289"/>
            <a:ext cx="5977345" cy="2554411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Electric drive and its basic elements</a:t>
            </a:r>
          </a:p>
          <a:p>
            <a:r>
              <a:rPr lang="en-US" dirty="0" smtClean="0"/>
              <a:t>Classification of electric drives</a:t>
            </a:r>
          </a:p>
          <a:p>
            <a:r>
              <a:rPr lang="en-US" dirty="0" smtClean="0"/>
              <a:t>Basic directions of electric drive development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582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15" y="165101"/>
            <a:ext cx="5977345" cy="936992"/>
          </a:xfrm>
        </p:spPr>
        <p:txBody>
          <a:bodyPr/>
          <a:lstStyle/>
          <a:p>
            <a:r>
              <a:rPr lang="ru-RU" dirty="0" err="1"/>
              <a:t>Basic</a:t>
            </a:r>
            <a:r>
              <a:rPr lang="ru-RU" dirty="0"/>
              <a:t> </a:t>
            </a:r>
            <a:r>
              <a:rPr lang="ru-RU" dirty="0" err="1"/>
              <a:t>concepts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determinations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84415" y="682823"/>
            <a:ext cx="5977345" cy="24376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667294" y="3386649"/>
            <a:ext cx="5977345" cy="2554411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/>
              <a:t>Basic directions of electric drive development</a:t>
            </a:r>
            <a:endParaRPr lang="ru-RU" sz="3600" dirty="0" smtClean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3349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76009" y="91494"/>
            <a:ext cx="11817327" cy="555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Basic directions of electric drive development</a:t>
            </a:r>
            <a:endParaRPr lang="ru-RU" dirty="0"/>
          </a:p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2" name="Прямоугольник 61"/>
          <p:cNvSpPr/>
          <p:nvPr/>
        </p:nvSpPr>
        <p:spPr>
          <a:xfrm>
            <a:off x="641267" y="826739"/>
            <a:ext cx="1107967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 smtClean="0"/>
              <a:t>Expansion </a:t>
            </a:r>
            <a:r>
              <a:rPr lang="en-US" dirty="0"/>
              <a:t>of  automated drives, mainly frequency controlled drives of alternating current with a usage of the fully controlled semiconductor devices</a:t>
            </a:r>
            <a:endParaRPr lang="ru-RU" dirty="0"/>
          </a:p>
          <a:p>
            <a:pPr marL="285750" lvl="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/>
              <a:t>Increase of requirements to accuracy indexes of dynamic and static modes of operations</a:t>
            </a:r>
            <a:endParaRPr lang="ru-RU" dirty="0"/>
          </a:p>
          <a:p>
            <a:pPr marL="285750" lvl="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/>
              <a:t>Expansion and complication of electric drives functions</a:t>
            </a:r>
            <a:endParaRPr lang="ru-RU" dirty="0"/>
          </a:p>
          <a:p>
            <a:pPr marL="285750" lvl="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/>
              <a:t>E</a:t>
            </a:r>
            <a:r>
              <a:rPr lang="en-US" dirty="0" smtClean="0"/>
              <a:t>xpansion </a:t>
            </a:r>
            <a:r>
              <a:rPr lang="en-US" dirty="0"/>
              <a:t>of functional possibilities of an electric drive in different production operations and technological processes by application of the numerical control systems and microprocessor devices</a:t>
            </a:r>
            <a:endParaRPr lang="ru-RU" dirty="0"/>
          </a:p>
          <a:p>
            <a:pPr marL="285750" lvl="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/>
              <a:t>Standardization of an element base and creation of a complete electric drive for  requirements satisfying of a wide class of production mechanisms</a:t>
            </a:r>
            <a:endParaRPr lang="ru-RU" dirty="0"/>
          </a:p>
          <a:p>
            <a:pPr marL="285750" lvl="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/>
              <a:t>Expansion of power ratings to ten of thousands of kilowatts and considerable variety of their design</a:t>
            </a:r>
            <a:endParaRPr lang="ru-RU" dirty="0"/>
          </a:p>
          <a:p>
            <a:pPr marL="285750" lvl="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/>
              <a:t>Creation of powerful gearless drives of ball and </a:t>
            </a:r>
            <a:r>
              <a:rPr lang="en-US" dirty="0" err="1"/>
              <a:t>autogenous</a:t>
            </a:r>
            <a:r>
              <a:rPr lang="en-US" dirty="0"/>
              <a:t> mills, mine winder, basic mechanisms of excavators and other mechanisms</a:t>
            </a:r>
            <a:endParaRPr lang="ru-RU" dirty="0"/>
          </a:p>
          <a:p>
            <a:pPr marL="285750" lvl="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/>
              <a:t>Increase efficiency and power factor of all electric drive types</a:t>
            </a:r>
            <a:endParaRPr lang="ru-RU" dirty="0"/>
          </a:p>
          <a:p>
            <a:pPr marL="285750" lvl="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en-US" dirty="0"/>
              <a:t>Usage of grouped electric drive systems with a common supply for flexible control of electric power streams, energy storage, reactive power compensation etc.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3990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15" y="165101"/>
            <a:ext cx="5977345" cy="936992"/>
          </a:xfrm>
        </p:spPr>
        <p:txBody>
          <a:bodyPr/>
          <a:lstStyle/>
          <a:p>
            <a:r>
              <a:rPr lang="ru-RU" dirty="0" err="1"/>
              <a:t>Basic</a:t>
            </a:r>
            <a:r>
              <a:rPr lang="ru-RU" dirty="0"/>
              <a:t> </a:t>
            </a:r>
            <a:r>
              <a:rPr lang="ru-RU" dirty="0" err="1"/>
              <a:t>concepts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determinations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84415" y="682823"/>
            <a:ext cx="5977345" cy="24376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608059" y="3476651"/>
            <a:ext cx="5977345" cy="1034963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/>
              <a:t>Electric drive and its basic elements</a:t>
            </a:r>
          </a:p>
          <a:p>
            <a:pPr marL="0" indent="0">
              <a:buNone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239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Прямоугольник 72"/>
          <p:cNvSpPr/>
          <p:nvPr/>
        </p:nvSpPr>
        <p:spPr>
          <a:xfrm>
            <a:off x="204295" y="2717081"/>
            <a:ext cx="11831655" cy="3668300"/>
          </a:xfrm>
          <a:custGeom>
            <a:avLst/>
            <a:gdLst>
              <a:gd name="connsiteX0" fmla="*/ 0 w 11819463"/>
              <a:gd name="connsiteY0" fmla="*/ 0 h 3659323"/>
              <a:gd name="connsiteX1" fmla="*/ 11819463 w 11819463"/>
              <a:gd name="connsiteY1" fmla="*/ 0 h 3659323"/>
              <a:gd name="connsiteX2" fmla="*/ 11819463 w 11819463"/>
              <a:gd name="connsiteY2" fmla="*/ 3659323 h 3659323"/>
              <a:gd name="connsiteX3" fmla="*/ 0 w 11819463"/>
              <a:gd name="connsiteY3" fmla="*/ 3659323 h 3659323"/>
              <a:gd name="connsiteX4" fmla="*/ 0 w 11819463"/>
              <a:gd name="connsiteY4" fmla="*/ 0 h 3659323"/>
              <a:gd name="connsiteX0" fmla="*/ 0 w 11819463"/>
              <a:gd name="connsiteY0" fmla="*/ 2341 h 3661664"/>
              <a:gd name="connsiteX1" fmla="*/ 9392946 w 11819463"/>
              <a:gd name="connsiteY1" fmla="*/ 0 h 3661664"/>
              <a:gd name="connsiteX2" fmla="*/ 11819463 w 11819463"/>
              <a:gd name="connsiteY2" fmla="*/ 2341 h 3661664"/>
              <a:gd name="connsiteX3" fmla="*/ 11819463 w 11819463"/>
              <a:gd name="connsiteY3" fmla="*/ 3661664 h 3661664"/>
              <a:gd name="connsiteX4" fmla="*/ 0 w 11819463"/>
              <a:gd name="connsiteY4" fmla="*/ 3661664 h 3661664"/>
              <a:gd name="connsiteX5" fmla="*/ 0 w 11819463"/>
              <a:gd name="connsiteY5" fmla="*/ 2341 h 3661664"/>
              <a:gd name="connsiteX0" fmla="*/ 0 w 11819463"/>
              <a:gd name="connsiteY0" fmla="*/ 2341 h 3661664"/>
              <a:gd name="connsiteX1" fmla="*/ 9392946 w 11819463"/>
              <a:gd name="connsiteY1" fmla="*/ 0 h 3661664"/>
              <a:gd name="connsiteX2" fmla="*/ 9392946 w 11819463"/>
              <a:gd name="connsiteY2" fmla="*/ 0 h 3661664"/>
              <a:gd name="connsiteX3" fmla="*/ 11819463 w 11819463"/>
              <a:gd name="connsiteY3" fmla="*/ 2341 h 3661664"/>
              <a:gd name="connsiteX4" fmla="*/ 11819463 w 11819463"/>
              <a:gd name="connsiteY4" fmla="*/ 3661664 h 3661664"/>
              <a:gd name="connsiteX5" fmla="*/ 0 w 11819463"/>
              <a:gd name="connsiteY5" fmla="*/ 3661664 h 3661664"/>
              <a:gd name="connsiteX6" fmla="*/ 0 w 11819463"/>
              <a:gd name="connsiteY6" fmla="*/ 2341 h 3661664"/>
              <a:gd name="connsiteX0" fmla="*/ 0 w 11819463"/>
              <a:gd name="connsiteY0" fmla="*/ 2341 h 3661664"/>
              <a:gd name="connsiteX1" fmla="*/ 9392946 w 11819463"/>
              <a:gd name="connsiteY1" fmla="*/ 0 h 3661664"/>
              <a:gd name="connsiteX2" fmla="*/ 9392946 w 11819463"/>
              <a:gd name="connsiteY2" fmla="*/ 0 h 3661664"/>
              <a:gd name="connsiteX3" fmla="*/ 9752610 w 11819463"/>
              <a:gd name="connsiteY3" fmla="*/ 0 h 3661664"/>
              <a:gd name="connsiteX4" fmla="*/ 11819463 w 11819463"/>
              <a:gd name="connsiteY4" fmla="*/ 2341 h 3661664"/>
              <a:gd name="connsiteX5" fmla="*/ 11819463 w 11819463"/>
              <a:gd name="connsiteY5" fmla="*/ 3661664 h 3661664"/>
              <a:gd name="connsiteX6" fmla="*/ 0 w 11819463"/>
              <a:gd name="connsiteY6" fmla="*/ 3661664 h 3661664"/>
              <a:gd name="connsiteX7" fmla="*/ 0 w 11819463"/>
              <a:gd name="connsiteY7" fmla="*/ 2341 h 3661664"/>
              <a:gd name="connsiteX0" fmla="*/ 0 w 11819463"/>
              <a:gd name="connsiteY0" fmla="*/ 2341 h 3661664"/>
              <a:gd name="connsiteX1" fmla="*/ 9392946 w 11819463"/>
              <a:gd name="connsiteY1" fmla="*/ 0 h 3661664"/>
              <a:gd name="connsiteX2" fmla="*/ 9392946 w 11819463"/>
              <a:gd name="connsiteY2" fmla="*/ 0 h 3661664"/>
              <a:gd name="connsiteX3" fmla="*/ 9405138 w 11819463"/>
              <a:gd name="connsiteY3" fmla="*/ 1127760 h 3661664"/>
              <a:gd name="connsiteX4" fmla="*/ 11819463 w 11819463"/>
              <a:gd name="connsiteY4" fmla="*/ 2341 h 3661664"/>
              <a:gd name="connsiteX5" fmla="*/ 11819463 w 11819463"/>
              <a:gd name="connsiteY5" fmla="*/ 3661664 h 3661664"/>
              <a:gd name="connsiteX6" fmla="*/ 0 w 11819463"/>
              <a:gd name="connsiteY6" fmla="*/ 3661664 h 3661664"/>
              <a:gd name="connsiteX7" fmla="*/ 0 w 11819463"/>
              <a:gd name="connsiteY7" fmla="*/ 2341 h 3661664"/>
              <a:gd name="connsiteX0" fmla="*/ 0 w 11831655"/>
              <a:gd name="connsiteY0" fmla="*/ 2341 h 3661664"/>
              <a:gd name="connsiteX1" fmla="*/ 9392946 w 11831655"/>
              <a:gd name="connsiteY1" fmla="*/ 0 h 3661664"/>
              <a:gd name="connsiteX2" fmla="*/ 9392946 w 11831655"/>
              <a:gd name="connsiteY2" fmla="*/ 0 h 3661664"/>
              <a:gd name="connsiteX3" fmla="*/ 9405138 w 11831655"/>
              <a:gd name="connsiteY3" fmla="*/ 1127760 h 3661664"/>
              <a:gd name="connsiteX4" fmla="*/ 11831655 w 11831655"/>
              <a:gd name="connsiteY4" fmla="*/ 1130101 h 3661664"/>
              <a:gd name="connsiteX5" fmla="*/ 11819463 w 11831655"/>
              <a:gd name="connsiteY5" fmla="*/ 3661664 h 3661664"/>
              <a:gd name="connsiteX6" fmla="*/ 0 w 11831655"/>
              <a:gd name="connsiteY6" fmla="*/ 3661664 h 3661664"/>
              <a:gd name="connsiteX7" fmla="*/ 0 w 11831655"/>
              <a:gd name="connsiteY7" fmla="*/ 2341 h 3661664"/>
              <a:gd name="connsiteX0" fmla="*/ 0 w 11831655"/>
              <a:gd name="connsiteY0" fmla="*/ 2341 h 3661664"/>
              <a:gd name="connsiteX1" fmla="*/ 9392946 w 11831655"/>
              <a:gd name="connsiteY1" fmla="*/ 0 h 3661664"/>
              <a:gd name="connsiteX2" fmla="*/ 9466098 w 11831655"/>
              <a:gd name="connsiteY2" fmla="*/ 12192 h 3661664"/>
              <a:gd name="connsiteX3" fmla="*/ 9405138 w 11831655"/>
              <a:gd name="connsiteY3" fmla="*/ 1127760 h 3661664"/>
              <a:gd name="connsiteX4" fmla="*/ 11831655 w 11831655"/>
              <a:gd name="connsiteY4" fmla="*/ 1130101 h 3661664"/>
              <a:gd name="connsiteX5" fmla="*/ 11819463 w 11831655"/>
              <a:gd name="connsiteY5" fmla="*/ 3661664 h 3661664"/>
              <a:gd name="connsiteX6" fmla="*/ 0 w 11831655"/>
              <a:gd name="connsiteY6" fmla="*/ 3661664 h 3661664"/>
              <a:gd name="connsiteX7" fmla="*/ 0 w 11831655"/>
              <a:gd name="connsiteY7" fmla="*/ 2341 h 3661664"/>
              <a:gd name="connsiteX0" fmla="*/ 0 w 11831655"/>
              <a:gd name="connsiteY0" fmla="*/ 2341 h 3661664"/>
              <a:gd name="connsiteX1" fmla="*/ 9392946 w 11831655"/>
              <a:gd name="connsiteY1" fmla="*/ 0 h 3661664"/>
              <a:gd name="connsiteX2" fmla="*/ 9466098 w 11831655"/>
              <a:gd name="connsiteY2" fmla="*/ 12192 h 3661664"/>
              <a:gd name="connsiteX3" fmla="*/ 9484386 w 11831655"/>
              <a:gd name="connsiteY3" fmla="*/ 1133856 h 3661664"/>
              <a:gd name="connsiteX4" fmla="*/ 11831655 w 11831655"/>
              <a:gd name="connsiteY4" fmla="*/ 1130101 h 3661664"/>
              <a:gd name="connsiteX5" fmla="*/ 11819463 w 11831655"/>
              <a:gd name="connsiteY5" fmla="*/ 3661664 h 3661664"/>
              <a:gd name="connsiteX6" fmla="*/ 0 w 11831655"/>
              <a:gd name="connsiteY6" fmla="*/ 3661664 h 3661664"/>
              <a:gd name="connsiteX7" fmla="*/ 0 w 11831655"/>
              <a:gd name="connsiteY7" fmla="*/ 2341 h 3661664"/>
              <a:gd name="connsiteX0" fmla="*/ 0 w 11831655"/>
              <a:gd name="connsiteY0" fmla="*/ 2341 h 3661664"/>
              <a:gd name="connsiteX1" fmla="*/ 9392946 w 11831655"/>
              <a:gd name="connsiteY1" fmla="*/ 0 h 3661664"/>
              <a:gd name="connsiteX2" fmla="*/ 9478290 w 11831655"/>
              <a:gd name="connsiteY2" fmla="*/ 6096 h 3661664"/>
              <a:gd name="connsiteX3" fmla="*/ 9484386 w 11831655"/>
              <a:gd name="connsiteY3" fmla="*/ 1133856 h 3661664"/>
              <a:gd name="connsiteX4" fmla="*/ 11831655 w 11831655"/>
              <a:gd name="connsiteY4" fmla="*/ 1130101 h 3661664"/>
              <a:gd name="connsiteX5" fmla="*/ 11819463 w 11831655"/>
              <a:gd name="connsiteY5" fmla="*/ 3661664 h 3661664"/>
              <a:gd name="connsiteX6" fmla="*/ 0 w 11831655"/>
              <a:gd name="connsiteY6" fmla="*/ 3661664 h 3661664"/>
              <a:gd name="connsiteX7" fmla="*/ 0 w 11831655"/>
              <a:gd name="connsiteY7" fmla="*/ 2341 h 3661664"/>
              <a:gd name="connsiteX0" fmla="*/ 0 w 11831655"/>
              <a:gd name="connsiteY0" fmla="*/ 2341 h 3668300"/>
              <a:gd name="connsiteX1" fmla="*/ 9392946 w 11831655"/>
              <a:gd name="connsiteY1" fmla="*/ 0 h 3668300"/>
              <a:gd name="connsiteX2" fmla="*/ 9478290 w 11831655"/>
              <a:gd name="connsiteY2" fmla="*/ 6096 h 3668300"/>
              <a:gd name="connsiteX3" fmla="*/ 9484386 w 11831655"/>
              <a:gd name="connsiteY3" fmla="*/ 1133856 h 3668300"/>
              <a:gd name="connsiteX4" fmla="*/ 11831655 w 11831655"/>
              <a:gd name="connsiteY4" fmla="*/ 1130101 h 3668300"/>
              <a:gd name="connsiteX5" fmla="*/ 11819463 w 11831655"/>
              <a:gd name="connsiteY5" fmla="*/ 3661664 h 3668300"/>
              <a:gd name="connsiteX6" fmla="*/ 2368217 w 11831655"/>
              <a:gd name="connsiteY6" fmla="*/ 3668300 h 3668300"/>
              <a:gd name="connsiteX7" fmla="*/ 0 w 11831655"/>
              <a:gd name="connsiteY7" fmla="*/ 3661664 h 3668300"/>
              <a:gd name="connsiteX8" fmla="*/ 0 w 11831655"/>
              <a:gd name="connsiteY8" fmla="*/ 2341 h 3668300"/>
              <a:gd name="connsiteX0" fmla="*/ 0 w 11831655"/>
              <a:gd name="connsiteY0" fmla="*/ 2341 h 3668300"/>
              <a:gd name="connsiteX1" fmla="*/ 9392946 w 11831655"/>
              <a:gd name="connsiteY1" fmla="*/ 0 h 3668300"/>
              <a:gd name="connsiteX2" fmla="*/ 9478290 w 11831655"/>
              <a:gd name="connsiteY2" fmla="*/ 6096 h 3668300"/>
              <a:gd name="connsiteX3" fmla="*/ 9484386 w 11831655"/>
              <a:gd name="connsiteY3" fmla="*/ 1133856 h 3668300"/>
              <a:gd name="connsiteX4" fmla="*/ 11831655 w 11831655"/>
              <a:gd name="connsiteY4" fmla="*/ 1130101 h 3668300"/>
              <a:gd name="connsiteX5" fmla="*/ 11819463 w 11831655"/>
              <a:gd name="connsiteY5" fmla="*/ 3661664 h 3668300"/>
              <a:gd name="connsiteX6" fmla="*/ 2368217 w 11831655"/>
              <a:gd name="connsiteY6" fmla="*/ 3668300 h 3668300"/>
              <a:gd name="connsiteX7" fmla="*/ 2368217 w 11831655"/>
              <a:gd name="connsiteY7" fmla="*/ 3668300 h 3668300"/>
              <a:gd name="connsiteX8" fmla="*/ 0 w 11831655"/>
              <a:gd name="connsiteY8" fmla="*/ 3661664 h 3668300"/>
              <a:gd name="connsiteX9" fmla="*/ 0 w 11831655"/>
              <a:gd name="connsiteY9" fmla="*/ 2341 h 3668300"/>
              <a:gd name="connsiteX0" fmla="*/ 0 w 11831655"/>
              <a:gd name="connsiteY0" fmla="*/ 2341 h 3668300"/>
              <a:gd name="connsiteX1" fmla="*/ 9392946 w 11831655"/>
              <a:gd name="connsiteY1" fmla="*/ 0 h 3668300"/>
              <a:gd name="connsiteX2" fmla="*/ 9478290 w 11831655"/>
              <a:gd name="connsiteY2" fmla="*/ 6096 h 3668300"/>
              <a:gd name="connsiteX3" fmla="*/ 9484386 w 11831655"/>
              <a:gd name="connsiteY3" fmla="*/ 1133856 h 3668300"/>
              <a:gd name="connsiteX4" fmla="*/ 11831655 w 11831655"/>
              <a:gd name="connsiteY4" fmla="*/ 1130101 h 3668300"/>
              <a:gd name="connsiteX5" fmla="*/ 11819463 w 11831655"/>
              <a:gd name="connsiteY5" fmla="*/ 3661664 h 3668300"/>
              <a:gd name="connsiteX6" fmla="*/ 2368217 w 11831655"/>
              <a:gd name="connsiteY6" fmla="*/ 3668300 h 3668300"/>
              <a:gd name="connsiteX7" fmla="*/ 2368217 w 11831655"/>
              <a:gd name="connsiteY7" fmla="*/ 3668300 h 3668300"/>
              <a:gd name="connsiteX8" fmla="*/ 1984169 w 11831655"/>
              <a:gd name="connsiteY8" fmla="*/ 3656108 h 3668300"/>
              <a:gd name="connsiteX9" fmla="*/ 0 w 11831655"/>
              <a:gd name="connsiteY9" fmla="*/ 3661664 h 3668300"/>
              <a:gd name="connsiteX10" fmla="*/ 0 w 11831655"/>
              <a:gd name="connsiteY10" fmla="*/ 2341 h 3668300"/>
              <a:gd name="connsiteX0" fmla="*/ 0 w 11831655"/>
              <a:gd name="connsiteY0" fmla="*/ 2341 h 3668300"/>
              <a:gd name="connsiteX1" fmla="*/ 9392946 w 11831655"/>
              <a:gd name="connsiteY1" fmla="*/ 0 h 3668300"/>
              <a:gd name="connsiteX2" fmla="*/ 9478290 w 11831655"/>
              <a:gd name="connsiteY2" fmla="*/ 6096 h 3668300"/>
              <a:gd name="connsiteX3" fmla="*/ 9484386 w 11831655"/>
              <a:gd name="connsiteY3" fmla="*/ 1133856 h 3668300"/>
              <a:gd name="connsiteX4" fmla="*/ 11831655 w 11831655"/>
              <a:gd name="connsiteY4" fmla="*/ 1130101 h 3668300"/>
              <a:gd name="connsiteX5" fmla="*/ 11819463 w 11831655"/>
              <a:gd name="connsiteY5" fmla="*/ 3661664 h 3668300"/>
              <a:gd name="connsiteX6" fmla="*/ 2368217 w 11831655"/>
              <a:gd name="connsiteY6" fmla="*/ 3668300 h 3668300"/>
              <a:gd name="connsiteX7" fmla="*/ 2368217 w 11831655"/>
              <a:gd name="connsiteY7" fmla="*/ 3668300 h 3668300"/>
              <a:gd name="connsiteX8" fmla="*/ 2374313 w 11831655"/>
              <a:gd name="connsiteY8" fmla="*/ 2156492 h 3668300"/>
              <a:gd name="connsiteX9" fmla="*/ 0 w 11831655"/>
              <a:gd name="connsiteY9" fmla="*/ 3661664 h 3668300"/>
              <a:gd name="connsiteX10" fmla="*/ 0 w 11831655"/>
              <a:gd name="connsiteY10" fmla="*/ 2341 h 3668300"/>
              <a:gd name="connsiteX0" fmla="*/ 0 w 11831655"/>
              <a:gd name="connsiteY0" fmla="*/ 2341 h 3668300"/>
              <a:gd name="connsiteX1" fmla="*/ 9392946 w 11831655"/>
              <a:gd name="connsiteY1" fmla="*/ 0 h 3668300"/>
              <a:gd name="connsiteX2" fmla="*/ 9478290 w 11831655"/>
              <a:gd name="connsiteY2" fmla="*/ 6096 h 3668300"/>
              <a:gd name="connsiteX3" fmla="*/ 9484386 w 11831655"/>
              <a:gd name="connsiteY3" fmla="*/ 1133856 h 3668300"/>
              <a:gd name="connsiteX4" fmla="*/ 11831655 w 11831655"/>
              <a:gd name="connsiteY4" fmla="*/ 1130101 h 3668300"/>
              <a:gd name="connsiteX5" fmla="*/ 11819463 w 11831655"/>
              <a:gd name="connsiteY5" fmla="*/ 3661664 h 3668300"/>
              <a:gd name="connsiteX6" fmla="*/ 2368217 w 11831655"/>
              <a:gd name="connsiteY6" fmla="*/ 3668300 h 3668300"/>
              <a:gd name="connsiteX7" fmla="*/ 2368217 w 11831655"/>
              <a:gd name="connsiteY7" fmla="*/ 3668300 h 3668300"/>
              <a:gd name="connsiteX8" fmla="*/ 2374313 w 11831655"/>
              <a:gd name="connsiteY8" fmla="*/ 2156492 h 3668300"/>
              <a:gd name="connsiteX9" fmla="*/ 0 w 11831655"/>
              <a:gd name="connsiteY9" fmla="*/ 1893824 h 3668300"/>
              <a:gd name="connsiteX10" fmla="*/ 0 w 11831655"/>
              <a:gd name="connsiteY10" fmla="*/ 2341 h 3668300"/>
              <a:gd name="connsiteX0" fmla="*/ 0 w 11831655"/>
              <a:gd name="connsiteY0" fmla="*/ 2341 h 3668300"/>
              <a:gd name="connsiteX1" fmla="*/ 9392946 w 11831655"/>
              <a:gd name="connsiteY1" fmla="*/ 0 h 3668300"/>
              <a:gd name="connsiteX2" fmla="*/ 9478290 w 11831655"/>
              <a:gd name="connsiteY2" fmla="*/ 6096 h 3668300"/>
              <a:gd name="connsiteX3" fmla="*/ 9484386 w 11831655"/>
              <a:gd name="connsiteY3" fmla="*/ 1133856 h 3668300"/>
              <a:gd name="connsiteX4" fmla="*/ 11831655 w 11831655"/>
              <a:gd name="connsiteY4" fmla="*/ 1130101 h 3668300"/>
              <a:gd name="connsiteX5" fmla="*/ 11819463 w 11831655"/>
              <a:gd name="connsiteY5" fmla="*/ 3661664 h 3668300"/>
              <a:gd name="connsiteX6" fmla="*/ 2368217 w 11831655"/>
              <a:gd name="connsiteY6" fmla="*/ 3668300 h 3668300"/>
              <a:gd name="connsiteX7" fmla="*/ 2368217 w 11831655"/>
              <a:gd name="connsiteY7" fmla="*/ 3668300 h 3668300"/>
              <a:gd name="connsiteX8" fmla="*/ 2380409 w 11831655"/>
              <a:gd name="connsiteY8" fmla="*/ 1930940 h 3668300"/>
              <a:gd name="connsiteX9" fmla="*/ 0 w 11831655"/>
              <a:gd name="connsiteY9" fmla="*/ 1893824 h 3668300"/>
              <a:gd name="connsiteX10" fmla="*/ 0 w 11831655"/>
              <a:gd name="connsiteY10" fmla="*/ 2341 h 3668300"/>
              <a:gd name="connsiteX0" fmla="*/ 0 w 11831655"/>
              <a:gd name="connsiteY0" fmla="*/ 2341 h 3668300"/>
              <a:gd name="connsiteX1" fmla="*/ 9392946 w 11831655"/>
              <a:gd name="connsiteY1" fmla="*/ 0 h 3668300"/>
              <a:gd name="connsiteX2" fmla="*/ 9478290 w 11831655"/>
              <a:gd name="connsiteY2" fmla="*/ 6096 h 3668300"/>
              <a:gd name="connsiteX3" fmla="*/ 9484386 w 11831655"/>
              <a:gd name="connsiteY3" fmla="*/ 1133856 h 3668300"/>
              <a:gd name="connsiteX4" fmla="*/ 11831655 w 11831655"/>
              <a:gd name="connsiteY4" fmla="*/ 1130101 h 3668300"/>
              <a:gd name="connsiteX5" fmla="*/ 11819463 w 11831655"/>
              <a:gd name="connsiteY5" fmla="*/ 3661664 h 3668300"/>
              <a:gd name="connsiteX6" fmla="*/ 2368217 w 11831655"/>
              <a:gd name="connsiteY6" fmla="*/ 3668300 h 3668300"/>
              <a:gd name="connsiteX7" fmla="*/ 2392601 w 11831655"/>
              <a:gd name="connsiteY7" fmla="*/ 3668300 h 3668300"/>
              <a:gd name="connsiteX8" fmla="*/ 2380409 w 11831655"/>
              <a:gd name="connsiteY8" fmla="*/ 1930940 h 3668300"/>
              <a:gd name="connsiteX9" fmla="*/ 0 w 11831655"/>
              <a:gd name="connsiteY9" fmla="*/ 1893824 h 3668300"/>
              <a:gd name="connsiteX10" fmla="*/ 0 w 11831655"/>
              <a:gd name="connsiteY10" fmla="*/ 2341 h 3668300"/>
              <a:gd name="connsiteX0" fmla="*/ 0 w 11831655"/>
              <a:gd name="connsiteY0" fmla="*/ 2341 h 3668300"/>
              <a:gd name="connsiteX1" fmla="*/ 9392946 w 11831655"/>
              <a:gd name="connsiteY1" fmla="*/ 0 h 3668300"/>
              <a:gd name="connsiteX2" fmla="*/ 9478290 w 11831655"/>
              <a:gd name="connsiteY2" fmla="*/ 6096 h 3668300"/>
              <a:gd name="connsiteX3" fmla="*/ 9484386 w 11831655"/>
              <a:gd name="connsiteY3" fmla="*/ 1133856 h 3668300"/>
              <a:gd name="connsiteX4" fmla="*/ 11831655 w 11831655"/>
              <a:gd name="connsiteY4" fmla="*/ 1130101 h 3668300"/>
              <a:gd name="connsiteX5" fmla="*/ 11819463 w 11831655"/>
              <a:gd name="connsiteY5" fmla="*/ 3661664 h 3668300"/>
              <a:gd name="connsiteX6" fmla="*/ 2368217 w 11831655"/>
              <a:gd name="connsiteY6" fmla="*/ 3668300 h 3668300"/>
              <a:gd name="connsiteX7" fmla="*/ 2392601 w 11831655"/>
              <a:gd name="connsiteY7" fmla="*/ 3668300 h 3668300"/>
              <a:gd name="connsiteX8" fmla="*/ 2392601 w 11831655"/>
              <a:gd name="connsiteY8" fmla="*/ 2022380 h 3668300"/>
              <a:gd name="connsiteX9" fmla="*/ 0 w 11831655"/>
              <a:gd name="connsiteY9" fmla="*/ 1893824 h 3668300"/>
              <a:gd name="connsiteX10" fmla="*/ 0 w 11831655"/>
              <a:gd name="connsiteY10" fmla="*/ 2341 h 3668300"/>
              <a:gd name="connsiteX0" fmla="*/ 0 w 11831655"/>
              <a:gd name="connsiteY0" fmla="*/ 2341 h 3668300"/>
              <a:gd name="connsiteX1" fmla="*/ 9392946 w 11831655"/>
              <a:gd name="connsiteY1" fmla="*/ 0 h 3668300"/>
              <a:gd name="connsiteX2" fmla="*/ 9478290 w 11831655"/>
              <a:gd name="connsiteY2" fmla="*/ 6096 h 3668300"/>
              <a:gd name="connsiteX3" fmla="*/ 9484386 w 11831655"/>
              <a:gd name="connsiteY3" fmla="*/ 1133856 h 3668300"/>
              <a:gd name="connsiteX4" fmla="*/ 11831655 w 11831655"/>
              <a:gd name="connsiteY4" fmla="*/ 1130101 h 3668300"/>
              <a:gd name="connsiteX5" fmla="*/ 11819463 w 11831655"/>
              <a:gd name="connsiteY5" fmla="*/ 3661664 h 3668300"/>
              <a:gd name="connsiteX6" fmla="*/ 2368217 w 11831655"/>
              <a:gd name="connsiteY6" fmla="*/ 3668300 h 3668300"/>
              <a:gd name="connsiteX7" fmla="*/ 2392601 w 11831655"/>
              <a:gd name="connsiteY7" fmla="*/ 3668300 h 3668300"/>
              <a:gd name="connsiteX8" fmla="*/ 2392601 w 11831655"/>
              <a:gd name="connsiteY8" fmla="*/ 2022380 h 3668300"/>
              <a:gd name="connsiteX9" fmla="*/ 0 w 11831655"/>
              <a:gd name="connsiteY9" fmla="*/ 1979168 h 3668300"/>
              <a:gd name="connsiteX10" fmla="*/ 0 w 11831655"/>
              <a:gd name="connsiteY10" fmla="*/ 2341 h 3668300"/>
              <a:gd name="connsiteX0" fmla="*/ 0 w 11831655"/>
              <a:gd name="connsiteY0" fmla="*/ 2341 h 3668300"/>
              <a:gd name="connsiteX1" fmla="*/ 9392946 w 11831655"/>
              <a:gd name="connsiteY1" fmla="*/ 0 h 3668300"/>
              <a:gd name="connsiteX2" fmla="*/ 9478290 w 11831655"/>
              <a:gd name="connsiteY2" fmla="*/ 6096 h 3668300"/>
              <a:gd name="connsiteX3" fmla="*/ 9484386 w 11831655"/>
              <a:gd name="connsiteY3" fmla="*/ 1133856 h 3668300"/>
              <a:gd name="connsiteX4" fmla="*/ 11831655 w 11831655"/>
              <a:gd name="connsiteY4" fmla="*/ 1130101 h 3668300"/>
              <a:gd name="connsiteX5" fmla="*/ 11819463 w 11831655"/>
              <a:gd name="connsiteY5" fmla="*/ 3661664 h 3668300"/>
              <a:gd name="connsiteX6" fmla="*/ 2368217 w 11831655"/>
              <a:gd name="connsiteY6" fmla="*/ 3668300 h 3668300"/>
              <a:gd name="connsiteX7" fmla="*/ 2392601 w 11831655"/>
              <a:gd name="connsiteY7" fmla="*/ 3668300 h 3668300"/>
              <a:gd name="connsiteX8" fmla="*/ 2392601 w 11831655"/>
              <a:gd name="connsiteY8" fmla="*/ 2022380 h 3668300"/>
              <a:gd name="connsiteX9" fmla="*/ 18288 w 11831655"/>
              <a:gd name="connsiteY9" fmla="*/ 2003552 h 3668300"/>
              <a:gd name="connsiteX10" fmla="*/ 0 w 11831655"/>
              <a:gd name="connsiteY10" fmla="*/ 2341 h 3668300"/>
              <a:gd name="connsiteX0" fmla="*/ 0 w 11831655"/>
              <a:gd name="connsiteY0" fmla="*/ 2341 h 3668300"/>
              <a:gd name="connsiteX1" fmla="*/ 9392946 w 11831655"/>
              <a:gd name="connsiteY1" fmla="*/ 0 h 3668300"/>
              <a:gd name="connsiteX2" fmla="*/ 9478290 w 11831655"/>
              <a:gd name="connsiteY2" fmla="*/ 6096 h 3668300"/>
              <a:gd name="connsiteX3" fmla="*/ 9484386 w 11831655"/>
              <a:gd name="connsiteY3" fmla="*/ 1133856 h 3668300"/>
              <a:gd name="connsiteX4" fmla="*/ 11831655 w 11831655"/>
              <a:gd name="connsiteY4" fmla="*/ 1130101 h 3668300"/>
              <a:gd name="connsiteX5" fmla="*/ 11819463 w 11831655"/>
              <a:gd name="connsiteY5" fmla="*/ 3661664 h 3668300"/>
              <a:gd name="connsiteX6" fmla="*/ 2368217 w 11831655"/>
              <a:gd name="connsiteY6" fmla="*/ 3668300 h 3668300"/>
              <a:gd name="connsiteX7" fmla="*/ 2392601 w 11831655"/>
              <a:gd name="connsiteY7" fmla="*/ 3668300 h 3668300"/>
              <a:gd name="connsiteX8" fmla="*/ 2392601 w 11831655"/>
              <a:gd name="connsiteY8" fmla="*/ 2022380 h 3668300"/>
              <a:gd name="connsiteX9" fmla="*/ 18288 w 11831655"/>
              <a:gd name="connsiteY9" fmla="*/ 2003552 h 3668300"/>
              <a:gd name="connsiteX10" fmla="*/ 0 w 11831655"/>
              <a:gd name="connsiteY10" fmla="*/ 2341 h 36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31655" h="3668300">
                <a:moveTo>
                  <a:pt x="0" y="2341"/>
                </a:moveTo>
                <a:lnTo>
                  <a:pt x="9392946" y="0"/>
                </a:lnTo>
                <a:lnTo>
                  <a:pt x="9478290" y="6096"/>
                </a:lnTo>
                <a:lnTo>
                  <a:pt x="9484386" y="1133856"/>
                </a:lnTo>
                <a:lnTo>
                  <a:pt x="11831655" y="1130101"/>
                </a:lnTo>
                <a:lnTo>
                  <a:pt x="11819463" y="3661664"/>
                </a:lnTo>
                <a:lnTo>
                  <a:pt x="2368217" y="3668300"/>
                </a:lnTo>
                <a:lnTo>
                  <a:pt x="2392601" y="3668300"/>
                </a:lnTo>
                <a:lnTo>
                  <a:pt x="2392601" y="2022380"/>
                </a:lnTo>
                <a:lnTo>
                  <a:pt x="18288" y="2003552"/>
                </a:lnTo>
                <a:lnTo>
                  <a:pt x="0" y="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Прямоугольник 69"/>
          <p:cNvSpPr/>
          <p:nvPr/>
        </p:nvSpPr>
        <p:spPr>
          <a:xfrm>
            <a:off x="7580656" y="702318"/>
            <a:ext cx="4440965" cy="3030957"/>
          </a:xfrm>
          <a:custGeom>
            <a:avLst/>
            <a:gdLst>
              <a:gd name="connsiteX0" fmla="*/ 0 w 6636550"/>
              <a:gd name="connsiteY0" fmla="*/ 0 h 1886349"/>
              <a:gd name="connsiteX1" fmla="*/ 6636550 w 6636550"/>
              <a:gd name="connsiteY1" fmla="*/ 0 h 1886349"/>
              <a:gd name="connsiteX2" fmla="*/ 6636550 w 6636550"/>
              <a:gd name="connsiteY2" fmla="*/ 1886349 h 1886349"/>
              <a:gd name="connsiteX3" fmla="*/ 0 w 6636550"/>
              <a:gd name="connsiteY3" fmla="*/ 1886349 h 1886349"/>
              <a:gd name="connsiteX4" fmla="*/ 0 w 6636550"/>
              <a:gd name="connsiteY4" fmla="*/ 0 h 1886349"/>
              <a:gd name="connsiteX0" fmla="*/ 0 w 6636550"/>
              <a:gd name="connsiteY0" fmla="*/ 0 h 1886349"/>
              <a:gd name="connsiteX1" fmla="*/ 6636550 w 6636550"/>
              <a:gd name="connsiteY1" fmla="*/ 0 h 1886349"/>
              <a:gd name="connsiteX2" fmla="*/ 6636550 w 6636550"/>
              <a:gd name="connsiteY2" fmla="*/ 1886349 h 1886349"/>
              <a:gd name="connsiteX3" fmla="*/ 4397283 w 6636550"/>
              <a:gd name="connsiteY3" fmla="*/ 1885607 h 1886349"/>
              <a:gd name="connsiteX4" fmla="*/ 0 w 6636550"/>
              <a:gd name="connsiteY4" fmla="*/ 1886349 h 1886349"/>
              <a:gd name="connsiteX5" fmla="*/ 0 w 6636550"/>
              <a:gd name="connsiteY5" fmla="*/ 0 h 1886349"/>
              <a:gd name="connsiteX0" fmla="*/ 0 w 6636550"/>
              <a:gd name="connsiteY0" fmla="*/ 0 h 1886349"/>
              <a:gd name="connsiteX1" fmla="*/ 6636550 w 6636550"/>
              <a:gd name="connsiteY1" fmla="*/ 0 h 1886349"/>
              <a:gd name="connsiteX2" fmla="*/ 6636550 w 6636550"/>
              <a:gd name="connsiteY2" fmla="*/ 1886349 h 1886349"/>
              <a:gd name="connsiteX3" fmla="*/ 4707834 w 6636550"/>
              <a:gd name="connsiteY3" fmla="*/ 1885607 h 1886349"/>
              <a:gd name="connsiteX4" fmla="*/ 4397283 w 6636550"/>
              <a:gd name="connsiteY4" fmla="*/ 1885607 h 1886349"/>
              <a:gd name="connsiteX5" fmla="*/ 0 w 6636550"/>
              <a:gd name="connsiteY5" fmla="*/ 1886349 h 1886349"/>
              <a:gd name="connsiteX6" fmla="*/ 0 w 6636550"/>
              <a:gd name="connsiteY6" fmla="*/ 0 h 1886349"/>
              <a:gd name="connsiteX0" fmla="*/ 0 w 6636550"/>
              <a:gd name="connsiteY0" fmla="*/ 0 h 3059541"/>
              <a:gd name="connsiteX1" fmla="*/ 6636550 w 6636550"/>
              <a:gd name="connsiteY1" fmla="*/ 0 h 3059541"/>
              <a:gd name="connsiteX2" fmla="*/ 6636550 w 6636550"/>
              <a:gd name="connsiteY2" fmla="*/ 3059541 h 3059541"/>
              <a:gd name="connsiteX3" fmla="*/ 4707834 w 6636550"/>
              <a:gd name="connsiteY3" fmla="*/ 1885607 h 3059541"/>
              <a:gd name="connsiteX4" fmla="*/ 4397283 w 6636550"/>
              <a:gd name="connsiteY4" fmla="*/ 1885607 h 3059541"/>
              <a:gd name="connsiteX5" fmla="*/ 0 w 6636550"/>
              <a:gd name="connsiteY5" fmla="*/ 1886349 h 3059541"/>
              <a:gd name="connsiteX6" fmla="*/ 0 w 6636550"/>
              <a:gd name="connsiteY6" fmla="*/ 0 h 3059541"/>
              <a:gd name="connsiteX0" fmla="*/ 0 w 6636550"/>
              <a:gd name="connsiteY0" fmla="*/ 0 h 3059541"/>
              <a:gd name="connsiteX1" fmla="*/ 6636550 w 6636550"/>
              <a:gd name="connsiteY1" fmla="*/ 0 h 3059541"/>
              <a:gd name="connsiteX2" fmla="*/ 6636550 w 6636550"/>
              <a:gd name="connsiteY2" fmla="*/ 3059541 h 3059541"/>
              <a:gd name="connsiteX3" fmla="*/ 4552559 w 6636550"/>
              <a:gd name="connsiteY3" fmla="*/ 3058800 h 3059541"/>
              <a:gd name="connsiteX4" fmla="*/ 4397283 w 6636550"/>
              <a:gd name="connsiteY4" fmla="*/ 1885607 h 3059541"/>
              <a:gd name="connsiteX5" fmla="*/ 0 w 6636550"/>
              <a:gd name="connsiteY5" fmla="*/ 1886349 h 3059541"/>
              <a:gd name="connsiteX6" fmla="*/ 0 w 6636550"/>
              <a:gd name="connsiteY6" fmla="*/ 0 h 3059541"/>
              <a:gd name="connsiteX0" fmla="*/ 0 w 6636550"/>
              <a:gd name="connsiteY0" fmla="*/ 0 h 3059541"/>
              <a:gd name="connsiteX1" fmla="*/ 6636550 w 6636550"/>
              <a:gd name="connsiteY1" fmla="*/ 0 h 3059541"/>
              <a:gd name="connsiteX2" fmla="*/ 6636550 w 6636550"/>
              <a:gd name="connsiteY2" fmla="*/ 3059541 h 3059541"/>
              <a:gd name="connsiteX3" fmla="*/ 4552559 w 6636550"/>
              <a:gd name="connsiteY3" fmla="*/ 3058800 h 3059541"/>
              <a:gd name="connsiteX4" fmla="*/ 4509427 w 6636550"/>
              <a:gd name="connsiteY4" fmla="*/ 1885607 h 3059541"/>
              <a:gd name="connsiteX5" fmla="*/ 0 w 6636550"/>
              <a:gd name="connsiteY5" fmla="*/ 1886349 h 3059541"/>
              <a:gd name="connsiteX6" fmla="*/ 0 w 6636550"/>
              <a:gd name="connsiteY6" fmla="*/ 0 h 3059541"/>
              <a:gd name="connsiteX0" fmla="*/ 0 w 6636550"/>
              <a:gd name="connsiteY0" fmla="*/ 0 h 3059541"/>
              <a:gd name="connsiteX1" fmla="*/ 6636550 w 6636550"/>
              <a:gd name="connsiteY1" fmla="*/ 0 h 3059541"/>
              <a:gd name="connsiteX2" fmla="*/ 6636550 w 6636550"/>
              <a:gd name="connsiteY2" fmla="*/ 3059541 h 3059541"/>
              <a:gd name="connsiteX3" fmla="*/ 4552559 w 6636550"/>
              <a:gd name="connsiteY3" fmla="*/ 3058800 h 3059541"/>
              <a:gd name="connsiteX4" fmla="*/ 4561186 w 6636550"/>
              <a:gd name="connsiteY4" fmla="*/ 1859728 h 3059541"/>
              <a:gd name="connsiteX5" fmla="*/ 0 w 6636550"/>
              <a:gd name="connsiteY5" fmla="*/ 1886349 h 3059541"/>
              <a:gd name="connsiteX6" fmla="*/ 0 w 6636550"/>
              <a:gd name="connsiteY6" fmla="*/ 0 h 3059541"/>
              <a:gd name="connsiteX0" fmla="*/ 0 w 6636550"/>
              <a:gd name="connsiteY0" fmla="*/ 0 h 3059541"/>
              <a:gd name="connsiteX1" fmla="*/ 6636550 w 6636550"/>
              <a:gd name="connsiteY1" fmla="*/ 0 h 3059541"/>
              <a:gd name="connsiteX2" fmla="*/ 6636550 w 6636550"/>
              <a:gd name="connsiteY2" fmla="*/ 3059541 h 3059541"/>
              <a:gd name="connsiteX3" fmla="*/ 4569812 w 6636550"/>
              <a:gd name="connsiteY3" fmla="*/ 3058800 h 3059541"/>
              <a:gd name="connsiteX4" fmla="*/ 4561186 w 6636550"/>
              <a:gd name="connsiteY4" fmla="*/ 1859728 h 3059541"/>
              <a:gd name="connsiteX5" fmla="*/ 0 w 6636550"/>
              <a:gd name="connsiteY5" fmla="*/ 1886349 h 3059541"/>
              <a:gd name="connsiteX6" fmla="*/ 0 w 6636550"/>
              <a:gd name="connsiteY6" fmla="*/ 0 h 3059541"/>
              <a:gd name="connsiteX0" fmla="*/ 0 w 6636550"/>
              <a:gd name="connsiteY0" fmla="*/ 0 h 3059541"/>
              <a:gd name="connsiteX1" fmla="*/ 6636550 w 6636550"/>
              <a:gd name="connsiteY1" fmla="*/ 0 h 3059541"/>
              <a:gd name="connsiteX2" fmla="*/ 6636550 w 6636550"/>
              <a:gd name="connsiteY2" fmla="*/ 3059541 h 3059541"/>
              <a:gd name="connsiteX3" fmla="*/ 4569812 w 6636550"/>
              <a:gd name="connsiteY3" fmla="*/ 3032921 h 3059541"/>
              <a:gd name="connsiteX4" fmla="*/ 4561186 w 6636550"/>
              <a:gd name="connsiteY4" fmla="*/ 1859728 h 3059541"/>
              <a:gd name="connsiteX5" fmla="*/ 0 w 6636550"/>
              <a:gd name="connsiteY5" fmla="*/ 1886349 h 3059541"/>
              <a:gd name="connsiteX6" fmla="*/ 0 w 6636550"/>
              <a:gd name="connsiteY6" fmla="*/ 0 h 3059541"/>
              <a:gd name="connsiteX0" fmla="*/ 0 w 6636550"/>
              <a:gd name="connsiteY0" fmla="*/ 0 h 3032921"/>
              <a:gd name="connsiteX1" fmla="*/ 6636550 w 6636550"/>
              <a:gd name="connsiteY1" fmla="*/ 0 h 3032921"/>
              <a:gd name="connsiteX2" fmla="*/ 6636550 w 6636550"/>
              <a:gd name="connsiteY2" fmla="*/ 3025036 h 3032921"/>
              <a:gd name="connsiteX3" fmla="*/ 4569812 w 6636550"/>
              <a:gd name="connsiteY3" fmla="*/ 3032921 h 3032921"/>
              <a:gd name="connsiteX4" fmla="*/ 4561186 w 6636550"/>
              <a:gd name="connsiteY4" fmla="*/ 1859728 h 3032921"/>
              <a:gd name="connsiteX5" fmla="*/ 0 w 6636550"/>
              <a:gd name="connsiteY5" fmla="*/ 1886349 h 3032921"/>
              <a:gd name="connsiteX6" fmla="*/ 0 w 6636550"/>
              <a:gd name="connsiteY6" fmla="*/ 0 h 3032921"/>
              <a:gd name="connsiteX0" fmla="*/ 0 w 6636550"/>
              <a:gd name="connsiteY0" fmla="*/ 0 h 3025036"/>
              <a:gd name="connsiteX1" fmla="*/ 6636550 w 6636550"/>
              <a:gd name="connsiteY1" fmla="*/ 0 h 3025036"/>
              <a:gd name="connsiteX2" fmla="*/ 6636550 w 6636550"/>
              <a:gd name="connsiteY2" fmla="*/ 3025036 h 3025036"/>
              <a:gd name="connsiteX3" fmla="*/ 4578438 w 6636550"/>
              <a:gd name="connsiteY3" fmla="*/ 2998416 h 3025036"/>
              <a:gd name="connsiteX4" fmla="*/ 4561186 w 6636550"/>
              <a:gd name="connsiteY4" fmla="*/ 1859728 h 3025036"/>
              <a:gd name="connsiteX5" fmla="*/ 0 w 6636550"/>
              <a:gd name="connsiteY5" fmla="*/ 1886349 h 3025036"/>
              <a:gd name="connsiteX6" fmla="*/ 0 w 6636550"/>
              <a:gd name="connsiteY6" fmla="*/ 0 h 3025036"/>
              <a:gd name="connsiteX0" fmla="*/ 0 w 6636550"/>
              <a:gd name="connsiteY0" fmla="*/ 0 h 3025036"/>
              <a:gd name="connsiteX1" fmla="*/ 6636550 w 6636550"/>
              <a:gd name="connsiteY1" fmla="*/ 0 h 3025036"/>
              <a:gd name="connsiteX2" fmla="*/ 6636550 w 6636550"/>
              <a:gd name="connsiteY2" fmla="*/ 3025036 h 3025036"/>
              <a:gd name="connsiteX3" fmla="*/ 4578438 w 6636550"/>
              <a:gd name="connsiteY3" fmla="*/ 2998416 h 3025036"/>
              <a:gd name="connsiteX4" fmla="*/ 4474922 w 6636550"/>
              <a:gd name="connsiteY4" fmla="*/ 1825222 h 3025036"/>
              <a:gd name="connsiteX5" fmla="*/ 0 w 6636550"/>
              <a:gd name="connsiteY5" fmla="*/ 1886349 h 3025036"/>
              <a:gd name="connsiteX6" fmla="*/ 0 w 6636550"/>
              <a:gd name="connsiteY6" fmla="*/ 0 h 3025036"/>
              <a:gd name="connsiteX0" fmla="*/ 0 w 6636550"/>
              <a:gd name="connsiteY0" fmla="*/ 0 h 3025036"/>
              <a:gd name="connsiteX1" fmla="*/ 6636550 w 6636550"/>
              <a:gd name="connsiteY1" fmla="*/ 0 h 3025036"/>
              <a:gd name="connsiteX2" fmla="*/ 6636550 w 6636550"/>
              <a:gd name="connsiteY2" fmla="*/ 3025036 h 3025036"/>
              <a:gd name="connsiteX3" fmla="*/ 4509427 w 6636550"/>
              <a:gd name="connsiteY3" fmla="*/ 2972537 h 3025036"/>
              <a:gd name="connsiteX4" fmla="*/ 4474922 w 6636550"/>
              <a:gd name="connsiteY4" fmla="*/ 1825222 h 3025036"/>
              <a:gd name="connsiteX5" fmla="*/ 0 w 6636550"/>
              <a:gd name="connsiteY5" fmla="*/ 1886349 h 3025036"/>
              <a:gd name="connsiteX6" fmla="*/ 0 w 6636550"/>
              <a:gd name="connsiteY6" fmla="*/ 0 h 3025036"/>
              <a:gd name="connsiteX0" fmla="*/ 0 w 6636550"/>
              <a:gd name="connsiteY0" fmla="*/ 0 h 3025877"/>
              <a:gd name="connsiteX1" fmla="*/ 6636550 w 6636550"/>
              <a:gd name="connsiteY1" fmla="*/ 0 h 3025877"/>
              <a:gd name="connsiteX2" fmla="*/ 6636550 w 6636550"/>
              <a:gd name="connsiteY2" fmla="*/ 3025036 h 3025877"/>
              <a:gd name="connsiteX3" fmla="*/ 4475137 w 6636550"/>
              <a:gd name="connsiteY3" fmla="*/ 3025877 h 3025877"/>
              <a:gd name="connsiteX4" fmla="*/ 4474922 w 6636550"/>
              <a:gd name="connsiteY4" fmla="*/ 1825222 h 3025877"/>
              <a:gd name="connsiteX5" fmla="*/ 0 w 6636550"/>
              <a:gd name="connsiteY5" fmla="*/ 1886349 h 3025877"/>
              <a:gd name="connsiteX6" fmla="*/ 0 w 6636550"/>
              <a:gd name="connsiteY6" fmla="*/ 0 h 3025877"/>
              <a:gd name="connsiteX0" fmla="*/ 0 w 6636550"/>
              <a:gd name="connsiteY0" fmla="*/ 0 h 3025877"/>
              <a:gd name="connsiteX1" fmla="*/ 6636550 w 6636550"/>
              <a:gd name="connsiteY1" fmla="*/ 0 h 3025877"/>
              <a:gd name="connsiteX2" fmla="*/ 6636550 w 6636550"/>
              <a:gd name="connsiteY2" fmla="*/ 3025036 h 3025877"/>
              <a:gd name="connsiteX3" fmla="*/ 4475137 w 6636550"/>
              <a:gd name="connsiteY3" fmla="*/ 3025877 h 3025877"/>
              <a:gd name="connsiteX4" fmla="*/ 4462730 w 6636550"/>
              <a:gd name="connsiteY4" fmla="*/ 1873990 h 3025877"/>
              <a:gd name="connsiteX5" fmla="*/ 0 w 6636550"/>
              <a:gd name="connsiteY5" fmla="*/ 1886349 h 3025877"/>
              <a:gd name="connsiteX6" fmla="*/ 0 w 6636550"/>
              <a:gd name="connsiteY6" fmla="*/ 0 h 3025877"/>
              <a:gd name="connsiteX0" fmla="*/ 0 w 6636550"/>
              <a:gd name="connsiteY0" fmla="*/ 0 h 3030957"/>
              <a:gd name="connsiteX1" fmla="*/ 6636550 w 6636550"/>
              <a:gd name="connsiteY1" fmla="*/ 0 h 3030957"/>
              <a:gd name="connsiteX2" fmla="*/ 6636550 w 6636550"/>
              <a:gd name="connsiteY2" fmla="*/ 3025036 h 3030957"/>
              <a:gd name="connsiteX3" fmla="*/ 3389549 w 6636550"/>
              <a:gd name="connsiteY3" fmla="*/ 3030957 h 3030957"/>
              <a:gd name="connsiteX4" fmla="*/ 4462730 w 6636550"/>
              <a:gd name="connsiteY4" fmla="*/ 1873990 h 3030957"/>
              <a:gd name="connsiteX5" fmla="*/ 0 w 6636550"/>
              <a:gd name="connsiteY5" fmla="*/ 1886349 h 3030957"/>
              <a:gd name="connsiteX6" fmla="*/ 0 w 6636550"/>
              <a:gd name="connsiteY6" fmla="*/ 0 h 3030957"/>
              <a:gd name="connsiteX0" fmla="*/ 0 w 6636550"/>
              <a:gd name="connsiteY0" fmla="*/ 0 h 3030957"/>
              <a:gd name="connsiteX1" fmla="*/ 6636550 w 6636550"/>
              <a:gd name="connsiteY1" fmla="*/ 0 h 3030957"/>
              <a:gd name="connsiteX2" fmla="*/ 6636550 w 6636550"/>
              <a:gd name="connsiteY2" fmla="*/ 3025036 h 3030957"/>
              <a:gd name="connsiteX3" fmla="*/ 3389549 w 6636550"/>
              <a:gd name="connsiteY3" fmla="*/ 3030957 h 3030957"/>
              <a:gd name="connsiteX4" fmla="*/ 4462730 w 6636550"/>
              <a:gd name="connsiteY4" fmla="*/ 1873990 h 3030957"/>
              <a:gd name="connsiteX5" fmla="*/ 0 w 6636550"/>
              <a:gd name="connsiteY5" fmla="*/ 1886349 h 3030957"/>
              <a:gd name="connsiteX6" fmla="*/ 0 w 6636550"/>
              <a:gd name="connsiteY6" fmla="*/ 0 h 3030957"/>
              <a:gd name="connsiteX0" fmla="*/ 0 w 6636550"/>
              <a:gd name="connsiteY0" fmla="*/ 0 h 3030957"/>
              <a:gd name="connsiteX1" fmla="*/ 6636550 w 6636550"/>
              <a:gd name="connsiteY1" fmla="*/ 0 h 3030957"/>
              <a:gd name="connsiteX2" fmla="*/ 6636550 w 6636550"/>
              <a:gd name="connsiteY2" fmla="*/ 3025036 h 3030957"/>
              <a:gd name="connsiteX3" fmla="*/ 3389549 w 6636550"/>
              <a:gd name="connsiteY3" fmla="*/ 3030957 h 3030957"/>
              <a:gd name="connsiteX4" fmla="*/ 3377143 w 6636550"/>
              <a:gd name="connsiteY4" fmla="*/ 1889230 h 3030957"/>
              <a:gd name="connsiteX5" fmla="*/ 0 w 6636550"/>
              <a:gd name="connsiteY5" fmla="*/ 1886349 h 3030957"/>
              <a:gd name="connsiteX6" fmla="*/ 0 w 6636550"/>
              <a:gd name="connsiteY6" fmla="*/ 0 h 303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6550" h="3030957">
                <a:moveTo>
                  <a:pt x="0" y="0"/>
                </a:moveTo>
                <a:lnTo>
                  <a:pt x="6636550" y="0"/>
                </a:lnTo>
                <a:lnTo>
                  <a:pt x="6636550" y="3025036"/>
                </a:lnTo>
                <a:lnTo>
                  <a:pt x="3389549" y="3030957"/>
                </a:lnTo>
                <a:cubicBezTo>
                  <a:pt x="3392425" y="2631266"/>
                  <a:pt x="3374267" y="2288921"/>
                  <a:pt x="3377143" y="1889230"/>
                </a:cubicBezTo>
                <a:lnTo>
                  <a:pt x="0" y="188634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204295" y="695585"/>
            <a:ext cx="4980180" cy="1886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04295" y="145062"/>
            <a:ext cx="11817327" cy="50183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Electric drive and its basic elements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28201" y="2038903"/>
            <a:ext cx="8823365" cy="4619502"/>
          </a:xfrm>
          <a:prstGeom prst="rect">
            <a:avLst/>
          </a:prstGeom>
          <a:noFill/>
        </p:spPr>
      </p:sp>
      <p:sp>
        <p:nvSpPr>
          <p:cNvPr id="29" name="Text Box 4507"/>
          <p:cNvSpPr txBox="1">
            <a:spLocks noChangeArrowheads="1"/>
          </p:cNvSpPr>
          <p:nvPr/>
        </p:nvSpPr>
        <p:spPr bwMode="auto">
          <a:xfrm>
            <a:off x="7073682" y="5346606"/>
            <a:ext cx="1411812" cy="3276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587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Feedback signals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5497590" y="772094"/>
            <a:ext cx="1917500" cy="1713721"/>
            <a:chOff x="3935185" y="2478643"/>
            <a:chExt cx="1917500" cy="17137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4488"/>
            <p:cNvSpPr>
              <a:spLocks noChangeArrowheads="1"/>
            </p:cNvSpPr>
            <p:nvPr/>
          </p:nvSpPr>
          <p:spPr bwMode="auto">
            <a:xfrm>
              <a:off x="3935185" y="2518914"/>
              <a:ext cx="1917500" cy="1673450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3" name="Text Box 4511"/>
            <p:cNvSpPr txBox="1">
              <a:spLocks noChangeArrowheads="1"/>
            </p:cNvSpPr>
            <p:nvPr/>
          </p:nvSpPr>
          <p:spPr bwMode="auto">
            <a:xfrm>
              <a:off x="4550554" y="2478643"/>
              <a:ext cx="1033052" cy="36335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dirty="0">
                  <a:effectLst/>
                  <a:latin typeface="Times New Roman"/>
                  <a:ea typeface="Calibri"/>
                  <a:cs typeface="Times New Roman"/>
                </a:rPr>
                <a:t>Motor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44" name="Picture 6" descr="C:\Users\Beshta\AppData\Local\Microsoft\Windows\Temporary Internet Files\Content.IE5\89MJLXZY\Ac-elektromotor-robuster-asynchronmotor[1]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6640" y="2748863"/>
              <a:ext cx="1776929" cy="1369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/>
          <p:cNvGrpSpPr/>
          <p:nvPr/>
        </p:nvGrpSpPr>
        <p:grpSpPr>
          <a:xfrm>
            <a:off x="322574" y="760212"/>
            <a:ext cx="2440897" cy="1711644"/>
            <a:chOff x="320591" y="700014"/>
            <a:chExt cx="2440897" cy="17116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4" name="Rectangle 4488"/>
            <p:cNvSpPr>
              <a:spLocks noChangeArrowheads="1"/>
            </p:cNvSpPr>
            <p:nvPr/>
          </p:nvSpPr>
          <p:spPr bwMode="auto">
            <a:xfrm>
              <a:off x="355240" y="738208"/>
              <a:ext cx="2276776" cy="16734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47" name="Text Box 4514"/>
            <p:cNvSpPr txBox="1">
              <a:spLocks noChangeArrowheads="1"/>
            </p:cNvSpPr>
            <p:nvPr/>
          </p:nvSpPr>
          <p:spPr bwMode="auto">
            <a:xfrm>
              <a:off x="320591" y="700014"/>
              <a:ext cx="2440897" cy="49240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449580" indent="-449580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>
                  <a:effectLst/>
                  <a:latin typeface="Times New Roman"/>
                  <a:ea typeface="Calibri"/>
                  <a:cs typeface="Times New Roman"/>
                </a:rPr>
                <a:t>Three-phase </a:t>
              </a:r>
              <a:r>
                <a:rPr lang="en-US" sz="1400" smtClean="0">
                  <a:effectLst/>
                  <a:latin typeface="Times New Roman"/>
                  <a:ea typeface="Calibri"/>
                  <a:cs typeface="Times New Roman"/>
                </a:rPr>
                <a:t>transmission line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8194" name="Picture 2" descr="C:\Users\Beshta\AppData\Local\Microsoft\Windows\Temporary Internet Files\Content.IE5\VLV84KY5\295px-Высоковольт-2011-26-06[1]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62" y="1025727"/>
              <a:ext cx="1644831" cy="1098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Группа 62"/>
          <p:cNvGrpSpPr/>
          <p:nvPr/>
        </p:nvGrpSpPr>
        <p:grpSpPr>
          <a:xfrm>
            <a:off x="2941966" y="4154436"/>
            <a:ext cx="2326368" cy="2122705"/>
            <a:chOff x="70189" y="3900329"/>
            <a:chExt cx="1758012" cy="21227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4" name="Rectangle 4488"/>
            <p:cNvSpPr>
              <a:spLocks noChangeArrowheads="1"/>
            </p:cNvSpPr>
            <p:nvPr/>
          </p:nvSpPr>
          <p:spPr bwMode="auto">
            <a:xfrm>
              <a:off x="70189" y="3900329"/>
              <a:ext cx="1758012" cy="21227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pic>
          <p:nvPicPr>
            <p:cNvPr id="8197" name="Picture 5" descr="C:\Users\Beshta\AppData\Local\Microsoft\Windows\Temporary Internet Files\Content.IE5\89MJLXZY\Siemens_Logo[1]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194"/>
            <a:stretch/>
          </p:blipFill>
          <p:spPr bwMode="auto">
            <a:xfrm>
              <a:off x="212768" y="4149396"/>
              <a:ext cx="1460757" cy="168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 Box 4514"/>
            <p:cNvSpPr txBox="1">
              <a:spLocks noChangeArrowheads="1"/>
            </p:cNvSpPr>
            <p:nvPr/>
          </p:nvSpPr>
          <p:spPr bwMode="auto">
            <a:xfrm>
              <a:off x="212768" y="3916640"/>
              <a:ext cx="1499984" cy="49240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449580" indent="-44958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dirty="0">
                  <a:latin typeface="Times New Roman"/>
                  <a:ea typeface="Calibri"/>
                  <a:cs typeface="Times New Roman"/>
                </a:rPr>
                <a:t>Controller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3062036" y="771810"/>
            <a:ext cx="2000882" cy="1722406"/>
            <a:chOff x="1214801" y="2628571"/>
            <a:chExt cx="1679723" cy="15208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tangle 4489"/>
            <p:cNvSpPr>
              <a:spLocks noChangeArrowheads="1"/>
            </p:cNvSpPr>
            <p:nvPr/>
          </p:nvSpPr>
          <p:spPr bwMode="auto">
            <a:xfrm>
              <a:off x="1214801" y="2664712"/>
              <a:ext cx="1679723" cy="14846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ru-RU" dirty="0"/>
            </a:p>
          </p:txBody>
        </p:sp>
        <p:pic>
          <p:nvPicPr>
            <p:cNvPr id="42" name="Picture 5" descr="C:\Users\Beshta\AppData\Local\Microsoft\Windows\Temporary Internet Files\Content.IE5\5Y6T25LW\250px-Danfoss_Vlt_automation_drive[1]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59272" y="2905586"/>
              <a:ext cx="1397183" cy="1184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 Box 4514"/>
            <p:cNvSpPr txBox="1">
              <a:spLocks noChangeArrowheads="1"/>
            </p:cNvSpPr>
            <p:nvPr/>
          </p:nvSpPr>
          <p:spPr bwMode="auto">
            <a:xfrm>
              <a:off x="1299480" y="2628571"/>
              <a:ext cx="1499984" cy="49240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449580" indent="-44958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dirty="0">
                  <a:effectLst/>
                  <a:latin typeface="Times New Roman"/>
                  <a:ea typeface="Calibri"/>
                  <a:cs typeface="Times New Roman"/>
                </a:rPr>
                <a:t>Convertor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7875162" y="737361"/>
            <a:ext cx="1689737" cy="1938052"/>
            <a:chOff x="4805047" y="2718315"/>
            <a:chExt cx="1689737" cy="19380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Rectangle 4488"/>
            <p:cNvSpPr>
              <a:spLocks noChangeArrowheads="1"/>
            </p:cNvSpPr>
            <p:nvPr/>
          </p:nvSpPr>
          <p:spPr bwMode="auto">
            <a:xfrm>
              <a:off x="4805047" y="2794636"/>
              <a:ext cx="1689737" cy="16734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4" name="Text Box 4512"/>
            <p:cNvSpPr txBox="1">
              <a:spLocks noChangeArrowheads="1"/>
            </p:cNvSpPr>
            <p:nvPr/>
          </p:nvSpPr>
          <p:spPr bwMode="auto">
            <a:xfrm>
              <a:off x="4997917" y="2849522"/>
              <a:ext cx="1156457" cy="40297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dirty="0">
                  <a:effectLst/>
                  <a:latin typeface="Times New Roman"/>
                  <a:ea typeface="Calibri"/>
                  <a:cs typeface="Times New Roman"/>
                </a:rPr>
                <a:t>Gear box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8199" name="Picture 7" descr="C:\Users\Beshta\AppData\Local\Microsoft\Windows\Temporary Internet Files\Content.IE5\5Y6T25LW\220px-Train_planetaire[1]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617" y="2718315"/>
              <a:ext cx="1455193" cy="1938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Стрелка вправо 45"/>
          <p:cNvSpPr/>
          <p:nvPr/>
        </p:nvSpPr>
        <p:spPr>
          <a:xfrm>
            <a:off x="2627997" y="1263309"/>
            <a:ext cx="426512" cy="66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Стрелка вправо 66"/>
          <p:cNvSpPr/>
          <p:nvPr/>
        </p:nvSpPr>
        <p:spPr>
          <a:xfrm>
            <a:off x="5069553" y="1339234"/>
            <a:ext cx="421402" cy="66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8" name="Группа 57"/>
          <p:cNvGrpSpPr/>
          <p:nvPr/>
        </p:nvGrpSpPr>
        <p:grpSpPr>
          <a:xfrm>
            <a:off x="10024010" y="815125"/>
            <a:ext cx="1884115" cy="2813302"/>
            <a:chOff x="7036078" y="3324245"/>
            <a:chExt cx="1884115" cy="28133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Text Box 4513"/>
            <p:cNvSpPr txBox="1">
              <a:spLocks noChangeArrowheads="1"/>
            </p:cNvSpPr>
            <p:nvPr/>
          </p:nvSpPr>
          <p:spPr bwMode="auto">
            <a:xfrm>
              <a:off x="7193547" y="3349511"/>
              <a:ext cx="1197435" cy="4342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xtLst/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dirty="0">
                  <a:effectLst/>
                  <a:latin typeface="Times New Roman"/>
                  <a:ea typeface="Calibri"/>
                  <a:cs typeface="Times New Roman"/>
                </a:rPr>
                <a:t>Machine tool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8198" name="Picture 6" descr="C:\Users\Beshta\AppData\Local\Microsoft\Windows\Temporary Internet Files\Content.IE5\VLV84KY5\ff500[1]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078" y="3619623"/>
              <a:ext cx="1800127" cy="2399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Rectangle 4488"/>
            <p:cNvSpPr>
              <a:spLocks noChangeArrowheads="1"/>
            </p:cNvSpPr>
            <p:nvPr/>
          </p:nvSpPr>
          <p:spPr bwMode="auto">
            <a:xfrm>
              <a:off x="7036263" y="3324245"/>
              <a:ext cx="1883930" cy="2813302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</p:grpSp>
      <p:sp>
        <p:nvSpPr>
          <p:cNvPr id="72" name="Стрелка вправо 71"/>
          <p:cNvSpPr/>
          <p:nvPr/>
        </p:nvSpPr>
        <p:spPr>
          <a:xfrm>
            <a:off x="7410480" y="1348405"/>
            <a:ext cx="439282" cy="66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" name="Стрелка вправо 74"/>
          <p:cNvSpPr/>
          <p:nvPr/>
        </p:nvSpPr>
        <p:spPr>
          <a:xfrm>
            <a:off x="9568204" y="1351613"/>
            <a:ext cx="439282" cy="66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1" name="Стрелка вниз 80"/>
          <p:cNvSpPr/>
          <p:nvPr/>
        </p:nvSpPr>
        <p:spPr>
          <a:xfrm>
            <a:off x="4528551" y="2489619"/>
            <a:ext cx="404355" cy="1656190"/>
          </a:xfrm>
          <a:prstGeom prst="downArrow">
            <a:avLst/>
          </a:prstGeom>
          <a:solidFill>
            <a:srgbClr val="3B6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" name="Стрелка вниз 82"/>
          <p:cNvSpPr/>
          <p:nvPr/>
        </p:nvSpPr>
        <p:spPr>
          <a:xfrm flipV="1">
            <a:off x="3406051" y="2508851"/>
            <a:ext cx="338779" cy="1636957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" name="Стрелка углом 73"/>
          <p:cNvSpPr/>
          <p:nvPr/>
        </p:nvSpPr>
        <p:spPr>
          <a:xfrm flipH="1" flipV="1">
            <a:off x="5278355" y="2472380"/>
            <a:ext cx="1275555" cy="2436050"/>
          </a:xfrm>
          <a:prstGeom prst="bentArrow">
            <a:avLst>
              <a:gd name="adj1" fmla="val 16040"/>
              <a:gd name="adj2" fmla="val 15173"/>
              <a:gd name="adj3" fmla="val 25000"/>
              <a:gd name="adj4" fmla="val 43750"/>
            </a:avLst>
          </a:prstGeom>
          <a:solidFill>
            <a:srgbClr val="3B6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87" name="Стрелка углом 86"/>
          <p:cNvSpPr/>
          <p:nvPr/>
        </p:nvSpPr>
        <p:spPr>
          <a:xfrm flipV="1">
            <a:off x="1174328" y="2469580"/>
            <a:ext cx="1756707" cy="2289275"/>
          </a:xfrm>
          <a:prstGeom prst="bentArrow">
            <a:avLst>
              <a:gd name="adj1" fmla="val 11465"/>
              <a:gd name="adj2" fmla="val 15950"/>
              <a:gd name="adj3" fmla="val 18001"/>
              <a:gd name="adj4" fmla="val 43750"/>
            </a:avLst>
          </a:prstGeom>
          <a:solidFill>
            <a:srgbClr val="3B6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grpSp>
        <p:nvGrpSpPr>
          <p:cNvPr id="79" name="Группа 78"/>
          <p:cNvGrpSpPr/>
          <p:nvPr/>
        </p:nvGrpSpPr>
        <p:grpSpPr>
          <a:xfrm>
            <a:off x="456980" y="2850412"/>
            <a:ext cx="1589622" cy="980169"/>
            <a:chOff x="651572" y="2864286"/>
            <a:chExt cx="1611430" cy="980169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1" name="Rectangle 4488"/>
            <p:cNvSpPr>
              <a:spLocks noChangeArrowheads="1"/>
            </p:cNvSpPr>
            <p:nvPr/>
          </p:nvSpPr>
          <p:spPr bwMode="auto">
            <a:xfrm>
              <a:off x="651572" y="2864286"/>
              <a:ext cx="1611430" cy="980169"/>
            </a:xfrm>
            <a:prstGeom prst="rect">
              <a:avLst/>
            </a:prstGeom>
            <a:grpFill/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grpSp>
          <p:nvGrpSpPr>
            <p:cNvPr id="77" name="Группа 76"/>
            <p:cNvGrpSpPr/>
            <p:nvPr/>
          </p:nvGrpSpPr>
          <p:grpSpPr>
            <a:xfrm>
              <a:off x="740476" y="2869618"/>
              <a:ext cx="1476255" cy="953530"/>
              <a:chOff x="5580191" y="4953890"/>
              <a:chExt cx="1752298" cy="1034909"/>
            </a:xfrm>
            <a:grpFill/>
          </p:grpSpPr>
          <p:pic>
            <p:nvPicPr>
              <p:cNvPr id="76" name="Рисунок 7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80191" y="5108922"/>
                <a:ext cx="1752298" cy="879877"/>
              </a:xfrm>
              <a:prstGeom prst="rect">
                <a:avLst/>
              </a:prstGeom>
              <a:grpFill/>
            </p:spPr>
          </p:pic>
          <p:sp>
            <p:nvSpPr>
              <p:cNvPr id="89" name="Text Box 4514"/>
              <p:cNvSpPr txBox="1">
                <a:spLocks noChangeArrowheads="1"/>
              </p:cNvSpPr>
              <p:nvPr/>
            </p:nvSpPr>
            <p:spPr bwMode="auto">
              <a:xfrm>
                <a:off x="5673885" y="4953890"/>
                <a:ext cx="1499984" cy="49240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449580" indent="-449580"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400" dirty="0" smtClean="0">
                    <a:effectLst/>
                    <a:latin typeface="Times New Roman"/>
                    <a:ea typeface="Calibri"/>
                    <a:cs typeface="Times New Roman"/>
                  </a:rPr>
                  <a:t>Transducer</a:t>
                </a:r>
                <a:endParaRPr lang="ru-RU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</p:grpSp>
      <p:grpSp>
        <p:nvGrpSpPr>
          <p:cNvPr id="93" name="Группа 92"/>
          <p:cNvGrpSpPr/>
          <p:nvPr/>
        </p:nvGrpSpPr>
        <p:grpSpPr>
          <a:xfrm>
            <a:off x="5661529" y="2862068"/>
            <a:ext cx="1589622" cy="980169"/>
            <a:chOff x="651572" y="2864286"/>
            <a:chExt cx="1611430" cy="980169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4" name="Rectangle 4488"/>
            <p:cNvSpPr>
              <a:spLocks noChangeArrowheads="1"/>
            </p:cNvSpPr>
            <p:nvPr/>
          </p:nvSpPr>
          <p:spPr bwMode="auto">
            <a:xfrm>
              <a:off x="651572" y="2864286"/>
              <a:ext cx="1611430" cy="980169"/>
            </a:xfrm>
            <a:prstGeom prst="rect">
              <a:avLst/>
            </a:prstGeom>
            <a:grpFill/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grpSp>
          <p:nvGrpSpPr>
            <p:cNvPr id="95" name="Группа 94"/>
            <p:cNvGrpSpPr/>
            <p:nvPr/>
          </p:nvGrpSpPr>
          <p:grpSpPr>
            <a:xfrm>
              <a:off x="740476" y="2869618"/>
              <a:ext cx="1476255" cy="953530"/>
              <a:chOff x="5580191" y="4953890"/>
              <a:chExt cx="1752298" cy="1034909"/>
            </a:xfrm>
            <a:grpFill/>
          </p:grpSpPr>
          <p:pic>
            <p:nvPicPr>
              <p:cNvPr id="96" name="Рисунок 9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80191" y="5108922"/>
                <a:ext cx="1752298" cy="879877"/>
              </a:xfrm>
              <a:prstGeom prst="rect">
                <a:avLst/>
              </a:prstGeom>
              <a:grpFill/>
            </p:spPr>
          </p:pic>
          <p:sp>
            <p:nvSpPr>
              <p:cNvPr id="97" name="Text Box 4514"/>
              <p:cNvSpPr txBox="1">
                <a:spLocks noChangeArrowheads="1"/>
              </p:cNvSpPr>
              <p:nvPr/>
            </p:nvSpPr>
            <p:spPr bwMode="auto">
              <a:xfrm>
                <a:off x="5673885" y="4953890"/>
                <a:ext cx="1499984" cy="49240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449580" indent="-449580"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400" dirty="0" smtClean="0">
                    <a:effectLst/>
                    <a:latin typeface="Times New Roman"/>
                    <a:ea typeface="Calibri"/>
                    <a:cs typeface="Times New Roman"/>
                  </a:rPr>
                  <a:t>Transducer</a:t>
                </a:r>
                <a:endParaRPr lang="ru-RU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</p:grpSp>
      <p:grpSp>
        <p:nvGrpSpPr>
          <p:cNvPr id="98" name="Группа 97"/>
          <p:cNvGrpSpPr/>
          <p:nvPr/>
        </p:nvGrpSpPr>
        <p:grpSpPr>
          <a:xfrm>
            <a:off x="3945760" y="2860786"/>
            <a:ext cx="1589622" cy="980169"/>
            <a:chOff x="651572" y="2864286"/>
            <a:chExt cx="1611430" cy="980169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9" name="Rectangle 4488"/>
            <p:cNvSpPr>
              <a:spLocks noChangeArrowheads="1"/>
            </p:cNvSpPr>
            <p:nvPr/>
          </p:nvSpPr>
          <p:spPr bwMode="auto">
            <a:xfrm>
              <a:off x="651572" y="2864286"/>
              <a:ext cx="1611430" cy="980169"/>
            </a:xfrm>
            <a:prstGeom prst="rect">
              <a:avLst/>
            </a:prstGeom>
            <a:grpFill/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grpSp>
          <p:nvGrpSpPr>
            <p:cNvPr id="100" name="Группа 99"/>
            <p:cNvGrpSpPr/>
            <p:nvPr/>
          </p:nvGrpSpPr>
          <p:grpSpPr>
            <a:xfrm>
              <a:off x="740476" y="2869618"/>
              <a:ext cx="1476255" cy="953530"/>
              <a:chOff x="5580191" y="4953890"/>
              <a:chExt cx="1752298" cy="1034909"/>
            </a:xfrm>
            <a:grpFill/>
          </p:grpSpPr>
          <p:pic>
            <p:nvPicPr>
              <p:cNvPr id="101" name="Рисунок 10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80191" y="5108922"/>
                <a:ext cx="1752298" cy="879877"/>
              </a:xfrm>
              <a:prstGeom prst="rect">
                <a:avLst/>
              </a:prstGeom>
              <a:grpFill/>
            </p:spPr>
          </p:pic>
          <p:sp>
            <p:nvSpPr>
              <p:cNvPr id="102" name="Text Box 4514"/>
              <p:cNvSpPr txBox="1">
                <a:spLocks noChangeArrowheads="1"/>
              </p:cNvSpPr>
              <p:nvPr/>
            </p:nvSpPr>
            <p:spPr bwMode="auto">
              <a:xfrm>
                <a:off x="5673885" y="4953890"/>
                <a:ext cx="1499984" cy="49240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449580" indent="-449580"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400" dirty="0" smtClean="0">
                    <a:effectLst/>
                    <a:latin typeface="Times New Roman"/>
                    <a:ea typeface="Calibri"/>
                    <a:cs typeface="Times New Roman"/>
                  </a:rPr>
                  <a:t>Transducer</a:t>
                </a:r>
                <a:endParaRPr lang="ru-RU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</p:grpSp>
      <p:sp>
        <p:nvSpPr>
          <p:cNvPr id="103" name="Стрелка углом 102"/>
          <p:cNvSpPr/>
          <p:nvPr/>
        </p:nvSpPr>
        <p:spPr>
          <a:xfrm flipH="1" flipV="1">
            <a:off x="5252325" y="3630427"/>
            <a:ext cx="5872655" cy="2417015"/>
          </a:xfrm>
          <a:prstGeom prst="bentArrow">
            <a:avLst>
              <a:gd name="adj1" fmla="val 9259"/>
              <a:gd name="adj2" fmla="val 9284"/>
              <a:gd name="adj3" fmla="val 15721"/>
              <a:gd name="adj4" fmla="val 43750"/>
            </a:avLst>
          </a:prstGeom>
          <a:solidFill>
            <a:srgbClr val="3B6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grpSp>
        <p:nvGrpSpPr>
          <p:cNvPr id="104" name="Группа 103"/>
          <p:cNvGrpSpPr/>
          <p:nvPr/>
        </p:nvGrpSpPr>
        <p:grpSpPr>
          <a:xfrm>
            <a:off x="10251667" y="4023676"/>
            <a:ext cx="1589622" cy="980169"/>
            <a:chOff x="651572" y="2864286"/>
            <a:chExt cx="1611430" cy="980169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5" name="Rectangle 4488"/>
            <p:cNvSpPr>
              <a:spLocks noChangeArrowheads="1"/>
            </p:cNvSpPr>
            <p:nvPr/>
          </p:nvSpPr>
          <p:spPr bwMode="auto">
            <a:xfrm>
              <a:off x="651572" y="2864286"/>
              <a:ext cx="1611430" cy="980169"/>
            </a:xfrm>
            <a:prstGeom prst="rect">
              <a:avLst/>
            </a:prstGeom>
            <a:grpFill/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grpSp>
          <p:nvGrpSpPr>
            <p:cNvPr id="106" name="Группа 105"/>
            <p:cNvGrpSpPr/>
            <p:nvPr/>
          </p:nvGrpSpPr>
          <p:grpSpPr>
            <a:xfrm>
              <a:off x="740476" y="2869618"/>
              <a:ext cx="1476255" cy="953530"/>
              <a:chOff x="5580191" y="4953890"/>
              <a:chExt cx="1752298" cy="1034909"/>
            </a:xfrm>
            <a:grpFill/>
          </p:grpSpPr>
          <p:pic>
            <p:nvPicPr>
              <p:cNvPr id="107" name="Рисунок 10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80191" y="5108922"/>
                <a:ext cx="1752298" cy="879877"/>
              </a:xfrm>
              <a:prstGeom prst="rect">
                <a:avLst/>
              </a:prstGeom>
              <a:grpFill/>
            </p:spPr>
          </p:pic>
          <p:sp>
            <p:nvSpPr>
              <p:cNvPr id="108" name="Text Box 4514"/>
              <p:cNvSpPr txBox="1">
                <a:spLocks noChangeArrowheads="1"/>
              </p:cNvSpPr>
              <p:nvPr/>
            </p:nvSpPr>
            <p:spPr bwMode="auto">
              <a:xfrm>
                <a:off x="5673885" y="4953890"/>
                <a:ext cx="1499984" cy="49240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449580" indent="-449580"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400" dirty="0" smtClean="0">
                    <a:effectLst/>
                    <a:latin typeface="Times New Roman"/>
                    <a:ea typeface="Calibri"/>
                    <a:cs typeface="Times New Roman"/>
                  </a:rPr>
                  <a:t>Transducer</a:t>
                </a:r>
                <a:endParaRPr lang="ru-RU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</p:grpSp>
      <p:sp>
        <p:nvSpPr>
          <p:cNvPr id="109" name="Стрелка вниз 108"/>
          <p:cNvSpPr/>
          <p:nvPr/>
        </p:nvSpPr>
        <p:spPr>
          <a:xfrm rot="5400000" flipV="1">
            <a:off x="2067116" y="4591633"/>
            <a:ext cx="324000" cy="1440000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0" name="Стрелка вниз 109"/>
          <p:cNvSpPr/>
          <p:nvPr/>
        </p:nvSpPr>
        <p:spPr>
          <a:xfrm rot="5400000" flipV="1">
            <a:off x="2059966" y="5084672"/>
            <a:ext cx="324000" cy="1440000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TextBox 85"/>
          <p:cNvSpPr txBox="1"/>
          <p:nvPr/>
        </p:nvSpPr>
        <p:spPr>
          <a:xfrm rot="16200000">
            <a:off x="549935" y="5243832"/>
            <a:ext cx="1278205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Reference signals</a:t>
            </a:r>
            <a:endParaRPr lang="uk-UA" dirty="0"/>
          </a:p>
        </p:txBody>
      </p:sp>
      <p:sp>
        <p:nvSpPr>
          <p:cNvPr id="113" name="TextBox 112"/>
          <p:cNvSpPr txBox="1"/>
          <p:nvPr/>
        </p:nvSpPr>
        <p:spPr>
          <a:xfrm rot="16200000">
            <a:off x="2751552" y="3200145"/>
            <a:ext cx="95146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Reference signals</a:t>
            </a:r>
            <a:endParaRPr lang="uk-UA" sz="1200" dirty="0"/>
          </a:p>
        </p:txBody>
      </p:sp>
      <p:sp>
        <p:nvSpPr>
          <p:cNvPr id="114" name="Text Box 4507"/>
          <p:cNvSpPr txBox="1">
            <a:spLocks noChangeArrowheads="1"/>
          </p:cNvSpPr>
          <p:nvPr/>
        </p:nvSpPr>
        <p:spPr bwMode="auto">
          <a:xfrm>
            <a:off x="5584332" y="4055088"/>
            <a:ext cx="687054" cy="4355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587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Feedback </a:t>
            </a:r>
            <a:endParaRPr lang="en-US" sz="1400" dirty="0" smtClean="0">
              <a:solidFill>
                <a:srgbClr val="00000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signals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15" name="Text Box 4507"/>
          <p:cNvSpPr txBox="1">
            <a:spLocks noChangeArrowheads="1"/>
          </p:cNvSpPr>
          <p:nvPr/>
        </p:nvSpPr>
        <p:spPr bwMode="auto">
          <a:xfrm>
            <a:off x="1869133" y="3891438"/>
            <a:ext cx="729779" cy="4276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587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Feedback </a:t>
            </a:r>
            <a:endParaRPr lang="en-US" sz="1400" dirty="0" smtClean="0">
              <a:solidFill>
                <a:srgbClr val="00000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signals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315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76009" y="220890"/>
            <a:ext cx="11863591" cy="54884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Types of electric motors </a:t>
            </a:r>
          </a:p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Picture 3" descr="C:\Users\Beshta\AppData\Local\Microsoft\Windows\Temporary Internet Files\Content.IE5\5Y6T25LW\AC_motor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538" y="1695007"/>
            <a:ext cx="3340267" cy="3340267"/>
          </a:xfrm>
          <a:prstGeom prst="rect">
            <a:avLst/>
          </a:prstGeom>
          <a:solidFill>
            <a:schemeClr val="bg1">
              <a:lumMod val="85000"/>
            </a:schemeClr>
          </a:solidFill>
          <a:extLst/>
        </p:spPr>
      </p:pic>
      <p:sp>
        <p:nvSpPr>
          <p:cNvPr id="14" name="TextBox 13"/>
          <p:cNvSpPr txBox="1"/>
          <p:nvPr/>
        </p:nvSpPr>
        <p:spPr>
          <a:xfrm>
            <a:off x="5213010" y="1695007"/>
            <a:ext cx="274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 motor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664581" y="1803687"/>
            <a:ext cx="274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dc motor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8553277" y="1606878"/>
            <a:ext cx="3199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synchronous motor</a:t>
            </a:r>
            <a:endParaRPr lang="ru-RU" sz="24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68" y="2342754"/>
            <a:ext cx="3020129" cy="25275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356" y="2142966"/>
            <a:ext cx="3343275" cy="2857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6009" y="844153"/>
            <a:ext cx="893362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Function:</a:t>
            </a:r>
            <a:r>
              <a:rPr lang="en-US" sz="2400" dirty="0" smtClean="0"/>
              <a:t> </a:t>
            </a:r>
            <a:r>
              <a:rPr lang="en-US" sz="2400" dirty="0"/>
              <a:t>transformation of electric energy into mechanical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6753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576309" y="271753"/>
            <a:ext cx="1918731" cy="111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>
              <a:spcBef>
                <a:spcPts val="1800"/>
              </a:spcBef>
            </a:pPr>
            <a:r>
              <a:rPr lang="uk-UA" sz="2000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DC motor</a:t>
            </a:r>
            <a:endParaRPr lang="en-US" dirty="0"/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8" name="Text Box 4514"/>
          <p:cNvSpPr txBox="1">
            <a:spLocks noChangeArrowheads="1"/>
          </p:cNvSpPr>
          <p:nvPr/>
        </p:nvSpPr>
        <p:spPr bwMode="auto">
          <a:xfrm>
            <a:off x="607889" y="1796002"/>
            <a:ext cx="1499984" cy="4924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449580" indent="-449580" algn="ctr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/>
                <a:ea typeface="Calibri"/>
                <a:cs typeface="Times New Roman"/>
              </a:rPr>
              <a:t>Stator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46" y="2200061"/>
            <a:ext cx="1794001" cy="151764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224" y="516189"/>
            <a:ext cx="2152650" cy="3409950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09" y="275069"/>
            <a:ext cx="1333496" cy="1116000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8273" y="2210486"/>
            <a:ext cx="2260824" cy="1507216"/>
          </a:xfrm>
          <a:prstGeom prst="rect">
            <a:avLst/>
          </a:prstGeom>
        </p:spPr>
      </p:pic>
      <p:sp>
        <p:nvSpPr>
          <p:cNvPr id="76" name="Text Box 4514"/>
          <p:cNvSpPr txBox="1">
            <a:spLocks noChangeArrowheads="1"/>
          </p:cNvSpPr>
          <p:nvPr/>
        </p:nvSpPr>
        <p:spPr bwMode="auto">
          <a:xfrm>
            <a:off x="3107893" y="1804373"/>
            <a:ext cx="1499984" cy="4924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449580" indent="-449580" algn="ctr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/>
                <a:ea typeface="Calibri"/>
                <a:cs typeface="Times New Roman"/>
              </a:rPr>
              <a:t>Armature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473183" y="3785104"/>
            <a:ext cx="4485914" cy="2473322"/>
            <a:chOff x="473183" y="3785104"/>
            <a:chExt cx="4485914" cy="2473322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183" y="3785104"/>
              <a:ext cx="4485914" cy="2473322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680210" y="4602479"/>
              <a:ext cx="30376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S</a:t>
              </a:r>
              <a:endParaRPr lang="uk-UA" sz="1600" i="1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524250" y="4656544"/>
              <a:ext cx="17526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i="1" dirty="0"/>
                <a:t>N</a:t>
              </a:r>
              <a:endParaRPr lang="uk-UA" sz="1600" i="1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514083" y="5367767"/>
              <a:ext cx="216000" cy="18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i="1" dirty="0" smtClean="0"/>
                <a:t>Br</a:t>
              </a:r>
              <a:r>
                <a:rPr lang="en-US" sz="1200" i="1" baseline="-25000" dirty="0" smtClean="0"/>
                <a:t>2</a:t>
              </a:r>
              <a:endParaRPr lang="uk-UA" sz="1200" i="1" baseline="-25000" dirty="0"/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2514083" y="5330190"/>
              <a:ext cx="18419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154163" y="5375909"/>
              <a:ext cx="21600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i="1" dirty="0" smtClean="0"/>
                <a:t>Br</a:t>
              </a:r>
              <a:r>
                <a:rPr lang="en-US" sz="1200" i="1" baseline="-25000" dirty="0" smtClean="0"/>
                <a:t>1</a:t>
              </a:r>
              <a:endParaRPr lang="uk-UA" sz="1200" i="1" baseline="-25000" dirty="0"/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3212075" y="5344907"/>
              <a:ext cx="18419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960546" y="5535644"/>
              <a:ext cx="21600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i="1" dirty="0"/>
                <a:t>C</a:t>
              </a:r>
              <a:r>
                <a:rPr lang="en-US" sz="1200" i="1" baseline="-25000" dirty="0" smtClean="0"/>
                <a:t>1</a:t>
              </a:r>
              <a:endParaRPr lang="uk-UA" sz="1200" i="1" baseline="-250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759318" y="5535644"/>
              <a:ext cx="21600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i="1" dirty="0" smtClean="0"/>
                <a:t>C</a:t>
              </a:r>
              <a:r>
                <a:rPr lang="en-US" sz="1200" i="1" baseline="-25000" dirty="0"/>
                <a:t>2</a:t>
              </a:r>
              <a:endParaRPr lang="uk-UA" sz="1200" i="1" baseline="-25000" dirty="0"/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2950386" y="4377625"/>
              <a:ext cx="108000" cy="162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2067619" y="4368964"/>
              <a:ext cx="108000" cy="162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896386" y="3854979"/>
              <a:ext cx="216000" cy="21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i="1" dirty="0" smtClean="0"/>
                <a:t>F</a:t>
              </a:r>
              <a:r>
                <a:rPr lang="en-US" sz="1200" i="1" baseline="-25000" dirty="0" smtClean="0"/>
                <a:t>2</a:t>
              </a:r>
              <a:endParaRPr lang="uk-UA" sz="1200" i="1" baseline="-250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094148" y="4884436"/>
              <a:ext cx="216000" cy="21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i="1" dirty="0" smtClean="0"/>
                <a:t>F</a:t>
              </a:r>
              <a:r>
                <a:rPr lang="en-US" sz="1200" i="1" baseline="-25000" dirty="0" smtClean="0"/>
                <a:t>1</a:t>
              </a:r>
              <a:endParaRPr lang="uk-UA" sz="1200" i="1" baseline="-25000" dirty="0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8875399" y="529520"/>
            <a:ext cx="2516250" cy="3288568"/>
            <a:chOff x="8446502" y="566412"/>
            <a:chExt cx="2516250" cy="328856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7"/>
            <a:srcRect t="2298"/>
            <a:stretch/>
          </p:blipFill>
          <p:spPr>
            <a:xfrm>
              <a:off x="8446502" y="566412"/>
              <a:ext cx="2516250" cy="3288568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9552742" y="3217585"/>
              <a:ext cx="30376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S</a:t>
              </a:r>
              <a:endParaRPr lang="uk-UA" sz="1600" i="1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9552742" y="746737"/>
              <a:ext cx="30376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i="1" dirty="0"/>
                <a:t>N</a:t>
              </a:r>
              <a:endParaRPr lang="uk-UA" sz="1600" i="1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9690454" y="1161319"/>
              <a:ext cx="3037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/>
                <a:t>T</a:t>
              </a:r>
              <a:endParaRPr lang="uk-UA" sz="1600" b="1" i="1" dirty="0"/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10403457" y="1387753"/>
              <a:ext cx="210114" cy="190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7025585" y="4155712"/>
            <a:ext cx="2125018" cy="1885719"/>
            <a:chOff x="5862070" y="4182520"/>
            <a:chExt cx="2125018" cy="18857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5862070" y="4182520"/>
                  <a:ext cx="184981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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𝑰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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𝑳</m:t>
                        </m:r>
                      </m:oMath>
                    </m:oMathPara>
                  </a14:m>
                  <a:endParaRPr lang="uk-UA" sz="2800" b="1" dirty="0"/>
                </a:p>
              </p:txBody>
            </p:sp>
          </mc:Choice>
          <mc:Fallback xmlns=""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2070" y="4182520"/>
                  <a:ext cx="1849814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9" name="Группа 98"/>
            <p:cNvGrpSpPr/>
            <p:nvPr/>
          </p:nvGrpSpPr>
          <p:grpSpPr>
            <a:xfrm>
              <a:off x="6019883" y="4760871"/>
              <a:ext cx="1967205" cy="1307368"/>
              <a:chOff x="6075822" y="5088435"/>
              <a:chExt cx="1967205" cy="130736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Прямоугольник 81"/>
                  <p:cNvSpPr/>
                  <p:nvPr/>
                </p:nvSpPr>
                <p:spPr>
                  <a:xfrm>
                    <a:off x="6075822" y="5088435"/>
                    <a:ext cx="147989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oMath>
                    </a14:m>
                    <a:r>
                      <a:rPr lang="en-US" dirty="0" smtClean="0"/>
                      <a:t> </a:t>
                    </a:r>
                    <a:r>
                      <a:rPr lang="en-US" dirty="0"/>
                      <a:t>- induction</a:t>
                    </a:r>
                    <a:endParaRPr lang="uk-UA" dirty="0"/>
                  </a:p>
                </p:txBody>
              </p:sp>
            </mc:Choice>
            <mc:Fallback xmlns="">
              <p:sp>
                <p:nvSpPr>
                  <p:cNvPr id="82" name="Прямоугольник 8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5822" y="5088435"/>
                    <a:ext cx="1479892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9836" r="-3719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Прямоугольник 86"/>
                  <p:cNvSpPr/>
                  <p:nvPr/>
                </p:nvSpPr>
                <p:spPr>
                  <a:xfrm>
                    <a:off x="6075822" y="5404336"/>
                    <a:ext cx="120898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𝑰</m:t>
                        </m:r>
                      </m:oMath>
                    </a14:m>
                    <a:r>
                      <a:rPr lang="uk-UA" dirty="0" smtClean="0"/>
                      <a:t> - </a:t>
                    </a:r>
                    <a:r>
                      <a:rPr lang="en-US" dirty="0" smtClean="0"/>
                      <a:t>current</a:t>
                    </a:r>
                    <a:endParaRPr lang="uk-UA" dirty="0"/>
                  </a:p>
                </p:txBody>
              </p:sp>
            </mc:Choice>
            <mc:Fallback xmlns="">
              <p:sp>
                <p:nvSpPr>
                  <p:cNvPr id="87" name="Прямоугольник 8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5822" y="5404336"/>
                    <a:ext cx="1208985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10000" r="-3535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Прямоугольник 90"/>
                  <p:cNvSpPr/>
                  <p:nvPr/>
                </p:nvSpPr>
                <p:spPr>
                  <a:xfrm>
                    <a:off x="6075822" y="5749472"/>
                    <a:ext cx="1967205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𝑳</m:t>
                        </m:r>
                      </m:oMath>
                    </a14:m>
                    <a:r>
                      <a:rPr lang="en-US" b="1" dirty="0" smtClean="0"/>
                      <a:t> </a:t>
                    </a:r>
                    <a:r>
                      <a:rPr lang="en-US" dirty="0" smtClean="0"/>
                      <a:t>– length</a:t>
                    </a:r>
                    <a:r>
                      <a:rPr lang="ru-UA" dirty="0" smtClean="0"/>
                      <a:t> </a:t>
                    </a:r>
                    <a:r>
                      <a:rPr lang="en-US" dirty="0" smtClean="0"/>
                      <a:t>of </a:t>
                    </a:r>
                  </a:p>
                  <a:p>
                    <a:r>
                      <a:rPr lang="en-US" dirty="0"/>
                      <a:t> </a:t>
                    </a:r>
                    <a:r>
                      <a:rPr lang="en-US" dirty="0" smtClean="0"/>
                      <a:t>     the conductor</a:t>
                    </a:r>
                    <a:endParaRPr lang="uk-UA" b="1" dirty="0"/>
                  </a:p>
                </p:txBody>
              </p:sp>
            </mc:Choice>
            <mc:Fallback xmlns="">
              <p:sp>
                <p:nvSpPr>
                  <p:cNvPr id="91" name="Прямоугольник 9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5822" y="5749472"/>
                    <a:ext cx="1967205" cy="646331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t="-4717" r="-2484" b="-14151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" name="Группа 3"/>
          <p:cNvGrpSpPr/>
          <p:nvPr/>
        </p:nvGrpSpPr>
        <p:grpSpPr>
          <a:xfrm>
            <a:off x="9552742" y="4186760"/>
            <a:ext cx="1528384" cy="1629896"/>
            <a:chOff x="8980130" y="4184671"/>
            <a:chExt cx="1528384" cy="16298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8980130" y="4184671"/>
                  <a:ext cx="142332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i="1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T</a:t>
                  </a:r>
                  <a14:m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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𝑫</m:t>
                      </m:r>
                    </m:oMath>
                  </a14:m>
                  <a:endParaRPr lang="uk-UA" sz="2800" b="1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0130" y="4184671"/>
                  <a:ext cx="1423327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8547" t="-12791" b="-31395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0" name="Группа 99"/>
            <p:cNvGrpSpPr/>
            <p:nvPr/>
          </p:nvGrpSpPr>
          <p:grpSpPr>
            <a:xfrm>
              <a:off x="9069932" y="4760871"/>
              <a:ext cx="1438582" cy="1053696"/>
              <a:chOff x="9024472" y="4819403"/>
              <a:chExt cx="1438582" cy="1053696"/>
            </a:xfrm>
          </p:grpSpPr>
          <p:sp>
            <p:nvSpPr>
              <p:cNvPr id="92" name="Прямоугольник 91"/>
              <p:cNvSpPr/>
              <p:nvPr/>
            </p:nvSpPr>
            <p:spPr>
              <a:xfrm>
                <a:off x="9024472" y="5141921"/>
                <a:ext cx="11849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b="1" i="1" dirty="0" smtClean="0">
                    <a:ea typeface="Cambria Math" panose="02040503050406030204" pitchFamily="18" charset="0"/>
                  </a:rPr>
                  <a:t> - </a:t>
                </a:r>
                <a:r>
                  <a:rPr lang="en-US" dirty="0" smtClean="0">
                    <a:ea typeface="Cambria Math" panose="02040503050406030204" pitchFamily="18" charset="0"/>
                  </a:rPr>
                  <a:t>torque</a:t>
                </a:r>
                <a:endParaRPr lang="uk-UA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Прямоугольник 96"/>
                  <p:cNvSpPr/>
                  <p:nvPr/>
                </p:nvSpPr>
                <p:spPr>
                  <a:xfrm>
                    <a:off x="9027598" y="4819403"/>
                    <a:ext cx="105028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𝑭</m:t>
                        </m:r>
                      </m:oMath>
                    </a14:m>
                    <a:r>
                      <a:rPr lang="en-US" dirty="0" smtClean="0"/>
                      <a:t> - force</a:t>
                    </a:r>
                    <a:endParaRPr lang="uk-UA" dirty="0"/>
                  </a:p>
                </p:txBody>
              </p:sp>
            </mc:Choice>
            <mc:Fallback xmlns="">
              <p:sp>
                <p:nvSpPr>
                  <p:cNvPr id="97" name="Прямоугольник 9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27598" y="4819403"/>
                    <a:ext cx="1050288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t="-9836" r="-4046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Прямоугольник 97"/>
                  <p:cNvSpPr/>
                  <p:nvPr/>
                </p:nvSpPr>
                <p:spPr>
                  <a:xfrm>
                    <a:off x="9032854" y="5503767"/>
                    <a:ext cx="143020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𝑫</m:t>
                        </m:r>
                      </m:oMath>
                    </a14:m>
                    <a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- </a:t>
                    </a:r>
                    <a:r>
                      <a:rPr lang="en-US" dirty="0" smtClean="0">
                        <a:ea typeface="Cambria Math" panose="02040503050406030204" pitchFamily="18" charset="0"/>
                      </a:rPr>
                      <a:t>diameter</a:t>
                    </a:r>
                    <a:endParaRPr lang="uk-UA" dirty="0"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8" name="Прямоугольник 9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32854" y="5503767"/>
                    <a:ext cx="1430200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9836" r="-3404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12803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89" y="2085613"/>
            <a:ext cx="4534324" cy="3817076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50438" y="271753"/>
            <a:ext cx="1707464" cy="1107921"/>
            <a:chOff x="150438" y="271753"/>
            <a:chExt cx="1707464" cy="110792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50438" y="271753"/>
              <a:ext cx="1707464" cy="11079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080" y="317344"/>
              <a:ext cx="1324507" cy="1016738"/>
            </a:xfrm>
            <a:prstGeom prst="rect">
              <a:avLst/>
            </a:prstGeom>
          </p:spPr>
        </p:pic>
      </p:grpSp>
      <p:sp>
        <p:nvSpPr>
          <p:cNvPr id="25" name="Текст 1"/>
          <p:cNvSpPr>
            <a:spLocks noGrp="1"/>
          </p:cNvSpPr>
          <p:nvPr>
            <p:ph type="body" sz="quarter" idx="10"/>
          </p:nvPr>
        </p:nvSpPr>
        <p:spPr>
          <a:xfrm>
            <a:off x="1673021" y="271753"/>
            <a:ext cx="1918731" cy="111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>
              <a:spcBef>
                <a:spcPts val="1800"/>
              </a:spcBef>
            </a:pPr>
            <a:r>
              <a:rPr lang="uk-UA" sz="2000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dirty="0"/>
              <a:t>A</a:t>
            </a:r>
            <a:r>
              <a:rPr lang="en-US" dirty="0" smtClean="0"/>
              <a:t>C motor</a:t>
            </a:r>
            <a:endParaRPr lang="en-US" dirty="0"/>
          </a:p>
          <a:p>
            <a:endParaRPr lang="ru-RU" dirty="0"/>
          </a:p>
        </p:txBody>
      </p:sp>
      <p:sp>
        <p:nvSpPr>
          <p:cNvPr id="68" name="Text Box 4514"/>
          <p:cNvSpPr txBox="1">
            <a:spLocks noChangeArrowheads="1"/>
          </p:cNvSpPr>
          <p:nvPr/>
        </p:nvSpPr>
        <p:spPr bwMode="auto">
          <a:xfrm>
            <a:off x="2756251" y="1997132"/>
            <a:ext cx="1748317" cy="6761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449580" indent="-449580" algn="ctr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/>
                <a:ea typeface="Calibri"/>
                <a:cs typeface="Times New Roman"/>
              </a:rPr>
              <a:t>Rotor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2939970" y="2447245"/>
            <a:ext cx="518313" cy="14418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 Box 4514"/>
          <p:cNvSpPr txBox="1">
            <a:spLocks noChangeArrowheads="1"/>
          </p:cNvSpPr>
          <p:nvPr/>
        </p:nvSpPr>
        <p:spPr bwMode="auto">
          <a:xfrm>
            <a:off x="4944714" y="3996314"/>
            <a:ext cx="1748317" cy="6761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449580" indent="-449580" algn="ctr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/>
                <a:ea typeface="Calibri"/>
                <a:cs typeface="Times New Roman"/>
              </a:rPr>
              <a:t>Stator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4084320" y="4326646"/>
            <a:ext cx="1386840" cy="195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4" name="Picture 3" descr="image0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595" y="322112"/>
            <a:ext cx="3208168" cy="320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" descr="Failtria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275" y="317343"/>
            <a:ext cx="3240000" cy="32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" name="Группа 85"/>
          <p:cNvGrpSpPr/>
          <p:nvPr/>
        </p:nvGrpSpPr>
        <p:grpSpPr>
          <a:xfrm>
            <a:off x="4592049" y="420219"/>
            <a:ext cx="2808000" cy="2808000"/>
            <a:chOff x="9271696" y="1972490"/>
            <a:chExt cx="3635599" cy="3600450"/>
          </a:xfrm>
        </p:grpSpPr>
        <p:sp>
          <p:nvSpPr>
            <p:cNvPr id="87" name="Oval 160"/>
            <p:cNvSpPr>
              <a:spLocks noChangeArrowheads="1"/>
            </p:cNvSpPr>
            <p:nvPr/>
          </p:nvSpPr>
          <p:spPr bwMode="auto">
            <a:xfrm>
              <a:off x="11014276" y="2141192"/>
              <a:ext cx="144462" cy="14605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88" name="Text Box 167"/>
            <p:cNvSpPr txBox="1">
              <a:spLocks noChangeArrowheads="1"/>
            </p:cNvSpPr>
            <p:nvPr/>
          </p:nvSpPr>
          <p:spPr bwMode="auto">
            <a:xfrm>
              <a:off x="9580577" y="4579422"/>
              <a:ext cx="35298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b="1" dirty="0">
                  <a:cs typeface="Arial" panose="020B0604020202020204" pitchFamily="34" charset="0"/>
                </a:rPr>
                <a:t>C</a:t>
              </a:r>
              <a:r>
                <a:rPr lang="de-DE" altLang="de-DE" sz="1200" b="1" baseline="-20000" dirty="0"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9" name="Text Box 168"/>
            <p:cNvSpPr txBox="1">
              <a:spLocks noChangeArrowheads="1"/>
            </p:cNvSpPr>
            <p:nvPr/>
          </p:nvSpPr>
          <p:spPr bwMode="auto">
            <a:xfrm>
              <a:off x="12322033" y="4565804"/>
              <a:ext cx="35298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b="1" dirty="0">
                  <a:cs typeface="Arial" panose="020B0604020202020204" pitchFamily="34" charset="0"/>
                </a:rPr>
                <a:t>B</a:t>
              </a:r>
              <a:r>
                <a:rPr lang="de-DE" altLang="de-DE" sz="1200" b="1" baseline="-20000" dirty="0"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0" name="Text Box 166"/>
            <p:cNvSpPr txBox="1">
              <a:spLocks noChangeArrowheads="1"/>
            </p:cNvSpPr>
            <p:nvPr/>
          </p:nvSpPr>
          <p:spPr bwMode="auto">
            <a:xfrm>
              <a:off x="11139646" y="1984021"/>
              <a:ext cx="168316" cy="1846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A</a:t>
              </a:r>
              <a:r>
                <a:rPr lang="de-DE" altLang="de-DE" sz="1200" b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1" name="Text Box 166"/>
            <p:cNvSpPr txBox="1">
              <a:spLocks noChangeArrowheads="1"/>
            </p:cNvSpPr>
            <p:nvPr/>
          </p:nvSpPr>
          <p:spPr bwMode="auto">
            <a:xfrm>
              <a:off x="11155015" y="5325867"/>
              <a:ext cx="168316" cy="1846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A</a:t>
              </a:r>
              <a:r>
                <a:rPr lang="de-DE" altLang="de-DE" sz="1200" b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2" name="Text Box 166"/>
            <p:cNvSpPr txBox="1">
              <a:spLocks noChangeArrowheads="1"/>
            </p:cNvSpPr>
            <p:nvPr/>
          </p:nvSpPr>
          <p:spPr bwMode="auto">
            <a:xfrm>
              <a:off x="12492548" y="3017344"/>
              <a:ext cx="168316" cy="1846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de-DE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de-DE" altLang="de-DE" sz="1200" b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3" name="Text Box 166"/>
            <p:cNvSpPr txBox="1">
              <a:spLocks noChangeArrowheads="1"/>
            </p:cNvSpPr>
            <p:nvPr/>
          </p:nvSpPr>
          <p:spPr bwMode="auto">
            <a:xfrm>
              <a:off x="9507041" y="3007903"/>
              <a:ext cx="168316" cy="1846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de-DE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B</a:t>
              </a:r>
              <a:r>
                <a:rPr lang="de-DE" altLang="de-DE" sz="1200" b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4" name="Oval 164"/>
            <p:cNvSpPr>
              <a:spLocks noChangeArrowheads="1"/>
            </p:cNvSpPr>
            <p:nvPr/>
          </p:nvSpPr>
          <p:spPr bwMode="auto">
            <a:xfrm>
              <a:off x="9652665" y="2916508"/>
              <a:ext cx="146050" cy="14605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95" name="Rad 82"/>
            <p:cNvSpPr/>
            <p:nvPr/>
          </p:nvSpPr>
          <p:spPr>
            <a:xfrm>
              <a:off x="9271696" y="1972490"/>
              <a:ext cx="3635599" cy="3600450"/>
            </a:xfrm>
            <a:prstGeom prst="donut">
              <a:avLst>
                <a:gd name="adj" fmla="val 9038"/>
              </a:avLst>
            </a:prstGeom>
            <a:solidFill>
              <a:schemeClr val="bg2">
                <a:lumMod val="75000"/>
                <a:alpha val="5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6" name="Oval 162"/>
            <p:cNvSpPr>
              <a:spLocks noChangeArrowheads="1"/>
            </p:cNvSpPr>
            <p:nvPr/>
          </p:nvSpPr>
          <p:spPr bwMode="auto">
            <a:xfrm>
              <a:off x="12365590" y="2906508"/>
              <a:ext cx="146050" cy="14605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97" name="Oval 161"/>
            <p:cNvSpPr>
              <a:spLocks noChangeArrowheads="1"/>
            </p:cNvSpPr>
            <p:nvPr/>
          </p:nvSpPr>
          <p:spPr bwMode="auto">
            <a:xfrm>
              <a:off x="12376876" y="4479719"/>
              <a:ext cx="146050" cy="14605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98" name="Oval 163"/>
            <p:cNvSpPr>
              <a:spLocks noChangeArrowheads="1"/>
            </p:cNvSpPr>
            <p:nvPr/>
          </p:nvSpPr>
          <p:spPr bwMode="auto">
            <a:xfrm>
              <a:off x="9646689" y="4478879"/>
              <a:ext cx="146050" cy="14605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99" name="Oval 165"/>
            <p:cNvSpPr>
              <a:spLocks noChangeArrowheads="1"/>
            </p:cNvSpPr>
            <p:nvPr/>
          </p:nvSpPr>
          <p:spPr bwMode="auto">
            <a:xfrm>
              <a:off x="11015002" y="5252842"/>
              <a:ext cx="146050" cy="14605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9096762" y="420220"/>
            <a:ext cx="2808000" cy="2808000"/>
            <a:chOff x="9243049" y="1984021"/>
            <a:chExt cx="3701036" cy="3577388"/>
          </a:xfrm>
        </p:grpSpPr>
        <p:sp>
          <p:nvSpPr>
            <p:cNvPr id="101" name="Oval 160"/>
            <p:cNvSpPr>
              <a:spLocks noChangeArrowheads="1"/>
            </p:cNvSpPr>
            <p:nvPr/>
          </p:nvSpPr>
          <p:spPr bwMode="auto">
            <a:xfrm>
              <a:off x="11014276" y="2141192"/>
              <a:ext cx="144462" cy="14605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02" name="Text Box 167"/>
            <p:cNvSpPr txBox="1">
              <a:spLocks noChangeArrowheads="1"/>
            </p:cNvSpPr>
            <p:nvPr/>
          </p:nvSpPr>
          <p:spPr bwMode="auto">
            <a:xfrm>
              <a:off x="9580577" y="4579422"/>
              <a:ext cx="35298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b="1" dirty="0">
                  <a:cs typeface="Arial" panose="020B0604020202020204" pitchFamily="34" charset="0"/>
                </a:rPr>
                <a:t>C</a:t>
              </a:r>
              <a:r>
                <a:rPr lang="de-DE" altLang="de-DE" sz="1200" b="1" baseline="-20000" dirty="0"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3" name="Text Box 168"/>
            <p:cNvSpPr txBox="1">
              <a:spLocks noChangeArrowheads="1"/>
            </p:cNvSpPr>
            <p:nvPr/>
          </p:nvSpPr>
          <p:spPr bwMode="auto">
            <a:xfrm>
              <a:off x="12322033" y="4565804"/>
              <a:ext cx="35298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b="1" dirty="0">
                  <a:cs typeface="Arial" panose="020B0604020202020204" pitchFamily="34" charset="0"/>
                </a:rPr>
                <a:t>B</a:t>
              </a:r>
              <a:r>
                <a:rPr lang="de-DE" altLang="de-DE" sz="1200" b="1" baseline="-20000" dirty="0"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4" name="Text Box 166"/>
            <p:cNvSpPr txBox="1">
              <a:spLocks noChangeArrowheads="1"/>
            </p:cNvSpPr>
            <p:nvPr/>
          </p:nvSpPr>
          <p:spPr bwMode="auto">
            <a:xfrm>
              <a:off x="11139646" y="1984021"/>
              <a:ext cx="168316" cy="1846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A</a:t>
              </a:r>
              <a:r>
                <a:rPr lang="de-DE" altLang="de-DE" sz="1200" b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5" name="Text Box 166"/>
            <p:cNvSpPr txBox="1">
              <a:spLocks noChangeArrowheads="1"/>
            </p:cNvSpPr>
            <p:nvPr/>
          </p:nvSpPr>
          <p:spPr bwMode="auto">
            <a:xfrm>
              <a:off x="11155015" y="5325867"/>
              <a:ext cx="168316" cy="1846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de-DE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A</a:t>
              </a:r>
              <a:r>
                <a:rPr lang="de-DE" altLang="de-DE" sz="1200" b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6" name="Text Box 166"/>
            <p:cNvSpPr txBox="1">
              <a:spLocks noChangeArrowheads="1"/>
            </p:cNvSpPr>
            <p:nvPr/>
          </p:nvSpPr>
          <p:spPr bwMode="auto">
            <a:xfrm>
              <a:off x="12492548" y="3017344"/>
              <a:ext cx="168316" cy="1846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de-DE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C</a:t>
              </a:r>
              <a:r>
                <a:rPr lang="de-DE" altLang="de-DE" sz="1200" b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07" name="Text Box 166"/>
            <p:cNvSpPr txBox="1">
              <a:spLocks noChangeArrowheads="1"/>
            </p:cNvSpPr>
            <p:nvPr/>
          </p:nvSpPr>
          <p:spPr bwMode="auto">
            <a:xfrm>
              <a:off x="9507041" y="3007903"/>
              <a:ext cx="168316" cy="1846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de-DE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B</a:t>
              </a:r>
              <a:r>
                <a:rPr lang="de-DE" altLang="de-DE" sz="1200" b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08" name="Oval 164"/>
            <p:cNvSpPr>
              <a:spLocks noChangeArrowheads="1"/>
            </p:cNvSpPr>
            <p:nvPr/>
          </p:nvSpPr>
          <p:spPr bwMode="auto">
            <a:xfrm>
              <a:off x="9652665" y="2916508"/>
              <a:ext cx="146050" cy="14605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09" name="Rad 82"/>
            <p:cNvSpPr/>
            <p:nvPr/>
          </p:nvSpPr>
          <p:spPr>
            <a:xfrm>
              <a:off x="9243049" y="1984024"/>
              <a:ext cx="3701036" cy="3577385"/>
            </a:xfrm>
            <a:prstGeom prst="donut">
              <a:avLst>
                <a:gd name="adj" fmla="val 9038"/>
              </a:avLst>
            </a:prstGeom>
            <a:solidFill>
              <a:schemeClr val="bg2">
                <a:lumMod val="75000"/>
                <a:alpha val="5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0" name="Oval 162"/>
            <p:cNvSpPr>
              <a:spLocks noChangeArrowheads="1"/>
            </p:cNvSpPr>
            <p:nvPr/>
          </p:nvSpPr>
          <p:spPr bwMode="auto">
            <a:xfrm>
              <a:off x="12365590" y="2906508"/>
              <a:ext cx="146050" cy="14605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11" name="Oval 161"/>
            <p:cNvSpPr>
              <a:spLocks noChangeArrowheads="1"/>
            </p:cNvSpPr>
            <p:nvPr/>
          </p:nvSpPr>
          <p:spPr bwMode="auto">
            <a:xfrm>
              <a:off x="12376876" y="4479719"/>
              <a:ext cx="146050" cy="14605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12" name="Oval 163"/>
            <p:cNvSpPr>
              <a:spLocks noChangeArrowheads="1"/>
            </p:cNvSpPr>
            <p:nvPr/>
          </p:nvSpPr>
          <p:spPr bwMode="auto">
            <a:xfrm>
              <a:off x="9646689" y="4478879"/>
              <a:ext cx="146050" cy="14605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13" name="Oval 165"/>
            <p:cNvSpPr>
              <a:spLocks noChangeArrowheads="1"/>
            </p:cNvSpPr>
            <p:nvPr/>
          </p:nvSpPr>
          <p:spPr bwMode="auto">
            <a:xfrm>
              <a:off x="11015002" y="5252842"/>
              <a:ext cx="146050" cy="14605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11611" t="19099" r="39814" b="19143"/>
          <a:stretch/>
        </p:blipFill>
        <p:spPr>
          <a:xfrm>
            <a:off x="6545992" y="3417136"/>
            <a:ext cx="2964715" cy="282702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 rotWithShape="1">
          <a:blip r:embed="rId6"/>
          <a:srcRect l="57858" t="19098" r="5864" b="50388"/>
          <a:stretch/>
        </p:blipFill>
        <p:spPr>
          <a:xfrm>
            <a:off x="9347958" y="4263116"/>
            <a:ext cx="2214220" cy="1396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906128" y="5493657"/>
                <a:ext cx="2786903" cy="7756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E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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𝒅𝒕</m:t>
                        </m:r>
                      </m:den>
                    </m:f>
                  </m:oMath>
                </a14:m>
                <a:r>
                  <a:rPr lang="en-US" sz="2800" b="1" i="1" dirty="0" smtClean="0"/>
                  <a:t>=k</a:t>
                </a:r>
                <a:r>
                  <a:rPr lang="en-US" sz="2800" b="1" i="1" dirty="0" smtClean="0">
                    <a:sym typeface="Symbol" panose="05050102010706020507" pitchFamily="18" charset="2"/>
                  </a:rPr>
                  <a:t></a:t>
                </a:r>
                <a:r>
                  <a:rPr lang="en-US" sz="2800" b="1" i="1" baseline="-25000" dirty="0" smtClean="0">
                    <a:sym typeface="Symbol" panose="05050102010706020507" pitchFamily="18" charset="2"/>
                  </a:rPr>
                  <a:t>r</a:t>
                </a:r>
                <a:r>
                  <a:rPr lang="en-US" sz="2800" b="1" i="1" dirty="0" smtClean="0">
                    <a:sym typeface="Symbol" panose="05050102010706020507" pitchFamily="18" charset="2"/>
                  </a:rPr>
                  <a:t></a:t>
                </a:r>
                <a:endParaRPr lang="uk-UA" sz="2800" b="1" i="1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128" y="5493657"/>
                <a:ext cx="2786903" cy="775662"/>
              </a:xfrm>
              <a:prstGeom prst="rect">
                <a:avLst/>
              </a:prstGeom>
              <a:blipFill>
                <a:blip r:embed="rId7"/>
                <a:stretch>
                  <a:fillRect l="-4595" r="-1751" b="-7874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61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8" name="Text Box 4514"/>
          <p:cNvSpPr txBox="1">
            <a:spLocks noChangeArrowheads="1"/>
          </p:cNvSpPr>
          <p:nvPr/>
        </p:nvSpPr>
        <p:spPr bwMode="auto">
          <a:xfrm>
            <a:off x="1181190" y="2153093"/>
            <a:ext cx="3032953" cy="89391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449580" indent="-449580" algn="ctr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/>
                <a:ea typeface="Calibri"/>
                <a:cs typeface="Times New Roman"/>
              </a:rPr>
              <a:t>Synchronous motor with permanent magnets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392" y="3047010"/>
            <a:ext cx="3735795" cy="2587384"/>
          </a:xfrm>
          <a:prstGeom prst="rect">
            <a:avLst/>
          </a:prstGeom>
        </p:spPr>
      </p:pic>
      <p:sp>
        <p:nvSpPr>
          <p:cNvPr id="25" name="Текст 1"/>
          <p:cNvSpPr>
            <a:spLocks noGrp="1"/>
          </p:cNvSpPr>
          <p:nvPr>
            <p:ph type="body" sz="quarter" idx="10"/>
          </p:nvPr>
        </p:nvSpPr>
        <p:spPr>
          <a:xfrm>
            <a:off x="335281" y="271753"/>
            <a:ext cx="4826000" cy="111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r">
              <a:spcBef>
                <a:spcPts val="1800"/>
              </a:spcBef>
            </a:pPr>
            <a:r>
              <a:rPr lang="uk-UA" sz="2000" dirty="0" smtClean="0"/>
              <a:t> </a:t>
            </a:r>
          </a:p>
          <a:p>
            <a:pPr algn="r">
              <a:spcBef>
                <a:spcPts val="0"/>
              </a:spcBef>
            </a:pPr>
            <a:r>
              <a:rPr lang="en-US" dirty="0" smtClean="0"/>
              <a:t>Synchronous motor</a:t>
            </a:r>
            <a:endParaRPr lang="en-US" dirty="0"/>
          </a:p>
          <a:p>
            <a:pPr algn="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6382"/>
            <a:ext cx="1086734" cy="9267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708" y="1980150"/>
            <a:ext cx="4564863" cy="3999961"/>
          </a:xfrm>
          <a:prstGeom prst="rect">
            <a:avLst/>
          </a:prstGeom>
        </p:spPr>
      </p:pic>
      <p:sp>
        <p:nvSpPr>
          <p:cNvPr id="35" name="Text Box 4514"/>
          <p:cNvSpPr txBox="1">
            <a:spLocks noChangeArrowheads="1"/>
          </p:cNvSpPr>
          <p:nvPr/>
        </p:nvSpPr>
        <p:spPr bwMode="auto">
          <a:xfrm>
            <a:off x="6708230" y="618933"/>
            <a:ext cx="3032953" cy="89391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449580" indent="-449580" algn="ctr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/>
                <a:ea typeface="Calibri"/>
                <a:cs typeface="Times New Roman"/>
              </a:rPr>
              <a:t>Synchronous motor with exiting winding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754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8" name="Text Box 4514"/>
          <p:cNvSpPr txBox="1">
            <a:spLocks noChangeArrowheads="1"/>
          </p:cNvSpPr>
          <p:nvPr/>
        </p:nvSpPr>
        <p:spPr bwMode="auto">
          <a:xfrm>
            <a:off x="1983830" y="1742540"/>
            <a:ext cx="1785530" cy="49866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449580" indent="-449580" algn="ctr">
              <a:lnSpc>
                <a:spcPct val="115000"/>
              </a:lnSpc>
              <a:spcAft>
                <a:spcPts val="1000"/>
              </a:spcAft>
            </a:pPr>
            <a:r>
              <a:rPr lang="en-US" sz="2000" u="sng" dirty="0" smtClean="0">
                <a:latin typeface="Times New Roman"/>
                <a:ea typeface="Calibri"/>
                <a:cs typeface="Times New Roman"/>
              </a:rPr>
              <a:t>Rectifier</a:t>
            </a:r>
            <a:endParaRPr lang="ru-RU" sz="2000" u="sng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5" name="Текст 1"/>
          <p:cNvSpPr>
            <a:spLocks noGrp="1"/>
          </p:cNvSpPr>
          <p:nvPr>
            <p:ph type="body" sz="quarter" idx="10"/>
          </p:nvPr>
        </p:nvSpPr>
        <p:spPr>
          <a:xfrm>
            <a:off x="335281" y="271753"/>
            <a:ext cx="3434079" cy="111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r">
              <a:spcBef>
                <a:spcPts val="1800"/>
              </a:spcBef>
            </a:pPr>
            <a:r>
              <a:rPr lang="uk-UA" sz="2000" dirty="0" smtClean="0"/>
              <a:t> </a:t>
            </a:r>
          </a:p>
          <a:p>
            <a:pPr algn="r">
              <a:spcBef>
                <a:spcPts val="0"/>
              </a:spcBef>
            </a:pPr>
            <a:r>
              <a:rPr lang="en-US" dirty="0" smtClean="0"/>
              <a:t>Converters</a:t>
            </a:r>
            <a:endParaRPr lang="en-US" dirty="0"/>
          </a:p>
          <a:p>
            <a:pPr algn="r"/>
            <a:endParaRPr lang="ru-RU" dirty="0"/>
          </a:p>
        </p:txBody>
      </p:sp>
      <p:sp>
        <p:nvSpPr>
          <p:cNvPr id="35" name="Text Box 4514"/>
          <p:cNvSpPr txBox="1">
            <a:spLocks noChangeArrowheads="1"/>
          </p:cNvSpPr>
          <p:nvPr/>
        </p:nvSpPr>
        <p:spPr bwMode="auto">
          <a:xfrm>
            <a:off x="8634562" y="1681580"/>
            <a:ext cx="1277903" cy="5596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449580" indent="-449580" algn="ctr">
              <a:lnSpc>
                <a:spcPct val="115000"/>
              </a:lnSpc>
              <a:spcAft>
                <a:spcPts val="1000"/>
              </a:spcAft>
            </a:pPr>
            <a:r>
              <a:rPr lang="en-US" sz="2000" u="sng" dirty="0" smtClean="0">
                <a:latin typeface="Times New Roman"/>
                <a:ea typeface="Calibri"/>
                <a:cs typeface="Times New Roman"/>
              </a:rPr>
              <a:t>Inverter</a:t>
            </a:r>
            <a:endParaRPr lang="ru-RU" sz="2000" u="sng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Picture 5" descr="C:\Users\Beshta\AppData\Local\Microsoft\Windows\Temporary Internet Files\Content.IE5\5Y6T25LW\250px-Danfoss_Vlt_automation_driv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462" y="351777"/>
            <a:ext cx="1145859" cy="9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06" y="2393449"/>
            <a:ext cx="5838693" cy="3473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97" y="2551799"/>
            <a:ext cx="4689480" cy="28562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3353" t="73905" r="35336"/>
          <a:stretch/>
        </p:blipFill>
        <p:spPr>
          <a:xfrm>
            <a:off x="4738376" y="2458081"/>
            <a:ext cx="1524001" cy="7555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9712" t="73905" r="68213"/>
          <a:stretch/>
        </p:blipFill>
        <p:spPr>
          <a:xfrm>
            <a:off x="343921" y="2458080"/>
            <a:ext cx="1074420" cy="7555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48206" y="539504"/>
            <a:ext cx="7358332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Function:</a:t>
            </a:r>
            <a:r>
              <a:rPr lang="en-US" sz="2400" dirty="0"/>
              <a:t> conversion of electrical energy of one type into electrical energy of another type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8539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D">
  <a:themeElements>
    <a:clrScheme name="DNU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35F8E"/>
      </a:accent2>
      <a:accent3>
        <a:srgbClr val="70AD47"/>
      </a:accent3>
      <a:accent4>
        <a:srgbClr val="093864"/>
      </a:accent4>
      <a:accent5>
        <a:srgbClr val="ED7D31"/>
      </a:accent5>
      <a:accent6>
        <a:srgbClr val="FFC000"/>
      </a:accent6>
      <a:hlink>
        <a:srgbClr val="5B9BD5"/>
      </a:hlink>
      <a:folHlink>
        <a:srgbClr val="70AD47"/>
      </a:folHlink>
    </a:clrScheme>
    <a:fontScheme name="DNUT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FED</Template>
  <TotalTime>13337</TotalTime>
  <Words>967</Words>
  <Application>Microsoft Office PowerPoint</Application>
  <PresentationFormat>Широкоэкранный</PresentationFormat>
  <Paragraphs>217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</vt:lpstr>
      <vt:lpstr>Cambria Math</vt:lpstr>
      <vt:lpstr>Symbol</vt:lpstr>
      <vt:lpstr>Times New Roman</vt:lpstr>
      <vt:lpstr>Wingdings</vt:lpstr>
      <vt:lpstr>FED</vt:lpstr>
      <vt:lpstr>Fundamentals of electric drive </vt:lpstr>
      <vt:lpstr>Basic concepts and determinations</vt:lpstr>
      <vt:lpstr>Basic concepts and determinations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Basic concepts and determinations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Basic concepts and determinations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Beshta</dc:creator>
  <cp:lastModifiedBy>Admin</cp:lastModifiedBy>
  <cp:revision>421</cp:revision>
  <dcterms:created xsi:type="dcterms:W3CDTF">2019-02-03T05:29:24Z</dcterms:created>
  <dcterms:modified xsi:type="dcterms:W3CDTF">2020-05-14T11:49:22Z</dcterms:modified>
</cp:coreProperties>
</file>