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9" r:id="rId2"/>
    <p:sldId id="313" r:id="rId3"/>
    <p:sldId id="347" r:id="rId4"/>
    <p:sldId id="344" r:id="rId5"/>
    <p:sldId id="348" r:id="rId6"/>
    <p:sldId id="284" r:id="rId7"/>
    <p:sldId id="279" r:id="rId8"/>
    <p:sldId id="286" r:id="rId9"/>
    <p:sldId id="280" r:id="rId10"/>
    <p:sldId id="303" r:id="rId11"/>
    <p:sldId id="345" r:id="rId12"/>
    <p:sldId id="346" r:id="rId13"/>
    <p:sldId id="349" r:id="rId14"/>
    <p:sldId id="282" r:id="rId15"/>
    <p:sldId id="297" r:id="rId16"/>
    <p:sldId id="350" r:id="rId17"/>
    <p:sldId id="283" r:id="rId18"/>
    <p:sldId id="281" r:id="rId19"/>
    <p:sldId id="354" r:id="rId20"/>
    <p:sldId id="352" r:id="rId21"/>
    <p:sldId id="355" r:id="rId22"/>
    <p:sldId id="353" r:id="rId23"/>
    <p:sldId id="356" r:id="rId24"/>
    <p:sldId id="351" r:id="rId25"/>
    <p:sldId id="35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5DE771-7159-48F7-9C4E-071819911544}">
          <p14:sldIdLst>
            <p14:sldId id="269"/>
            <p14:sldId id="313"/>
          </p14:sldIdLst>
        </p14:section>
        <p14:section name="Torque-speed curves of machine tools and electric drives" id="{26164419-ECE1-4FEB-AEEE-44520F4138FD}">
          <p14:sldIdLst>
            <p14:sldId id="347"/>
            <p14:sldId id="344"/>
            <p14:sldId id="348"/>
            <p14:sldId id="284"/>
            <p14:sldId id="279"/>
            <p14:sldId id="286"/>
            <p14:sldId id="280"/>
            <p14:sldId id="303"/>
            <p14:sldId id="345"/>
            <p14:sldId id="346"/>
          </p14:sldIdLst>
        </p14:section>
        <p14:section name="Static stability of an electric drive" id="{2751DECF-A7E9-42FE-91F8-1D5085A8D6F8}">
          <p14:sldIdLst>
            <p14:sldId id="349"/>
            <p14:sldId id="282"/>
            <p14:sldId id="297"/>
          </p14:sldIdLst>
        </p14:section>
        <p14:section name="Accelerating and decelerating of electric drives" id="{68026B3C-3C2C-4625-90CA-564353F377D6}">
          <p14:sldIdLst>
            <p14:sldId id="350"/>
            <p14:sldId id="283"/>
            <p14:sldId id="281"/>
            <p14:sldId id="354"/>
            <p14:sldId id="352"/>
            <p14:sldId id="355"/>
            <p14:sldId id="353"/>
            <p14:sldId id="356"/>
            <p14:sldId id="351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4598" y="394754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Presentation </a:t>
            </a:r>
            <a:r>
              <a:rPr lang="en-US" sz="2400" b="1" dirty="0" smtClean="0"/>
              <a:t>#2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0" name="Line 5085"/>
          <p:cNvCxnSpPr/>
          <p:nvPr/>
        </p:nvCxnSpPr>
        <p:spPr bwMode="auto">
          <a:xfrm flipV="1">
            <a:off x="3140746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6"/>
          <p:cNvCxnSpPr/>
          <p:nvPr/>
        </p:nvCxnSpPr>
        <p:spPr bwMode="auto">
          <a:xfrm>
            <a:off x="2663729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5087"/>
          <p:cNvCxnSpPr/>
          <p:nvPr/>
        </p:nvCxnSpPr>
        <p:spPr bwMode="auto">
          <a:xfrm>
            <a:off x="3140746" y="1746465"/>
            <a:ext cx="715524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5091"/>
          <p:cNvSpPr>
            <a:spLocks/>
          </p:cNvSpPr>
          <p:nvPr/>
        </p:nvSpPr>
        <p:spPr bwMode="auto">
          <a:xfrm flipH="1">
            <a:off x="530959" y="1105990"/>
            <a:ext cx="1955565" cy="416652"/>
          </a:xfrm>
          <a:prstGeom prst="callout2">
            <a:avLst>
              <a:gd name="adj1" fmla="val 55775"/>
              <a:gd name="adj2" fmla="val -2003"/>
              <a:gd name="adj3" fmla="val 57900"/>
              <a:gd name="adj4" fmla="val -13496"/>
              <a:gd name="adj5" fmla="val 154749"/>
              <a:gd name="adj6" fmla="val -34071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 load speed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ext Box 5095"/>
          <p:cNvSpPr txBox="1">
            <a:spLocks noChangeArrowheads="1"/>
          </p:cNvSpPr>
          <p:nvPr/>
        </p:nvSpPr>
        <p:spPr bwMode="auto">
          <a:xfrm>
            <a:off x="2878795" y="804490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6"/>
          <p:cNvSpPr txBox="1">
            <a:spLocks noChangeArrowheads="1"/>
          </p:cNvSpPr>
          <p:nvPr/>
        </p:nvSpPr>
        <p:spPr bwMode="auto">
          <a:xfrm>
            <a:off x="10269433" y="473188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2"/>
            <a:ext cx="11817327" cy="4820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motor: specific </a:t>
            </a:r>
            <a:r>
              <a:rPr lang="en-US" dirty="0"/>
              <a:t>points of</a:t>
            </a:r>
            <a:r>
              <a:rPr lang="ru-RU" dirty="0"/>
              <a:t> </a:t>
            </a:r>
            <a:r>
              <a:rPr lang="en-US" dirty="0"/>
              <a:t>torque-speed curves </a:t>
            </a:r>
            <a:endParaRPr lang="ru-RU" dirty="0"/>
          </a:p>
        </p:txBody>
      </p:sp>
      <p:sp>
        <p:nvSpPr>
          <p:cNvPr id="23" name="Text Box 5095"/>
          <p:cNvSpPr txBox="1">
            <a:spLocks noChangeArrowheads="1"/>
          </p:cNvSpPr>
          <p:nvPr/>
        </p:nvSpPr>
        <p:spPr bwMode="auto">
          <a:xfrm>
            <a:off x="2401779" y="1505565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5" name="Line 5087"/>
          <p:cNvCxnSpPr/>
          <p:nvPr/>
        </p:nvCxnSpPr>
        <p:spPr bwMode="auto">
          <a:xfrm flipH="1">
            <a:off x="3140746" y="2466712"/>
            <a:ext cx="4644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5095"/>
          <p:cNvSpPr txBox="1">
            <a:spLocks noChangeArrowheads="1"/>
          </p:cNvSpPr>
          <p:nvPr/>
        </p:nvSpPr>
        <p:spPr bwMode="auto">
          <a:xfrm>
            <a:off x="2417420" y="2090025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AutoShape 5091"/>
          <p:cNvSpPr>
            <a:spLocks/>
          </p:cNvSpPr>
          <p:nvPr/>
        </p:nvSpPr>
        <p:spPr bwMode="auto">
          <a:xfrm flipH="1">
            <a:off x="561176" y="2995307"/>
            <a:ext cx="1955565" cy="416652"/>
          </a:xfrm>
          <a:prstGeom prst="callout2">
            <a:avLst>
              <a:gd name="adj1" fmla="val 55775"/>
              <a:gd name="adj2" fmla="val -2003"/>
              <a:gd name="adj3" fmla="val 41337"/>
              <a:gd name="adj4" fmla="val -12614"/>
              <a:gd name="adj5" fmla="val -124757"/>
              <a:gd name="adj6" fmla="val -32306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speed 1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AutoShape 5091"/>
          <p:cNvSpPr>
            <a:spLocks/>
          </p:cNvSpPr>
          <p:nvPr/>
        </p:nvSpPr>
        <p:spPr bwMode="auto">
          <a:xfrm>
            <a:off x="7617581" y="2918280"/>
            <a:ext cx="1955565" cy="416652"/>
          </a:xfrm>
          <a:prstGeom prst="callout2">
            <a:avLst>
              <a:gd name="adj1" fmla="val 55775"/>
              <a:gd name="adj2" fmla="val -2003"/>
              <a:gd name="adj3" fmla="val 59099"/>
              <a:gd name="adj4" fmla="val -13229"/>
              <a:gd name="adj5" fmla="val 128432"/>
              <a:gd name="adj6" fmla="val -36101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torque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2" name="Line 5087"/>
          <p:cNvCxnSpPr/>
          <p:nvPr/>
        </p:nvCxnSpPr>
        <p:spPr bwMode="auto">
          <a:xfrm flipV="1">
            <a:off x="6894738" y="1629911"/>
            <a:ext cx="0" cy="363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5096"/>
          <p:cNvSpPr txBox="1">
            <a:spLocks noChangeArrowheads="1"/>
          </p:cNvSpPr>
          <p:nvPr/>
        </p:nvSpPr>
        <p:spPr bwMode="auto">
          <a:xfrm>
            <a:off x="6506239" y="529139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latin typeface="Times New Roman"/>
                <a:ea typeface="Calibri"/>
                <a:cs typeface="Times New Roman"/>
              </a:rPr>
              <a:t>L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7460271" y="1746465"/>
            <a:ext cx="0" cy="708077"/>
          </a:xfrm>
          <a:prstGeom prst="line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 Box 5095"/>
          <p:cNvSpPr txBox="1">
            <a:spLocks noChangeArrowheads="1"/>
          </p:cNvSpPr>
          <p:nvPr/>
        </p:nvSpPr>
        <p:spPr bwMode="auto">
          <a:xfrm>
            <a:off x="7320917" y="1867808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9" name="AutoShape 5091"/>
          <p:cNvSpPr>
            <a:spLocks/>
          </p:cNvSpPr>
          <p:nvPr/>
        </p:nvSpPr>
        <p:spPr bwMode="auto">
          <a:xfrm flipH="1">
            <a:off x="3845242" y="1179172"/>
            <a:ext cx="2326654" cy="416652"/>
          </a:xfrm>
          <a:prstGeom prst="callout2">
            <a:avLst>
              <a:gd name="adj1" fmla="val 55775"/>
              <a:gd name="adj2" fmla="val -2003"/>
              <a:gd name="adj3" fmla="val 56545"/>
              <a:gd name="adj4" fmla="val -32023"/>
              <a:gd name="adj5" fmla="val 204438"/>
              <a:gd name="adj6" fmla="val -55187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Drop of the speed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AutoShape 5091"/>
          <p:cNvSpPr>
            <a:spLocks/>
          </p:cNvSpPr>
          <p:nvPr/>
        </p:nvSpPr>
        <p:spPr bwMode="auto">
          <a:xfrm flipH="1">
            <a:off x="3054335" y="3074059"/>
            <a:ext cx="2440143" cy="416652"/>
          </a:xfrm>
          <a:prstGeom prst="callout2">
            <a:avLst>
              <a:gd name="adj1" fmla="val 55775"/>
              <a:gd name="adj2" fmla="val -2003"/>
              <a:gd name="adj3" fmla="val 56591"/>
              <a:gd name="adj4" fmla="val -11544"/>
              <a:gd name="adj5" fmla="val -141320"/>
              <a:gd name="adj6" fmla="val -58157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1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Text Box 5095"/>
          <p:cNvSpPr txBox="1">
            <a:spLocks noChangeArrowheads="1"/>
          </p:cNvSpPr>
          <p:nvPr/>
        </p:nvSpPr>
        <p:spPr bwMode="auto">
          <a:xfrm>
            <a:off x="2527477" y="5227203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4" name="Line 5087"/>
          <p:cNvCxnSpPr/>
          <p:nvPr/>
        </p:nvCxnSpPr>
        <p:spPr bwMode="auto">
          <a:xfrm flipH="1" flipV="1">
            <a:off x="3140747" y="1733775"/>
            <a:ext cx="7472824" cy="145063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Овал 4"/>
          <p:cNvSpPr/>
          <p:nvPr/>
        </p:nvSpPr>
        <p:spPr>
          <a:xfrm>
            <a:off x="6676258" y="2211888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Line 5087"/>
          <p:cNvCxnSpPr/>
          <p:nvPr/>
        </p:nvCxnSpPr>
        <p:spPr bwMode="auto">
          <a:xfrm flipH="1" flipV="1">
            <a:off x="3139846" y="1743790"/>
            <a:ext cx="6107672" cy="349168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Овал 41"/>
          <p:cNvSpPr/>
          <p:nvPr/>
        </p:nvSpPr>
        <p:spPr>
          <a:xfrm>
            <a:off x="6666138" y="3649832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AutoShape 5091"/>
          <p:cNvSpPr>
            <a:spLocks/>
          </p:cNvSpPr>
          <p:nvPr/>
        </p:nvSpPr>
        <p:spPr bwMode="auto">
          <a:xfrm flipH="1">
            <a:off x="3202845" y="4375015"/>
            <a:ext cx="2440143" cy="416652"/>
          </a:xfrm>
          <a:prstGeom prst="callout2">
            <a:avLst>
              <a:gd name="adj1" fmla="val 55775"/>
              <a:gd name="adj2" fmla="val -2003"/>
              <a:gd name="adj3" fmla="val 56591"/>
              <a:gd name="adj4" fmla="val -11544"/>
              <a:gd name="adj5" fmla="val -108195"/>
              <a:gd name="adj6" fmla="val -50733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2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4" name="AutoShape 5091"/>
          <p:cNvSpPr>
            <a:spLocks/>
          </p:cNvSpPr>
          <p:nvPr/>
        </p:nvSpPr>
        <p:spPr bwMode="auto">
          <a:xfrm>
            <a:off x="9049361" y="3668441"/>
            <a:ext cx="2440143" cy="416652"/>
          </a:xfrm>
          <a:prstGeom prst="callout2">
            <a:avLst>
              <a:gd name="adj1" fmla="val 84760"/>
              <a:gd name="adj2" fmla="val -1649"/>
              <a:gd name="adj3" fmla="val 126985"/>
              <a:gd name="adj4" fmla="val -7302"/>
              <a:gd name="adj5" fmla="val 372141"/>
              <a:gd name="adj6" fmla="val 8305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Starting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5" name="Text Box 5096"/>
          <p:cNvSpPr txBox="1">
            <a:spLocks noChangeArrowheads="1"/>
          </p:cNvSpPr>
          <p:nvPr/>
        </p:nvSpPr>
        <p:spPr bwMode="auto">
          <a:xfrm>
            <a:off x="8776205" y="523547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 smtClean="0">
                <a:latin typeface="Times New Roman"/>
                <a:ea typeface="Calibri"/>
                <a:cs typeface="Times New Roman"/>
              </a:rPr>
              <a:t>st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8662562" y="2504307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1-st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5095"/>
          <p:cNvSpPr txBox="1">
            <a:spLocks noChangeArrowheads="1"/>
          </p:cNvSpPr>
          <p:nvPr/>
        </p:nvSpPr>
        <p:spPr bwMode="auto">
          <a:xfrm>
            <a:off x="6728236" y="3873110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Calibri"/>
                <a:ea typeface="Calibri"/>
                <a:cs typeface="Times New Roman"/>
                <a:sym typeface="Symbol"/>
              </a:rPr>
              <a:t>2</a:t>
            </a: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-nd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5095"/>
          <p:cNvSpPr txBox="1">
            <a:spLocks noChangeArrowheads="1"/>
          </p:cNvSpPr>
          <p:nvPr/>
        </p:nvSpPr>
        <p:spPr bwMode="auto">
          <a:xfrm>
            <a:off x="6424257" y="1879656"/>
            <a:ext cx="503999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5095"/>
          <p:cNvSpPr txBox="1">
            <a:spLocks noChangeArrowheads="1"/>
          </p:cNvSpPr>
          <p:nvPr/>
        </p:nvSpPr>
        <p:spPr bwMode="auto">
          <a:xfrm>
            <a:off x="6479256" y="3284848"/>
            <a:ext cx="503999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Calibri"/>
                <a:ea typeface="Calibri"/>
                <a:cs typeface="Times New Roman"/>
                <a:sym typeface="Symbol"/>
              </a:rPr>
              <a:t>2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1" name="Line 5087"/>
          <p:cNvCxnSpPr/>
          <p:nvPr/>
        </p:nvCxnSpPr>
        <p:spPr bwMode="auto">
          <a:xfrm flipH="1">
            <a:off x="3139846" y="3909825"/>
            <a:ext cx="3744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5095"/>
          <p:cNvSpPr txBox="1">
            <a:spLocks noChangeArrowheads="1"/>
          </p:cNvSpPr>
          <p:nvPr/>
        </p:nvSpPr>
        <p:spPr bwMode="auto">
          <a:xfrm>
            <a:off x="2310856" y="3611725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3" name="AutoShape 5091"/>
          <p:cNvSpPr>
            <a:spLocks/>
          </p:cNvSpPr>
          <p:nvPr/>
        </p:nvSpPr>
        <p:spPr bwMode="auto">
          <a:xfrm flipH="1">
            <a:off x="574542" y="4463912"/>
            <a:ext cx="1955565" cy="416652"/>
          </a:xfrm>
          <a:prstGeom prst="callout2">
            <a:avLst>
              <a:gd name="adj1" fmla="val 55775"/>
              <a:gd name="adj2" fmla="val -2003"/>
              <a:gd name="adj3" fmla="val 41337"/>
              <a:gd name="adj4" fmla="val -12614"/>
              <a:gd name="adj5" fmla="val -124757"/>
              <a:gd name="adj6" fmla="val -32306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speed 2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0" name="Line 5085"/>
          <p:cNvCxnSpPr/>
          <p:nvPr/>
        </p:nvCxnSpPr>
        <p:spPr bwMode="auto">
          <a:xfrm flipV="1">
            <a:off x="3140746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6"/>
          <p:cNvCxnSpPr/>
          <p:nvPr/>
        </p:nvCxnSpPr>
        <p:spPr bwMode="auto">
          <a:xfrm>
            <a:off x="2663729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5087"/>
          <p:cNvCxnSpPr/>
          <p:nvPr/>
        </p:nvCxnSpPr>
        <p:spPr bwMode="auto">
          <a:xfrm>
            <a:off x="3140746" y="1746465"/>
            <a:ext cx="715524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Freeform 5090"/>
          <p:cNvSpPr>
            <a:spLocks/>
          </p:cNvSpPr>
          <p:nvPr/>
        </p:nvSpPr>
        <p:spPr bwMode="auto">
          <a:xfrm>
            <a:off x="3140746" y="1749937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6" name="AutoShape 5091"/>
          <p:cNvSpPr>
            <a:spLocks/>
          </p:cNvSpPr>
          <p:nvPr/>
        </p:nvSpPr>
        <p:spPr bwMode="auto">
          <a:xfrm flipH="1">
            <a:off x="310229" y="886739"/>
            <a:ext cx="2114965" cy="416652"/>
          </a:xfrm>
          <a:prstGeom prst="callout2">
            <a:avLst>
              <a:gd name="adj1" fmla="val 55775"/>
              <a:gd name="adj2" fmla="val -2003"/>
              <a:gd name="adj3" fmla="val 62041"/>
              <a:gd name="adj4" fmla="val -14820"/>
              <a:gd name="adj5" fmla="val 202368"/>
              <a:gd name="adj6" fmla="val -34270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 load speed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ext Box 5095"/>
          <p:cNvSpPr txBox="1">
            <a:spLocks noChangeArrowheads="1"/>
          </p:cNvSpPr>
          <p:nvPr/>
        </p:nvSpPr>
        <p:spPr bwMode="auto">
          <a:xfrm>
            <a:off x="2861665" y="742177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6"/>
          <p:cNvSpPr txBox="1">
            <a:spLocks noChangeArrowheads="1"/>
          </p:cNvSpPr>
          <p:nvPr/>
        </p:nvSpPr>
        <p:spPr bwMode="auto">
          <a:xfrm>
            <a:off x="10269433" y="473188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2"/>
            <a:ext cx="11817327" cy="4820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AC motor: specific </a:t>
            </a:r>
            <a:r>
              <a:rPr lang="en-US" dirty="0"/>
              <a:t>points of</a:t>
            </a:r>
            <a:r>
              <a:rPr lang="ru-RU" dirty="0"/>
              <a:t> </a:t>
            </a:r>
            <a:r>
              <a:rPr lang="en-US" dirty="0"/>
              <a:t>torque-speed curves </a:t>
            </a:r>
            <a:endParaRPr lang="ru-RU" dirty="0"/>
          </a:p>
        </p:txBody>
      </p:sp>
      <p:sp>
        <p:nvSpPr>
          <p:cNvPr id="23" name="Text Box 5095"/>
          <p:cNvSpPr txBox="1">
            <a:spLocks noChangeArrowheads="1"/>
          </p:cNvSpPr>
          <p:nvPr/>
        </p:nvSpPr>
        <p:spPr bwMode="auto">
          <a:xfrm>
            <a:off x="2289805" y="1380799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4" name="Line 5087"/>
          <p:cNvCxnSpPr/>
          <p:nvPr/>
        </p:nvCxnSpPr>
        <p:spPr bwMode="auto">
          <a:xfrm rot="16200000">
            <a:off x="7941109" y="4171991"/>
            <a:ext cx="223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5087"/>
          <p:cNvCxnSpPr/>
          <p:nvPr/>
        </p:nvCxnSpPr>
        <p:spPr bwMode="auto">
          <a:xfrm>
            <a:off x="3164810" y="3078026"/>
            <a:ext cx="5868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5095"/>
          <p:cNvSpPr txBox="1">
            <a:spLocks noChangeArrowheads="1"/>
          </p:cNvSpPr>
          <p:nvPr/>
        </p:nvSpPr>
        <p:spPr bwMode="auto">
          <a:xfrm>
            <a:off x="2259091" y="2869382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cr,1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AutoShape 5091"/>
          <p:cNvSpPr>
            <a:spLocks/>
          </p:cNvSpPr>
          <p:nvPr/>
        </p:nvSpPr>
        <p:spPr bwMode="auto">
          <a:xfrm flipH="1">
            <a:off x="560953" y="3348775"/>
            <a:ext cx="1955565" cy="416652"/>
          </a:xfrm>
          <a:prstGeom prst="callout2">
            <a:avLst>
              <a:gd name="adj1" fmla="val 55775"/>
              <a:gd name="adj2" fmla="val -2003"/>
              <a:gd name="adj3" fmla="val 57900"/>
              <a:gd name="adj4" fmla="val -16143"/>
              <a:gd name="adj5" fmla="val -52293"/>
              <a:gd name="adj6" fmla="val -30542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Critical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speed 1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8" name="AutoShape 5091"/>
          <p:cNvSpPr>
            <a:spLocks/>
          </p:cNvSpPr>
          <p:nvPr/>
        </p:nvSpPr>
        <p:spPr bwMode="auto">
          <a:xfrm>
            <a:off x="9704899" y="3621797"/>
            <a:ext cx="1955565" cy="416652"/>
          </a:xfrm>
          <a:prstGeom prst="callout2">
            <a:avLst>
              <a:gd name="adj1" fmla="val 55775"/>
              <a:gd name="adj2" fmla="val -2003"/>
              <a:gd name="adj3" fmla="val 59099"/>
              <a:gd name="adj4" fmla="val -12788"/>
              <a:gd name="adj5" fmla="val 397041"/>
              <a:gd name="adj6" fmla="val -31877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Critical torque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9" name="Text Box 5096"/>
          <p:cNvSpPr txBox="1">
            <a:spLocks noChangeArrowheads="1"/>
          </p:cNvSpPr>
          <p:nvPr/>
        </p:nvSpPr>
        <p:spPr bwMode="auto">
          <a:xfrm>
            <a:off x="8513804" y="533474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>
                <a:latin typeface="Times New Roman"/>
                <a:ea typeface="Calibri"/>
                <a:cs typeface="Times New Roman"/>
              </a:rPr>
              <a:t>cr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Text Box 5096"/>
          <p:cNvSpPr txBox="1">
            <a:spLocks noChangeArrowheads="1"/>
          </p:cNvSpPr>
          <p:nvPr/>
        </p:nvSpPr>
        <p:spPr bwMode="auto">
          <a:xfrm>
            <a:off x="5019156" y="526978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latin typeface="Times New Roman"/>
                <a:ea typeface="Calibri"/>
                <a:cs typeface="Times New Roman"/>
              </a:rPr>
              <a:t>st,1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AutoShape 5091"/>
          <p:cNvSpPr>
            <a:spLocks/>
          </p:cNvSpPr>
          <p:nvPr/>
        </p:nvSpPr>
        <p:spPr bwMode="auto">
          <a:xfrm>
            <a:off x="5575498" y="3228684"/>
            <a:ext cx="2135814" cy="416652"/>
          </a:xfrm>
          <a:prstGeom prst="callout2">
            <a:avLst>
              <a:gd name="adj1" fmla="val 55775"/>
              <a:gd name="adj2" fmla="val -2003"/>
              <a:gd name="adj3" fmla="val 52888"/>
              <a:gd name="adj4" fmla="val -13229"/>
              <a:gd name="adj5" fmla="val 484543"/>
              <a:gd name="adj6" fmla="val -8311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Starting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torque 1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2" name="Line 5087"/>
          <p:cNvCxnSpPr/>
          <p:nvPr/>
        </p:nvCxnSpPr>
        <p:spPr bwMode="auto">
          <a:xfrm flipV="1">
            <a:off x="4833419" y="1424171"/>
            <a:ext cx="0" cy="3827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5096"/>
          <p:cNvSpPr txBox="1">
            <a:spLocks noChangeArrowheads="1"/>
          </p:cNvSpPr>
          <p:nvPr/>
        </p:nvSpPr>
        <p:spPr bwMode="auto">
          <a:xfrm>
            <a:off x="4376192" y="52289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latin typeface="Times New Roman"/>
                <a:ea typeface="Calibri"/>
                <a:cs typeface="Times New Roman"/>
              </a:rPr>
              <a:t>L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>
            <a:off x="5200121" y="1887148"/>
            <a:ext cx="324000" cy="0"/>
          </a:xfrm>
          <a:prstGeom prst="line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 Box 5095"/>
          <p:cNvSpPr txBox="1">
            <a:spLocks noChangeArrowheads="1"/>
          </p:cNvSpPr>
          <p:nvPr/>
        </p:nvSpPr>
        <p:spPr bwMode="auto">
          <a:xfrm>
            <a:off x="5231298" y="1686425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9" name="AutoShape 5091"/>
          <p:cNvSpPr>
            <a:spLocks/>
          </p:cNvSpPr>
          <p:nvPr/>
        </p:nvSpPr>
        <p:spPr bwMode="auto">
          <a:xfrm>
            <a:off x="6752170" y="1258290"/>
            <a:ext cx="2326654" cy="416652"/>
          </a:xfrm>
          <a:prstGeom prst="callout2">
            <a:avLst>
              <a:gd name="adj1" fmla="val 55775"/>
              <a:gd name="adj2" fmla="val -2003"/>
              <a:gd name="adj3" fmla="val 57028"/>
              <a:gd name="adj4" fmla="val -35496"/>
              <a:gd name="adj5" fmla="val 148537"/>
              <a:gd name="adj6" fmla="val -59265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Drop of the speed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AutoShape 5091"/>
          <p:cNvSpPr>
            <a:spLocks/>
          </p:cNvSpPr>
          <p:nvPr/>
        </p:nvSpPr>
        <p:spPr bwMode="auto">
          <a:xfrm>
            <a:off x="6045565" y="869328"/>
            <a:ext cx="2440143" cy="416652"/>
          </a:xfrm>
          <a:prstGeom prst="callout2">
            <a:avLst>
              <a:gd name="adj1" fmla="val 55775"/>
              <a:gd name="adj2" fmla="val -2003"/>
              <a:gd name="adj3" fmla="val 58662"/>
              <a:gd name="adj4" fmla="val -14372"/>
              <a:gd name="adj5" fmla="val 278972"/>
              <a:gd name="adj6" fmla="val -48965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1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Text Box 5095"/>
          <p:cNvSpPr txBox="1">
            <a:spLocks noChangeArrowheads="1"/>
          </p:cNvSpPr>
          <p:nvPr/>
        </p:nvSpPr>
        <p:spPr bwMode="auto">
          <a:xfrm>
            <a:off x="2527477" y="5227203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4" name="AutoShape 5091"/>
          <p:cNvSpPr>
            <a:spLocks/>
          </p:cNvSpPr>
          <p:nvPr/>
        </p:nvSpPr>
        <p:spPr bwMode="auto">
          <a:xfrm flipH="1">
            <a:off x="336112" y="2713642"/>
            <a:ext cx="1955565" cy="416652"/>
          </a:xfrm>
          <a:prstGeom prst="callout2">
            <a:avLst>
              <a:gd name="adj1" fmla="val 61987"/>
              <a:gd name="adj2" fmla="val -2885"/>
              <a:gd name="adj3" fmla="val 66183"/>
              <a:gd name="adj4" fmla="val -15261"/>
              <a:gd name="adj5" fmla="val 9821"/>
              <a:gd name="adj6" fmla="val -43775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speed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5" name="Line 5087"/>
          <p:cNvCxnSpPr/>
          <p:nvPr/>
        </p:nvCxnSpPr>
        <p:spPr bwMode="auto">
          <a:xfrm>
            <a:off x="3140746" y="2049148"/>
            <a:ext cx="241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5095"/>
          <p:cNvSpPr txBox="1">
            <a:spLocks noChangeArrowheads="1"/>
          </p:cNvSpPr>
          <p:nvPr/>
        </p:nvSpPr>
        <p:spPr bwMode="auto">
          <a:xfrm>
            <a:off x="2210778" y="1778591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596356" y="1821439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Freeform 5090"/>
          <p:cNvSpPr>
            <a:spLocks/>
          </p:cNvSpPr>
          <p:nvPr/>
        </p:nvSpPr>
        <p:spPr bwMode="auto">
          <a:xfrm>
            <a:off x="3133936" y="2413130"/>
            <a:ext cx="5936071" cy="288895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9754"/>
              <a:gd name="connsiteX1" fmla="*/ 9254 w 9335"/>
              <a:gd name="connsiteY1" fmla="*/ 3581 h 9754"/>
              <a:gd name="connsiteX2" fmla="*/ 4480 w 9335"/>
              <a:gd name="connsiteY2" fmla="*/ 7240 h 9754"/>
              <a:gd name="connsiteX3" fmla="*/ 4223 w 9335"/>
              <a:gd name="connsiteY3" fmla="*/ 9754 h 9754"/>
              <a:gd name="connsiteX0" fmla="*/ 0 w 10021"/>
              <a:gd name="connsiteY0" fmla="*/ 0 h 10000"/>
              <a:gd name="connsiteX1" fmla="*/ 9913 w 10021"/>
              <a:gd name="connsiteY1" fmla="*/ 3671 h 10000"/>
              <a:gd name="connsiteX2" fmla="*/ 5193 w 10021"/>
              <a:gd name="connsiteY2" fmla="*/ 7448 h 10000"/>
              <a:gd name="connsiteX3" fmla="*/ 4524 w 10021"/>
              <a:gd name="connsiteY3" fmla="*/ 10000 h 10000"/>
              <a:gd name="connsiteX0" fmla="*/ 0 w 10021"/>
              <a:gd name="connsiteY0" fmla="*/ 0 h 9521"/>
              <a:gd name="connsiteX1" fmla="*/ 9913 w 10021"/>
              <a:gd name="connsiteY1" fmla="*/ 3671 h 9521"/>
              <a:gd name="connsiteX2" fmla="*/ 5193 w 10021"/>
              <a:gd name="connsiteY2" fmla="*/ 7448 h 9521"/>
              <a:gd name="connsiteX3" fmla="*/ 4670 w 10021"/>
              <a:gd name="connsiteY3" fmla="*/ 9521 h 9521"/>
              <a:gd name="connsiteX0" fmla="*/ 0 w 10000"/>
              <a:gd name="connsiteY0" fmla="*/ 0 h 10000"/>
              <a:gd name="connsiteX1" fmla="*/ 9892 w 10000"/>
              <a:gd name="connsiteY1" fmla="*/ 3856 h 10000"/>
              <a:gd name="connsiteX2" fmla="*/ 5182 w 10000"/>
              <a:gd name="connsiteY2" fmla="*/ 7823 h 10000"/>
              <a:gd name="connsiteX3" fmla="*/ 4660 w 10000"/>
              <a:gd name="connsiteY3" fmla="*/ 10000 h 10000"/>
              <a:gd name="connsiteX0" fmla="*/ 0 w 10000"/>
              <a:gd name="connsiteY0" fmla="*/ 0 h 10000"/>
              <a:gd name="connsiteX1" fmla="*/ 9892 w 10000"/>
              <a:gd name="connsiteY1" fmla="*/ 3856 h 10000"/>
              <a:gd name="connsiteX2" fmla="*/ 5182 w 10000"/>
              <a:gd name="connsiteY2" fmla="*/ 7823 h 10000"/>
              <a:gd name="connsiteX3" fmla="*/ 4660 w 10000"/>
              <a:gd name="connsiteY3" fmla="*/ 10000 h 10000"/>
              <a:gd name="connsiteX0" fmla="*/ 0 w 10000"/>
              <a:gd name="connsiteY0" fmla="*/ 0 h 8862"/>
              <a:gd name="connsiteX1" fmla="*/ 9892 w 10000"/>
              <a:gd name="connsiteY1" fmla="*/ 3856 h 8862"/>
              <a:gd name="connsiteX2" fmla="*/ 5182 w 10000"/>
              <a:gd name="connsiteY2" fmla="*/ 7823 h 8862"/>
              <a:gd name="connsiteX3" fmla="*/ 4747 w 10000"/>
              <a:gd name="connsiteY3" fmla="*/ 8862 h 8862"/>
              <a:gd name="connsiteX0" fmla="*/ 0 w 10000"/>
              <a:gd name="connsiteY0" fmla="*/ 0 h 10000"/>
              <a:gd name="connsiteX1" fmla="*/ 9892 w 10000"/>
              <a:gd name="connsiteY1" fmla="*/ 4351 h 10000"/>
              <a:gd name="connsiteX2" fmla="*/ 5182 w 10000"/>
              <a:gd name="connsiteY2" fmla="*/ 8828 h 10000"/>
              <a:gd name="connsiteX3" fmla="*/ 4747 w 10000"/>
              <a:gd name="connsiteY3" fmla="*/ 10000 h 10000"/>
              <a:gd name="connsiteX0" fmla="*/ 0 w 10003"/>
              <a:gd name="connsiteY0" fmla="*/ 0 h 10000"/>
              <a:gd name="connsiteX1" fmla="*/ 9892 w 10003"/>
              <a:gd name="connsiteY1" fmla="*/ 4351 h 10000"/>
              <a:gd name="connsiteX2" fmla="*/ 5182 w 10003"/>
              <a:gd name="connsiteY2" fmla="*/ 8828 h 10000"/>
              <a:gd name="connsiteX3" fmla="*/ 4747 w 10003"/>
              <a:gd name="connsiteY3" fmla="*/ 10000 h 10000"/>
              <a:gd name="connsiteX0" fmla="*/ 0 w 10073"/>
              <a:gd name="connsiteY0" fmla="*/ 0 h 10000"/>
              <a:gd name="connsiteX1" fmla="*/ 9892 w 10073"/>
              <a:gd name="connsiteY1" fmla="*/ 4351 h 10000"/>
              <a:gd name="connsiteX2" fmla="*/ 6129 w 10073"/>
              <a:gd name="connsiteY2" fmla="*/ 7962 h 10000"/>
              <a:gd name="connsiteX3" fmla="*/ 4747 w 10073"/>
              <a:gd name="connsiteY3" fmla="*/ 10000 h 10000"/>
              <a:gd name="connsiteX0" fmla="*/ 0 w 10073"/>
              <a:gd name="connsiteY0" fmla="*/ 0 h 10000"/>
              <a:gd name="connsiteX1" fmla="*/ 9892 w 10073"/>
              <a:gd name="connsiteY1" fmla="*/ 4351 h 10000"/>
              <a:gd name="connsiteX2" fmla="*/ 6129 w 10073"/>
              <a:gd name="connsiteY2" fmla="*/ 7962 h 10000"/>
              <a:gd name="connsiteX3" fmla="*/ 4747 w 10073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3" h="10000">
                <a:moveTo>
                  <a:pt x="0" y="0"/>
                </a:moveTo>
                <a:cubicBezTo>
                  <a:pt x="1648" y="726"/>
                  <a:pt x="8871" y="3024"/>
                  <a:pt x="9892" y="4351"/>
                </a:cubicBezTo>
                <a:cubicBezTo>
                  <a:pt x="10914" y="5678"/>
                  <a:pt x="7330" y="6958"/>
                  <a:pt x="6129" y="7962"/>
                </a:cubicBezTo>
                <a:cubicBezTo>
                  <a:pt x="5977" y="8040"/>
                  <a:pt x="4863" y="8527"/>
                  <a:pt x="4747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45" name="Text Box 5095"/>
          <p:cNvSpPr txBox="1">
            <a:spLocks noChangeArrowheads="1"/>
          </p:cNvSpPr>
          <p:nvPr/>
        </p:nvSpPr>
        <p:spPr bwMode="auto">
          <a:xfrm>
            <a:off x="4300958" y="1648552"/>
            <a:ext cx="503999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5095"/>
          <p:cNvSpPr txBox="1">
            <a:spLocks noChangeArrowheads="1"/>
          </p:cNvSpPr>
          <p:nvPr/>
        </p:nvSpPr>
        <p:spPr bwMode="auto">
          <a:xfrm>
            <a:off x="2366869" y="2198623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7" name="AutoShape 5091"/>
          <p:cNvSpPr>
            <a:spLocks/>
          </p:cNvSpPr>
          <p:nvPr/>
        </p:nvSpPr>
        <p:spPr bwMode="auto">
          <a:xfrm flipH="1">
            <a:off x="366854" y="2062329"/>
            <a:ext cx="2114965" cy="416652"/>
          </a:xfrm>
          <a:prstGeom prst="callout2">
            <a:avLst>
              <a:gd name="adj1" fmla="val 49564"/>
              <a:gd name="adj2" fmla="val -2003"/>
              <a:gd name="adj3" fmla="val 51689"/>
              <a:gd name="adj4" fmla="val -14412"/>
              <a:gd name="adj5" fmla="val 84355"/>
              <a:gd name="adj6" fmla="val -31007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 load speed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48" name="Line 5087"/>
          <p:cNvCxnSpPr/>
          <p:nvPr/>
        </p:nvCxnSpPr>
        <p:spPr bwMode="auto">
          <a:xfrm>
            <a:off x="3164810" y="3830123"/>
            <a:ext cx="5868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5095"/>
          <p:cNvSpPr txBox="1">
            <a:spLocks noChangeArrowheads="1"/>
          </p:cNvSpPr>
          <p:nvPr/>
        </p:nvSpPr>
        <p:spPr bwMode="auto">
          <a:xfrm>
            <a:off x="2333526" y="3547787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cr,2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0" name="AutoShape 5091"/>
          <p:cNvSpPr>
            <a:spLocks/>
          </p:cNvSpPr>
          <p:nvPr/>
        </p:nvSpPr>
        <p:spPr bwMode="auto">
          <a:xfrm flipH="1">
            <a:off x="617102" y="4158540"/>
            <a:ext cx="1955565" cy="416652"/>
          </a:xfrm>
          <a:prstGeom prst="callout2">
            <a:avLst>
              <a:gd name="adj1" fmla="val 55775"/>
              <a:gd name="adj2" fmla="val -2003"/>
              <a:gd name="adj3" fmla="val 57900"/>
              <a:gd name="adj4" fmla="val -16143"/>
              <a:gd name="adj5" fmla="val -77138"/>
              <a:gd name="adj6" fmla="val -30542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Critical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speed 2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96356" y="2495502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Text Box 5095"/>
          <p:cNvSpPr txBox="1">
            <a:spLocks noChangeArrowheads="1"/>
          </p:cNvSpPr>
          <p:nvPr/>
        </p:nvSpPr>
        <p:spPr bwMode="auto">
          <a:xfrm>
            <a:off x="4349209" y="2217172"/>
            <a:ext cx="503999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Calibri"/>
                <a:ea typeface="Calibri"/>
                <a:cs typeface="Times New Roman"/>
                <a:sym typeface="Symbol"/>
              </a:rPr>
              <a:t>2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AutoShape 5091"/>
          <p:cNvSpPr>
            <a:spLocks/>
          </p:cNvSpPr>
          <p:nvPr/>
        </p:nvSpPr>
        <p:spPr bwMode="auto">
          <a:xfrm>
            <a:off x="6678657" y="1869500"/>
            <a:ext cx="2440143" cy="416652"/>
          </a:xfrm>
          <a:prstGeom prst="callout2">
            <a:avLst>
              <a:gd name="adj1" fmla="val 55775"/>
              <a:gd name="adj2" fmla="val -2003"/>
              <a:gd name="adj3" fmla="val 58662"/>
              <a:gd name="adj4" fmla="val -14372"/>
              <a:gd name="adj5" fmla="val 198226"/>
              <a:gd name="adj6" fmla="val -74065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2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4" name="Line 5087"/>
          <p:cNvCxnSpPr/>
          <p:nvPr/>
        </p:nvCxnSpPr>
        <p:spPr bwMode="auto">
          <a:xfrm>
            <a:off x="3133936" y="2744519"/>
            <a:ext cx="169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5095"/>
          <p:cNvSpPr txBox="1">
            <a:spLocks noChangeArrowheads="1"/>
          </p:cNvSpPr>
          <p:nvPr/>
        </p:nvSpPr>
        <p:spPr bwMode="auto">
          <a:xfrm>
            <a:off x="2218236" y="2465097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AutoShape 5091"/>
          <p:cNvSpPr>
            <a:spLocks/>
          </p:cNvSpPr>
          <p:nvPr/>
        </p:nvSpPr>
        <p:spPr bwMode="auto">
          <a:xfrm flipH="1">
            <a:off x="352648" y="1534743"/>
            <a:ext cx="1955565" cy="416652"/>
          </a:xfrm>
          <a:prstGeom prst="callout2">
            <a:avLst>
              <a:gd name="adj1" fmla="val 55775"/>
              <a:gd name="adj2" fmla="val -2003"/>
              <a:gd name="adj3" fmla="val 66183"/>
              <a:gd name="adj4" fmla="val -15261"/>
              <a:gd name="adj5" fmla="val 121623"/>
              <a:gd name="adj6" fmla="val -43775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speed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7" name="Text Box 5096"/>
          <p:cNvSpPr txBox="1">
            <a:spLocks noChangeArrowheads="1"/>
          </p:cNvSpPr>
          <p:nvPr/>
        </p:nvSpPr>
        <p:spPr bwMode="auto">
          <a:xfrm>
            <a:off x="5708314" y="519723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latin typeface="Times New Roman"/>
                <a:ea typeface="Calibri"/>
                <a:cs typeface="Times New Roman"/>
              </a:rPr>
              <a:t>st,2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AutoShape 5091"/>
          <p:cNvSpPr>
            <a:spLocks/>
          </p:cNvSpPr>
          <p:nvPr/>
        </p:nvSpPr>
        <p:spPr bwMode="auto">
          <a:xfrm>
            <a:off x="6849845" y="4612003"/>
            <a:ext cx="2135814" cy="416652"/>
          </a:xfrm>
          <a:prstGeom prst="callout2">
            <a:avLst>
              <a:gd name="adj1" fmla="val 55775"/>
              <a:gd name="adj2" fmla="val -2003"/>
              <a:gd name="adj3" fmla="val 69451"/>
              <a:gd name="adj4" fmla="val -12825"/>
              <a:gd name="adj5" fmla="val 157418"/>
              <a:gd name="adj6" fmla="val -41430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Starting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torque 2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9" name="Text Box 5095"/>
          <p:cNvSpPr txBox="1">
            <a:spLocks noChangeArrowheads="1"/>
          </p:cNvSpPr>
          <p:nvPr/>
        </p:nvSpPr>
        <p:spPr bwMode="auto">
          <a:xfrm>
            <a:off x="7381251" y="2293392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1-st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5095"/>
          <p:cNvSpPr txBox="1">
            <a:spLocks noChangeArrowheads="1"/>
          </p:cNvSpPr>
          <p:nvPr/>
        </p:nvSpPr>
        <p:spPr bwMode="auto">
          <a:xfrm>
            <a:off x="5088652" y="2546938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2-nd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6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0" name="Line 5085"/>
          <p:cNvCxnSpPr/>
          <p:nvPr/>
        </p:nvCxnSpPr>
        <p:spPr bwMode="auto">
          <a:xfrm flipV="1">
            <a:off x="3140746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6"/>
          <p:cNvCxnSpPr/>
          <p:nvPr/>
        </p:nvCxnSpPr>
        <p:spPr bwMode="auto">
          <a:xfrm>
            <a:off x="2663729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5091"/>
          <p:cNvSpPr>
            <a:spLocks/>
          </p:cNvSpPr>
          <p:nvPr/>
        </p:nvSpPr>
        <p:spPr bwMode="auto">
          <a:xfrm flipH="1">
            <a:off x="530959" y="1105990"/>
            <a:ext cx="1955565" cy="416652"/>
          </a:xfrm>
          <a:prstGeom prst="callout2">
            <a:avLst>
              <a:gd name="adj1" fmla="val 55775"/>
              <a:gd name="adj2" fmla="val -2003"/>
              <a:gd name="adj3" fmla="val 57900"/>
              <a:gd name="adj4" fmla="val -13496"/>
              <a:gd name="adj5" fmla="val 154749"/>
              <a:gd name="adj6" fmla="val -34071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 load speed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ext Box 5095"/>
          <p:cNvSpPr txBox="1">
            <a:spLocks noChangeArrowheads="1"/>
          </p:cNvSpPr>
          <p:nvPr/>
        </p:nvSpPr>
        <p:spPr bwMode="auto">
          <a:xfrm>
            <a:off x="2878795" y="804490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6"/>
          <p:cNvSpPr txBox="1">
            <a:spLocks noChangeArrowheads="1"/>
          </p:cNvSpPr>
          <p:nvPr/>
        </p:nvSpPr>
        <p:spPr bwMode="auto">
          <a:xfrm>
            <a:off x="10269433" y="473188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2"/>
            <a:ext cx="11817327" cy="4820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Synchronous motor: </a:t>
            </a:r>
            <a:r>
              <a:rPr lang="en-US" dirty="0" smtClean="0"/>
              <a:t>specific </a:t>
            </a:r>
            <a:r>
              <a:rPr lang="en-US" dirty="0"/>
              <a:t>points of</a:t>
            </a:r>
            <a:r>
              <a:rPr lang="ru-RU" dirty="0"/>
              <a:t> </a:t>
            </a:r>
            <a:r>
              <a:rPr lang="en-US" dirty="0"/>
              <a:t>torque-speed curves </a:t>
            </a:r>
            <a:endParaRPr lang="ru-RU" dirty="0"/>
          </a:p>
        </p:txBody>
      </p:sp>
      <p:sp>
        <p:nvSpPr>
          <p:cNvPr id="26" name="Text Box 5095"/>
          <p:cNvSpPr txBox="1">
            <a:spLocks noChangeArrowheads="1"/>
          </p:cNvSpPr>
          <p:nvPr/>
        </p:nvSpPr>
        <p:spPr bwMode="auto">
          <a:xfrm>
            <a:off x="1859604" y="1482838"/>
            <a:ext cx="128114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</a:t>
            </a: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=</a:t>
            </a:r>
            <a:r>
              <a:rPr lang="ru-RU" sz="2400" b="1" i="1" dirty="0" smtClean="0"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AutoShape 5091"/>
          <p:cNvSpPr>
            <a:spLocks/>
          </p:cNvSpPr>
          <p:nvPr/>
        </p:nvSpPr>
        <p:spPr bwMode="auto">
          <a:xfrm flipH="1">
            <a:off x="530958" y="2312416"/>
            <a:ext cx="1955565" cy="416652"/>
          </a:xfrm>
          <a:prstGeom prst="callout2">
            <a:avLst>
              <a:gd name="adj1" fmla="val 55775"/>
              <a:gd name="adj2" fmla="val -2003"/>
              <a:gd name="adj3" fmla="val 41337"/>
              <a:gd name="adj4" fmla="val -12614"/>
              <a:gd name="adj5" fmla="val -124757"/>
              <a:gd name="adj6" fmla="val -32306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speed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AutoShape 5091"/>
          <p:cNvSpPr>
            <a:spLocks/>
          </p:cNvSpPr>
          <p:nvPr/>
        </p:nvSpPr>
        <p:spPr bwMode="auto">
          <a:xfrm>
            <a:off x="7604303" y="2625133"/>
            <a:ext cx="1955565" cy="416652"/>
          </a:xfrm>
          <a:prstGeom prst="callout2">
            <a:avLst>
              <a:gd name="adj1" fmla="val 55775"/>
              <a:gd name="adj2" fmla="val -2003"/>
              <a:gd name="adj3" fmla="val 59099"/>
              <a:gd name="adj4" fmla="val -13229"/>
              <a:gd name="adj5" fmla="val 128432"/>
              <a:gd name="adj6" fmla="val -36101"/>
            </a:avLst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Load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torque  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2" name="Line 5087"/>
          <p:cNvCxnSpPr/>
          <p:nvPr/>
        </p:nvCxnSpPr>
        <p:spPr bwMode="auto">
          <a:xfrm flipV="1">
            <a:off x="6894738" y="1629911"/>
            <a:ext cx="0" cy="363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5096"/>
          <p:cNvSpPr txBox="1">
            <a:spLocks noChangeArrowheads="1"/>
          </p:cNvSpPr>
          <p:nvPr/>
        </p:nvSpPr>
        <p:spPr bwMode="auto">
          <a:xfrm>
            <a:off x="6506239" y="529139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latin typeface="Times New Roman"/>
                <a:ea typeface="Calibri"/>
                <a:cs typeface="Times New Roman"/>
              </a:rPr>
              <a:t>L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5095"/>
          <p:cNvSpPr txBox="1">
            <a:spLocks noChangeArrowheads="1"/>
          </p:cNvSpPr>
          <p:nvPr/>
        </p:nvSpPr>
        <p:spPr bwMode="auto">
          <a:xfrm>
            <a:off x="9353936" y="2057958"/>
            <a:ext cx="1739634" cy="6249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  <a:sym typeface="Symbol" panose="05050102010706020507" pitchFamily="18" charset="2"/>
              </a:rPr>
              <a:t></a:t>
            </a:r>
            <a:r>
              <a:rPr lang="ru-RU" sz="3600" b="1" i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3600" b="1" i="1" baseline="-25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L</a:t>
            </a:r>
            <a:r>
              <a:rPr lang="en-US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=0</a:t>
            </a:r>
            <a:endParaRPr lang="ru-RU" sz="3600" b="1" i="1" baseline="-25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AutoShape 5091"/>
          <p:cNvSpPr>
            <a:spLocks/>
          </p:cNvSpPr>
          <p:nvPr/>
        </p:nvSpPr>
        <p:spPr bwMode="auto">
          <a:xfrm flipH="1">
            <a:off x="3159801" y="2560241"/>
            <a:ext cx="2440143" cy="416652"/>
          </a:xfrm>
          <a:prstGeom prst="callout2">
            <a:avLst>
              <a:gd name="adj1" fmla="val 55775"/>
              <a:gd name="adj2" fmla="val -2003"/>
              <a:gd name="adj3" fmla="val 56591"/>
              <a:gd name="adj4" fmla="val -11544"/>
              <a:gd name="adj5" fmla="val -193081"/>
              <a:gd name="adj6" fmla="val -52500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1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Text Box 5095"/>
          <p:cNvSpPr txBox="1">
            <a:spLocks noChangeArrowheads="1"/>
          </p:cNvSpPr>
          <p:nvPr/>
        </p:nvSpPr>
        <p:spPr bwMode="auto">
          <a:xfrm>
            <a:off x="2527477" y="5227203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4" name="Line 5087"/>
          <p:cNvCxnSpPr/>
          <p:nvPr/>
        </p:nvCxnSpPr>
        <p:spPr bwMode="auto">
          <a:xfrm flipH="1" flipV="1">
            <a:off x="3140747" y="1733776"/>
            <a:ext cx="747282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Овал 4"/>
          <p:cNvSpPr/>
          <p:nvPr/>
        </p:nvSpPr>
        <p:spPr>
          <a:xfrm>
            <a:off x="6666138" y="1498895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6666138" y="3378702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AutoShape 5091"/>
          <p:cNvSpPr>
            <a:spLocks/>
          </p:cNvSpPr>
          <p:nvPr/>
        </p:nvSpPr>
        <p:spPr bwMode="auto">
          <a:xfrm flipH="1">
            <a:off x="3193100" y="3974139"/>
            <a:ext cx="2440143" cy="416652"/>
          </a:xfrm>
          <a:prstGeom prst="callout2">
            <a:avLst>
              <a:gd name="adj1" fmla="val 55775"/>
              <a:gd name="adj2" fmla="val -2003"/>
              <a:gd name="adj3" fmla="val 56591"/>
              <a:gd name="adj4" fmla="val -11544"/>
              <a:gd name="adj5" fmla="val -72997"/>
              <a:gd name="adj6" fmla="val -51794"/>
            </a:avLst>
          </a:prstGeom>
          <a:noFill/>
          <a:ln w="19050">
            <a:solidFill>
              <a:srgbClr val="C00000"/>
            </a:solidFill>
            <a:miter lim="800000"/>
            <a:headEnd/>
            <a:tailEnd type="stealth" w="lg" len="lg"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Operating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2</a:t>
            </a:r>
            <a:endParaRPr lang="ru-RU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0" name="Line 5087"/>
          <p:cNvCxnSpPr/>
          <p:nvPr/>
        </p:nvCxnSpPr>
        <p:spPr bwMode="auto">
          <a:xfrm flipH="1" flipV="1">
            <a:off x="3140746" y="3638197"/>
            <a:ext cx="747282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5095"/>
          <p:cNvSpPr txBox="1">
            <a:spLocks noChangeArrowheads="1"/>
          </p:cNvSpPr>
          <p:nvPr/>
        </p:nvSpPr>
        <p:spPr bwMode="auto">
          <a:xfrm>
            <a:off x="6125503" y="1251915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5095"/>
          <p:cNvSpPr txBox="1">
            <a:spLocks noChangeArrowheads="1"/>
          </p:cNvSpPr>
          <p:nvPr/>
        </p:nvSpPr>
        <p:spPr bwMode="auto">
          <a:xfrm>
            <a:off x="6295489" y="3013220"/>
            <a:ext cx="954032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2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7745713" y="1333135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1-st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5095"/>
          <p:cNvSpPr txBox="1">
            <a:spLocks noChangeArrowheads="1"/>
          </p:cNvSpPr>
          <p:nvPr/>
        </p:nvSpPr>
        <p:spPr bwMode="auto">
          <a:xfrm>
            <a:off x="7937016" y="3172365"/>
            <a:ext cx="2790853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Calibri"/>
                <a:ea typeface="Calibri"/>
                <a:cs typeface="Times New Roman"/>
                <a:sym typeface="Symbol"/>
              </a:rPr>
              <a:t>2</a:t>
            </a:r>
            <a:r>
              <a:rPr lang="en-US" sz="2400" b="1" i="1" dirty="0" smtClean="0">
                <a:effectLst/>
                <a:latin typeface="Calibri"/>
                <a:ea typeface="Calibri"/>
                <a:cs typeface="Times New Roman"/>
                <a:sym typeface="Symbol"/>
              </a:rPr>
              <a:t>-nd curve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7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Mechanical part </a:t>
            </a:r>
            <a:br>
              <a:rPr lang="en-US" dirty="0"/>
            </a:br>
            <a:r>
              <a:rPr lang="en-US" dirty="0"/>
              <a:t>of an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98816" y="3140221"/>
            <a:ext cx="5200392" cy="31665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Static </a:t>
            </a:r>
            <a:r>
              <a:rPr lang="en-US" sz="3600" dirty="0"/>
              <a:t>stability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of </a:t>
            </a:r>
            <a:r>
              <a:rPr lang="en-US" sz="3600" dirty="0"/>
              <a:t>an electric drive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2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0066" y="154321"/>
            <a:ext cx="11817327" cy="5241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Static stability of an electric drive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169216"/>
              </p:ext>
            </p:extLst>
          </p:nvPr>
        </p:nvGraphicFramePr>
        <p:xfrm>
          <a:off x="8097544" y="1436863"/>
          <a:ext cx="3605012" cy="83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Формула" r:id="rId3" imgW="1485900" imgH="342900" progId="Equation.3">
                  <p:embed/>
                </p:oleObj>
              </mc:Choice>
              <mc:Fallback>
                <p:oleObj name="Формула" r:id="rId3" imgW="1485900" imgH="342900" progId="Equation.3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544" y="1436863"/>
                        <a:ext cx="3605012" cy="831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9169" y="947568"/>
            <a:ext cx="168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stiffness</a:t>
            </a:r>
            <a:endParaRPr lang="ru-RU" sz="3200" dirty="0"/>
          </a:p>
        </p:txBody>
      </p:sp>
      <p:grpSp>
        <p:nvGrpSpPr>
          <p:cNvPr id="6" name="Group 5082"/>
          <p:cNvGrpSpPr>
            <a:grpSpLocks/>
          </p:cNvGrpSpPr>
          <p:nvPr/>
        </p:nvGrpSpPr>
        <p:grpSpPr bwMode="auto">
          <a:xfrm>
            <a:off x="876881" y="969076"/>
            <a:ext cx="9028859" cy="4999819"/>
            <a:chOff x="2600" y="1134"/>
            <a:chExt cx="6814" cy="4320"/>
          </a:xfrm>
        </p:grpSpPr>
        <p:grpSp>
          <p:nvGrpSpPr>
            <p:cNvPr id="7" name="Group 5084"/>
            <p:cNvGrpSpPr>
              <a:grpSpLocks/>
            </p:cNvGrpSpPr>
            <p:nvPr/>
          </p:nvGrpSpPr>
          <p:grpSpPr bwMode="auto">
            <a:xfrm>
              <a:off x="2600" y="1134"/>
              <a:ext cx="6814" cy="4320"/>
              <a:chOff x="3167" y="1494"/>
              <a:chExt cx="6814" cy="4320"/>
            </a:xfrm>
          </p:grpSpPr>
          <p:cxnSp>
            <p:nvCxnSpPr>
              <p:cNvPr id="9" name="Line 5085"/>
              <p:cNvCxnSpPr/>
              <p:nvPr/>
            </p:nvCxnSpPr>
            <p:spPr bwMode="auto">
              <a:xfrm flipV="1">
                <a:off x="3681" y="1674"/>
                <a:ext cx="0" cy="4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5086"/>
              <p:cNvCxnSpPr/>
              <p:nvPr/>
            </p:nvCxnSpPr>
            <p:spPr bwMode="auto">
              <a:xfrm>
                <a:off x="3321" y="5454"/>
                <a:ext cx="6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5087"/>
              <p:cNvCxnSpPr/>
              <p:nvPr/>
            </p:nvCxnSpPr>
            <p:spPr bwMode="auto">
              <a:xfrm>
                <a:off x="3671" y="2993"/>
                <a:ext cx="29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Freeform 5090"/>
              <p:cNvSpPr>
                <a:spLocks/>
              </p:cNvSpPr>
              <p:nvPr/>
            </p:nvSpPr>
            <p:spPr bwMode="auto">
              <a:xfrm>
                <a:off x="3681" y="2397"/>
                <a:ext cx="4775" cy="3033"/>
              </a:xfrm>
              <a:custGeom>
                <a:avLst/>
                <a:gdLst>
                  <a:gd name="T0" fmla="*/ 0 w 4775"/>
                  <a:gd name="T1" fmla="*/ 0 h 3033"/>
                  <a:gd name="T2" fmla="*/ 4419 w 4775"/>
                  <a:gd name="T3" fmla="*/ 1086 h 3033"/>
                  <a:gd name="T4" fmla="*/ 2139 w 4775"/>
                  <a:gd name="T5" fmla="*/ 2196 h 3033"/>
                  <a:gd name="T6" fmla="*/ 1704 w 4775"/>
                  <a:gd name="T7" fmla="*/ 3033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5" h="3033">
                    <a:moveTo>
                      <a:pt x="0" y="0"/>
                    </a:moveTo>
                    <a:cubicBezTo>
                      <a:pt x="736" y="181"/>
                      <a:pt x="4063" y="720"/>
                      <a:pt x="4419" y="1086"/>
                    </a:cubicBezTo>
                    <a:cubicBezTo>
                      <a:pt x="4775" y="1452"/>
                      <a:pt x="2591" y="1871"/>
                      <a:pt x="2139" y="2196"/>
                    </a:cubicBezTo>
                    <a:cubicBezTo>
                      <a:pt x="1687" y="2521"/>
                      <a:pt x="1795" y="2859"/>
                      <a:pt x="1704" y="3033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 b="1" i="1"/>
              </a:p>
            </p:txBody>
          </p:sp>
          <p:sp>
            <p:nvSpPr>
              <p:cNvPr id="13" name="Text Box 5095"/>
              <p:cNvSpPr txBox="1">
                <a:spLocks noChangeArrowheads="1"/>
              </p:cNvSpPr>
              <p:nvPr/>
            </p:nvSpPr>
            <p:spPr bwMode="auto">
              <a:xfrm>
                <a:off x="3167" y="1494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 dirty="0">
                    <a:effectLst/>
                    <a:latin typeface="Calibri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400" b="1" i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5096"/>
              <p:cNvSpPr txBox="1">
                <a:spLocks noChangeArrowheads="1"/>
              </p:cNvSpPr>
              <p:nvPr/>
            </p:nvSpPr>
            <p:spPr bwMode="auto">
              <a:xfrm>
                <a:off x="9261" y="5036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400" b="1" i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8" name="Line 5098"/>
            <p:cNvCxnSpPr/>
            <p:nvPr/>
          </p:nvCxnSpPr>
          <p:spPr bwMode="auto">
            <a:xfrm>
              <a:off x="6024" y="2637"/>
              <a:ext cx="0" cy="1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5" name="Line 5098"/>
          <p:cNvCxnSpPr/>
          <p:nvPr/>
        </p:nvCxnSpPr>
        <p:spPr bwMode="auto">
          <a:xfrm>
            <a:off x="3184007" y="2238681"/>
            <a:ext cx="4141646" cy="82370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Line 5098"/>
          <p:cNvCxnSpPr/>
          <p:nvPr/>
        </p:nvCxnSpPr>
        <p:spPr bwMode="auto">
          <a:xfrm rot="5400000">
            <a:off x="2355486" y="2664075"/>
            <a:ext cx="221049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3470658" y="3179928"/>
            <a:ext cx="19431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628423" y="2293207"/>
            <a:ext cx="2" cy="410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Line 5098"/>
          <p:cNvCxnSpPr/>
          <p:nvPr/>
        </p:nvCxnSpPr>
        <p:spPr bwMode="auto">
          <a:xfrm rot="10800000">
            <a:off x="2479632" y="2293206"/>
            <a:ext cx="1800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 Box 5095"/>
          <p:cNvSpPr txBox="1">
            <a:spLocks noChangeArrowheads="1"/>
          </p:cNvSpPr>
          <p:nvPr/>
        </p:nvSpPr>
        <p:spPr bwMode="auto">
          <a:xfrm>
            <a:off x="1696183" y="228940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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&lt;0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3965231" y="275163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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T&gt;0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5731846" y="218783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(</a:t>
            </a: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</a:t>
            </a:r>
            <a:r>
              <a:rPr lang="en-US" sz="24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&lt;0)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5065540" y="223525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6"/>
          <p:cNvSpPr txBox="1">
            <a:spLocks noChangeArrowheads="1"/>
          </p:cNvSpPr>
          <p:nvPr/>
        </p:nvSpPr>
        <p:spPr bwMode="auto">
          <a:xfrm>
            <a:off x="4936821" y="549247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5095"/>
          <p:cNvSpPr txBox="1">
            <a:spLocks noChangeArrowheads="1"/>
          </p:cNvSpPr>
          <p:nvPr/>
        </p:nvSpPr>
        <p:spPr bwMode="auto">
          <a:xfrm>
            <a:off x="876880" y="2440879"/>
            <a:ext cx="954033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33" name="Line 5098"/>
          <p:cNvCxnSpPr/>
          <p:nvPr/>
        </p:nvCxnSpPr>
        <p:spPr bwMode="auto">
          <a:xfrm>
            <a:off x="5413837" y="4170388"/>
            <a:ext cx="0" cy="136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Line 5098"/>
          <p:cNvCxnSpPr/>
          <p:nvPr/>
        </p:nvCxnSpPr>
        <p:spPr bwMode="auto">
          <a:xfrm flipV="1">
            <a:off x="3470658" y="3573148"/>
            <a:ext cx="4007396" cy="115834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Line 5098"/>
          <p:cNvCxnSpPr/>
          <p:nvPr/>
        </p:nvCxnSpPr>
        <p:spPr bwMode="auto">
          <a:xfrm flipH="1">
            <a:off x="3379631" y="4148359"/>
            <a:ext cx="354515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Прямая со стрелкой 40"/>
          <p:cNvCxnSpPr/>
          <p:nvPr/>
        </p:nvCxnSpPr>
        <p:spPr>
          <a:xfrm>
            <a:off x="3880169" y="4151839"/>
            <a:ext cx="2" cy="410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Box 5095"/>
          <p:cNvSpPr txBox="1">
            <a:spLocks noChangeArrowheads="1"/>
          </p:cNvSpPr>
          <p:nvPr/>
        </p:nvSpPr>
        <p:spPr bwMode="auto">
          <a:xfrm>
            <a:off x="2983717" y="416410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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&gt;0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43" name="Line 5098"/>
          <p:cNvCxnSpPr/>
          <p:nvPr/>
        </p:nvCxnSpPr>
        <p:spPr bwMode="auto">
          <a:xfrm rot="5400000">
            <a:off x="3110954" y="4455967"/>
            <a:ext cx="1800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Line 5098"/>
          <p:cNvCxnSpPr/>
          <p:nvPr/>
        </p:nvCxnSpPr>
        <p:spPr bwMode="auto">
          <a:xfrm rot="10800000">
            <a:off x="3379632" y="4577731"/>
            <a:ext cx="1800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/>
          <p:cNvCxnSpPr/>
          <p:nvPr/>
        </p:nvCxnSpPr>
        <p:spPr>
          <a:xfrm>
            <a:off x="4017567" y="3842967"/>
            <a:ext cx="1379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4198174" y="342847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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T&gt;0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9" name="Text Box 5095"/>
          <p:cNvSpPr txBox="1">
            <a:spLocks noChangeArrowheads="1"/>
          </p:cNvSpPr>
          <p:nvPr/>
        </p:nvSpPr>
        <p:spPr bwMode="auto">
          <a:xfrm>
            <a:off x="5144698" y="410998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0" name="Text Box 5095"/>
          <p:cNvSpPr txBox="1">
            <a:spLocks noChangeArrowheads="1"/>
          </p:cNvSpPr>
          <p:nvPr/>
        </p:nvSpPr>
        <p:spPr bwMode="auto">
          <a:xfrm>
            <a:off x="5645464" y="410998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(</a:t>
            </a: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</a:t>
            </a:r>
            <a:r>
              <a:rPr lang="en-US" sz="2400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</a:t>
            </a:r>
            <a:r>
              <a:rPr lang="en-US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0)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2199"/>
          <a:stretch/>
        </p:blipFill>
        <p:spPr bwMode="auto">
          <a:xfrm>
            <a:off x="8664965" y="4046067"/>
            <a:ext cx="2265568" cy="944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авая фигурная скобка 15"/>
          <p:cNvSpPr/>
          <p:nvPr/>
        </p:nvSpPr>
        <p:spPr>
          <a:xfrm>
            <a:off x="7665273" y="3448303"/>
            <a:ext cx="289797" cy="201851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лево 16"/>
          <p:cNvSpPr/>
          <p:nvPr/>
        </p:nvSpPr>
        <p:spPr>
          <a:xfrm>
            <a:off x="8049125" y="4152073"/>
            <a:ext cx="562671" cy="62150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авая фигурная скобка 39"/>
          <p:cNvSpPr/>
          <p:nvPr/>
        </p:nvSpPr>
        <p:spPr>
          <a:xfrm rot="16819895">
            <a:off x="4563526" y="-1188988"/>
            <a:ext cx="289797" cy="627862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7795"/>
          <a:stretch/>
        </p:blipFill>
        <p:spPr bwMode="auto">
          <a:xfrm>
            <a:off x="5495184" y="942491"/>
            <a:ext cx="2080635" cy="10543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Стрелка влево 47"/>
          <p:cNvSpPr/>
          <p:nvPr/>
        </p:nvSpPr>
        <p:spPr>
          <a:xfrm rot="19709209">
            <a:off x="4809218" y="1311902"/>
            <a:ext cx="562671" cy="62150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8118067" y="969361"/>
            <a:ext cx="3783051" cy="1694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Operated part of torque-speed characteristics of the </a:t>
            </a:r>
            <a:endParaRPr lang="ru-RU" dirty="0"/>
          </a:p>
          <a:p>
            <a:r>
              <a:rPr lang="en-US" dirty="0"/>
              <a:t> electric drive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Выноска 2 (без границы) 34"/>
              <p:cNvSpPr/>
              <p:nvPr/>
            </p:nvSpPr>
            <p:spPr>
              <a:xfrm>
                <a:off x="9229631" y="1728624"/>
                <a:ext cx="2697914" cy="1758574"/>
              </a:xfrm>
              <a:prstGeom prst="callout2">
                <a:avLst>
                  <a:gd name="adj1" fmla="val 52206"/>
                  <a:gd name="adj2" fmla="val -736"/>
                  <a:gd name="adj3" fmla="val 53930"/>
                  <a:gd name="adj4" fmla="val -20834"/>
                  <a:gd name="adj5" fmla="val 16037"/>
                  <a:gd name="adj6" fmla="val -42968"/>
                </a:avLst>
              </a:prstGeom>
              <a:ln>
                <a:tailEnd type="stealth" w="lg" len="lg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/>
                  <a:t>Operating part of torque-speed characteristics</a:t>
                </a:r>
                <a:endParaRPr lang="uk-UA" sz="2400" b="1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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&lt;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</m:oMath>
                  </m:oMathPara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35" name="Выноска 2 (без границы)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631" y="1728624"/>
                <a:ext cx="2697914" cy="1758574"/>
              </a:xfrm>
              <a:prstGeom prst="callout2">
                <a:avLst>
                  <a:gd name="adj1" fmla="val 52206"/>
                  <a:gd name="adj2" fmla="val -736"/>
                  <a:gd name="adj3" fmla="val 53930"/>
                  <a:gd name="adj4" fmla="val -20834"/>
                  <a:gd name="adj5" fmla="val 16037"/>
                  <a:gd name="adj6" fmla="val -42968"/>
                </a:avLst>
              </a:prstGeom>
              <a:blipFill>
                <a:blip r:embed="rId2"/>
                <a:stretch>
                  <a:fillRect t="-347" r="-3817"/>
                </a:stretch>
              </a:blipFill>
              <a:ln>
                <a:tailEnd type="stealth" w="lg" len="lg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па 37"/>
          <p:cNvGrpSpPr/>
          <p:nvPr/>
        </p:nvGrpSpPr>
        <p:grpSpPr>
          <a:xfrm>
            <a:off x="126572" y="1222697"/>
            <a:ext cx="8828775" cy="4999819"/>
            <a:chOff x="1856092" y="979492"/>
            <a:chExt cx="8828775" cy="4999819"/>
          </a:xfrm>
        </p:grpSpPr>
        <p:grpSp>
          <p:nvGrpSpPr>
            <p:cNvPr id="5" name="Group 5084"/>
            <p:cNvGrpSpPr>
              <a:grpSpLocks/>
            </p:cNvGrpSpPr>
            <p:nvPr/>
          </p:nvGrpSpPr>
          <p:grpSpPr bwMode="auto">
            <a:xfrm>
              <a:off x="1856092" y="979492"/>
              <a:ext cx="8828775" cy="4999819"/>
              <a:chOff x="3111" y="1494"/>
              <a:chExt cx="6663" cy="4320"/>
            </a:xfrm>
          </p:grpSpPr>
          <p:cxnSp>
            <p:nvCxnSpPr>
              <p:cNvPr id="8" name="Line 5085"/>
              <p:cNvCxnSpPr/>
              <p:nvPr/>
            </p:nvCxnSpPr>
            <p:spPr bwMode="auto">
              <a:xfrm flipV="1">
                <a:off x="3681" y="1674"/>
                <a:ext cx="0" cy="4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5086"/>
              <p:cNvCxnSpPr/>
              <p:nvPr/>
            </p:nvCxnSpPr>
            <p:spPr bwMode="auto">
              <a:xfrm>
                <a:off x="3321" y="5454"/>
                <a:ext cx="6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5087"/>
              <p:cNvCxnSpPr/>
              <p:nvPr/>
            </p:nvCxnSpPr>
            <p:spPr bwMode="auto">
              <a:xfrm>
                <a:off x="3681" y="3111"/>
                <a:ext cx="5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5088"/>
              <p:cNvCxnSpPr/>
              <p:nvPr/>
            </p:nvCxnSpPr>
            <p:spPr bwMode="auto">
              <a:xfrm>
                <a:off x="3681" y="3474"/>
                <a:ext cx="576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Freeform 5089"/>
              <p:cNvSpPr>
                <a:spLocks/>
              </p:cNvSpPr>
              <p:nvPr/>
            </p:nvSpPr>
            <p:spPr bwMode="auto">
              <a:xfrm>
                <a:off x="4041" y="2034"/>
                <a:ext cx="4860" cy="2880"/>
              </a:xfrm>
              <a:custGeom>
                <a:avLst/>
                <a:gdLst>
                  <a:gd name="T0" fmla="*/ 0 w 4860"/>
                  <a:gd name="T1" fmla="*/ 0 h 2880"/>
                  <a:gd name="T2" fmla="*/ 1914 w 4860"/>
                  <a:gd name="T3" fmla="*/ 2256 h 2880"/>
                  <a:gd name="T4" fmla="*/ 4860 w 4860"/>
                  <a:gd name="T5" fmla="*/ 2880 h 2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60" h="2880">
                    <a:moveTo>
                      <a:pt x="0" y="0"/>
                    </a:moveTo>
                    <a:cubicBezTo>
                      <a:pt x="624" y="1791"/>
                      <a:pt x="1479" y="2031"/>
                      <a:pt x="1914" y="2256"/>
                    </a:cubicBezTo>
                    <a:cubicBezTo>
                      <a:pt x="2346" y="2494"/>
                      <a:pt x="3309" y="2796"/>
                      <a:pt x="4860" y="288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 b="1" i="1"/>
              </a:p>
            </p:txBody>
          </p:sp>
          <p:sp>
            <p:nvSpPr>
              <p:cNvPr id="13" name="Freeform 5090"/>
              <p:cNvSpPr>
                <a:spLocks/>
              </p:cNvSpPr>
              <p:nvPr/>
            </p:nvSpPr>
            <p:spPr bwMode="auto">
              <a:xfrm>
                <a:off x="3681" y="2397"/>
                <a:ext cx="4775" cy="3033"/>
              </a:xfrm>
              <a:custGeom>
                <a:avLst/>
                <a:gdLst>
                  <a:gd name="T0" fmla="*/ 0 w 4775"/>
                  <a:gd name="T1" fmla="*/ 0 h 3033"/>
                  <a:gd name="T2" fmla="*/ 4419 w 4775"/>
                  <a:gd name="T3" fmla="*/ 1086 h 3033"/>
                  <a:gd name="T4" fmla="*/ 2139 w 4775"/>
                  <a:gd name="T5" fmla="*/ 2196 h 3033"/>
                  <a:gd name="T6" fmla="*/ 1704 w 4775"/>
                  <a:gd name="T7" fmla="*/ 3033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5" h="3033">
                    <a:moveTo>
                      <a:pt x="0" y="0"/>
                    </a:moveTo>
                    <a:cubicBezTo>
                      <a:pt x="736" y="181"/>
                      <a:pt x="4063" y="720"/>
                      <a:pt x="4419" y="1086"/>
                    </a:cubicBezTo>
                    <a:cubicBezTo>
                      <a:pt x="4775" y="1452"/>
                      <a:pt x="2591" y="1871"/>
                      <a:pt x="2139" y="2196"/>
                    </a:cubicBezTo>
                    <a:cubicBezTo>
                      <a:pt x="1687" y="2521"/>
                      <a:pt x="1795" y="2859"/>
                      <a:pt x="1704" y="3033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 b="1" i="1"/>
              </a:p>
            </p:txBody>
          </p:sp>
          <p:sp>
            <p:nvSpPr>
              <p:cNvPr id="14" name="AutoShape 5091"/>
              <p:cNvSpPr>
                <a:spLocks/>
              </p:cNvSpPr>
              <p:nvPr/>
            </p:nvSpPr>
            <p:spPr bwMode="auto">
              <a:xfrm>
                <a:off x="6201" y="2034"/>
                <a:ext cx="540" cy="360"/>
              </a:xfrm>
              <a:prstGeom prst="callout2">
                <a:avLst>
                  <a:gd name="adj1" fmla="val 50000"/>
                  <a:gd name="adj2" fmla="val -22222"/>
                  <a:gd name="adj3" fmla="val 50000"/>
                  <a:gd name="adj4" fmla="val -81852"/>
                  <a:gd name="adj5" fmla="val 190000"/>
                  <a:gd name="adj6" fmla="val -141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AutoShape 5092"/>
              <p:cNvSpPr>
                <a:spLocks/>
              </p:cNvSpPr>
              <p:nvPr/>
            </p:nvSpPr>
            <p:spPr bwMode="auto">
              <a:xfrm>
                <a:off x="6471" y="2218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184444"/>
                  <a:gd name="adj5" fmla="val 246951"/>
                  <a:gd name="adj6" fmla="val 52802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endParaRPr lang="ru-RU" sz="2400" b="1" i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AutoShape 5093"/>
              <p:cNvSpPr>
                <a:spLocks/>
              </p:cNvSpPr>
              <p:nvPr/>
            </p:nvSpPr>
            <p:spPr bwMode="auto">
              <a:xfrm>
                <a:off x="8181" y="3294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143056"/>
                  <a:gd name="adj5" fmla="val 184167"/>
                  <a:gd name="adj6" fmla="val 1530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AutoShape 5094"/>
              <p:cNvSpPr>
                <a:spLocks/>
              </p:cNvSpPr>
              <p:nvPr/>
            </p:nvSpPr>
            <p:spPr bwMode="auto">
              <a:xfrm>
                <a:off x="4026" y="4254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306944"/>
                  <a:gd name="adj5" fmla="val -20000"/>
                  <a:gd name="adj6" fmla="val 45722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Text Box 5095"/>
              <p:cNvSpPr txBox="1">
                <a:spLocks noChangeArrowheads="1"/>
              </p:cNvSpPr>
              <p:nvPr/>
            </p:nvSpPr>
            <p:spPr bwMode="auto">
              <a:xfrm>
                <a:off x="3111" y="1494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>
                    <a:effectLst/>
                    <a:latin typeface="Calibri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Text Box 5096"/>
              <p:cNvSpPr txBox="1">
                <a:spLocks noChangeArrowheads="1"/>
              </p:cNvSpPr>
              <p:nvPr/>
            </p:nvSpPr>
            <p:spPr bwMode="auto">
              <a:xfrm>
                <a:off x="9054" y="5053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400" b="1" i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0" name="Freeform 5090"/>
            <p:cNvSpPr>
              <a:spLocks/>
            </p:cNvSpPr>
            <p:nvPr/>
          </p:nvSpPr>
          <p:spPr bwMode="auto">
            <a:xfrm>
              <a:off x="2621267" y="1986992"/>
              <a:ext cx="5854954" cy="1257001"/>
            </a:xfrm>
            <a:custGeom>
              <a:avLst/>
              <a:gdLst>
                <a:gd name="T0" fmla="*/ 0 w 4775"/>
                <a:gd name="T1" fmla="*/ 0 h 3033"/>
                <a:gd name="T2" fmla="*/ 4419 w 4775"/>
                <a:gd name="T3" fmla="*/ 1086 h 3033"/>
                <a:gd name="T4" fmla="*/ 2139 w 4775"/>
                <a:gd name="T5" fmla="*/ 2196 h 3033"/>
                <a:gd name="T6" fmla="*/ 1704 w 4775"/>
                <a:gd name="T7" fmla="*/ 3033 h 3033"/>
                <a:gd name="connsiteX0" fmla="*/ 0 w 9335"/>
                <a:gd name="connsiteY0" fmla="*/ 0 h 7240"/>
                <a:gd name="connsiteX1" fmla="*/ 9254 w 9335"/>
                <a:gd name="connsiteY1" fmla="*/ 3581 h 7240"/>
                <a:gd name="connsiteX2" fmla="*/ 4480 w 9335"/>
                <a:gd name="connsiteY2" fmla="*/ 7240 h 7240"/>
                <a:gd name="connsiteX0" fmla="*/ 0 w 9913"/>
                <a:gd name="connsiteY0" fmla="*/ 0 h 4946"/>
                <a:gd name="connsiteX1" fmla="*/ 9913 w 9913"/>
                <a:gd name="connsiteY1" fmla="*/ 4946 h 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3" h="4946">
                  <a:moveTo>
                    <a:pt x="0" y="0"/>
                  </a:moveTo>
                  <a:cubicBezTo>
                    <a:pt x="1651" y="825"/>
                    <a:pt x="9115" y="3279"/>
                    <a:pt x="9913" y="4946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 b="1" i="1"/>
            </a:p>
          </p:txBody>
        </p:sp>
        <p:cxnSp>
          <p:nvCxnSpPr>
            <p:cNvPr id="21" name="Line 5088"/>
            <p:cNvCxnSpPr/>
            <p:nvPr/>
          </p:nvCxnSpPr>
          <p:spPr bwMode="auto">
            <a:xfrm>
              <a:off x="2611368" y="3243993"/>
              <a:ext cx="5864853" cy="46704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Freeform 5089"/>
            <p:cNvSpPr>
              <a:spLocks/>
            </p:cNvSpPr>
            <p:nvPr/>
          </p:nvSpPr>
          <p:spPr bwMode="auto">
            <a:xfrm>
              <a:off x="3123627" y="1594685"/>
              <a:ext cx="5494031" cy="3251573"/>
            </a:xfrm>
            <a:custGeom>
              <a:avLst/>
              <a:gdLst>
                <a:gd name="T0" fmla="*/ 0 w 4860"/>
                <a:gd name="T1" fmla="*/ 0 h 2880"/>
                <a:gd name="T2" fmla="*/ 1914 w 4860"/>
                <a:gd name="T3" fmla="*/ 2256 h 2880"/>
                <a:gd name="T4" fmla="*/ 4860 w 4860"/>
                <a:gd name="T5" fmla="*/ 2880 h 2880"/>
                <a:gd name="connsiteX0" fmla="*/ 0 w 10000"/>
                <a:gd name="connsiteY0" fmla="*/ 0 h 10026"/>
                <a:gd name="connsiteX1" fmla="*/ 3938 w 10000"/>
                <a:gd name="connsiteY1" fmla="*/ 7833 h 10026"/>
                <a:gd name="connsiteX2" fmla="*/ 8552 w 10000"/>
                <a:gd name="connsiteY2" fmla="*/ 9807 h 10026"/>
                <a:gd name="connsiteX3" fmla="*/ 10000 w 10000"/>
                <a:gd name="connsiteY3" fmla="*/ 10000 h 10026"/>
                <a:gd name="connsiteX0" fmla="*/ 0 w 8552"/>
                <a:gd name="connsiteY0" fmla="*/ 0 h 9807"/>
                <a:gd name="connsiteX1" fmla="*/ 3938 w 8552"/>
                <a:gd name="connsiteY1" fmla="*/ 7833 h 9807"/>
                <a:gd name="connsiteX2" fmla="*/ 8552 w 8552"/>
                <a:gd name="connsiteY2" fmla="*/ 9807 h 9807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605 w 10000"/>
                <a:gd name="connsiteY1" fmla="*/ 7987 h 10000"/>
                <a:gd name="connsiteX2" fmla="*/ 10000 w 10000"/>
                <a:gd name="connsiteY2" fmla="*/ 10000 h 10000"/>
                <a:gd name="connsiteX0" fmla="*/ 0 w 10000"/>
                <a:gd name="connsiteY0" fmla="*/ 0 h 9960"/>
                <a:gd name="connsiteX1" fmla="*/ 4605 w 10000"/>
                <a:gd name="connsiteY1" fmla="*/ 7987 h 9960"/>
                <a:gd name="connsiteX2" fmla="*/ 10000 w 10000"/>
                <a:gd name="connsiteY2" fmla="*/ 9960 h 9960"/>
                <a:gd name="connsiteX0" fmla="*/ 0 w 9976"/>
                <a:gd name="connsiteY0" fmla="*/ 0 h 9987"/>
                <a:gd name="connsiteX1" fmla="*/ 4581 w 9976"/>
                <a:gd name="connsiteY1" fmla="*/ 8006 h 9987"/>
                <a:gd name="connsiteX2" fmla="*/ 9976 w 9976"/>
                <a:gd name="connsiteY2" fmla="*/ 9987 h 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76" h="9987">
                  <a:moveTo>
                    <a:pt x="0" y="0"/>
                  </a:moveTo>
                  <a:cubicBezTo>
                    <a:pt x="1501" y="6366"/>
                    <a:pt x="3565" y="7141"/>
                    <a:pt x="4581" y="8006"/>
                  </a:cubicBezTo>
                  <a:cubicBezTo>
                    <a:pt x="6357" y="9293"/>
                    <a:pt x="9220" y="9911"/>
                    <a:pt x="9976" y="9987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 b="1" i="1"/>
            </a:p>
          </p:txBody>
        </p:sp>
        <p:cxnSp>
          <p:nvCxnSpPr>
            <p:cNvPr id="33" name="Line 5087"/>
            <p:cNvCxnSpPr/>
            <p:nvPr/>
          </p:nvCxnSpPr>
          <p:spPr bwMode="auto">
            <a:xfrm>
              <a:off x="8938458" y="1706590"/>
              <a:ext cx="1306861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5087"/>
            <p:cNvCxnSpPr/>
            <p:nvPr/>
          </p:nvCxnSpPr>
          <p:spPr bwMode="auto">
            <a:xfrm>
              <a:off x="2621267" y="2850952"/>
              <a:ext cx="585799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6832966" y="1431023"/>
            <a:ext cx="0" cy="4607468"/>
          </a:xfrm>
          <a:prstGeom prst="line">
            <a:avLst/>
          </a:prstGeom>
          <a:ln w="5080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Выноска 2 (без границы) 42"/>
              <p:cNvSpPr/>
              <p:nvPr/>
            </p:nvSpPr>
            <p:spPr>
              <a:xfrm>
                <a:off x="9067387" y="3770061"/>
                <a:ext cx="2860158" cy="1634199"/>
              </a:xfrm>
              <a:prstGeom prst="callout2">
                <a:avLst>
                  <a:gd name="adj1" fmla="val 52206"/>
                  <a:gd name="adj2" fmla="val -736"/>
                  <a:gd name="adj3" fmla="val 53930"/>
                  <a:gd name="adj4" fmla="val -20834"/>
                  <a:gd name="adj5" fmla="val 64419"/>
                  <a:gd name="adj6" fmla="val -78638"/>
                </a:avLst>
              </a:prstGeom>
              <a:ln>
                <a:tailEnd type="stealth" w="lg" len="lg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/>
                  <a:t>Overload capacity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𝒓𝒂𝒕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43" name="Выноска 2 (без границы)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387" y="3770061"/>
                <a:ext cx="2860158" cy="1634199"/>
              </a:xfrm>
              <a:prstGeom prst="callout2">
                <a:avLst>
                  <a:gd name="adj1" fmla="val 52206"/>
                  <a:gd name="adj2" fmla="val -736"/>
                  <a:gd name="adj3" fmla="val 53930"/>
                  <a:gd name="adj4" fmla="val -20834"/>
                  <a:gd name="adj5" fmla="val 64419"/>
                  <a:gd name="adj6" fmla="val -78638"/>
                </a:avLst>
              </a:prstGeom>
              <a:blipFill>
                <a:blip r:embed="rId3"/>
                <a:stretch>
                  <a:fillRect r="-1278"/>
                </a:stretch>
              </a:blipFill>
              <a:ln>
                <a:tailEnd type="stealth" w="lg" len="lg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5096"/>
          <p:cNvSpPr txBox="1">
            <a:spLocks noChangeArrowheads="1"/>
          </p:cNvSpPr>
          <p:nvPr/>
        </p:nvSpPr>
        <p:spPr bwMode="auto">
          <a:xfrm>
            <a:off x="6731923" y="577345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d,max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4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Mechanical part </a:t>
            </a:r>
            <a:br>
              <a:rPr lang="en-US" dirty="0"/>
            </a:br>
            <a:r>
              <a:rPr lang="en-US" dirty="0"/>
              <a:t>of an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33939" y="3019451"/>
            <a:ext cx="5977345" cy="23893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Accelerating and decelerating of electric drives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2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014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Fundamental relationships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Полотно 18511"/>
          <p:cNvGrpSpPr/>
          <p:nvPr/>
        </p:nvGrpSpPr>
        <p:grpSpPr>
          <a:xfrm>
            <a:off x="5135960" y="771601"/>
            <a:ext cx="6655405" cy="3420387"/>
            <a:chOff x="0" y="0"/>
            <a:chExt cx="4229100" cy="2057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4229100" cy="2057400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6" name="Group 18513"/>
            <p:cNvGrpSpPr>
              <a:grpSpLocks/>
            </p:cNvGrpSpPr>
            <p:nvPr/>
          </p:nvGrpSpPr>
          <p:grpSpPr bwMode="auto">
            <a:xfrm>
              <a:off x="800100" y="111760"/>
              <a:ext cx="2904490" cy="1146175"/>
              <a:chOff x="2961" y="6340"/>
              <a:chExt cx="4574" cy="1805"/>
            </a:xfrm>
          </p:grpSpPr>
          <p:sp>
            <p:nvSpPr>
              <p:cNvPr id="8" name="AutoShape 18514"/>
              <p:cNvSpPr>
                <a:spLocks noChangeArrowheads="1"/>
              </p:cNvSpPr>
              <p:nvPr/>
            </p:nvSpPr>
            <p:spPr bwMode="auto">
              <a:xfrm rot="-5400000">
                <a:off x="5911" y="6520"/>
                <a:ext cx="1804" cy="1444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9" name="AutoShape 18515"/>
              <p:cNvSpPr>
                <a:spLocks noChangeArrowheads="1"/>
              </p:cNvSpPr>
              <p:nvPr/>
            </p:nvSpPr>
            <p:spPr bwMode="auto">
              <a:xfrm rot="-5400000">
                <a:off x="4910" y="5835"/>
                <a:ext cx="602" cy="2700"/>
              </a:xfrm>
              <a:prstGeom prst="can">
                <a:avLst>
                  <a:gd name="adj" fmla="val 39701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0" name="AutoShape 18516"/>
              <p:cNvSpPr>
                <a:spLocks noChangeArrowheads="1"/>
              </p:cNvSpPr>
              <p:nvPr/>
            </p:nvSpPr>
            <p:spPr bwMode="auto">
              <a:xfrm rot="-5400000">
                <a:off x="2782" y="6522"/>
                <a:ext cx="1802" cy="1443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1" name="Freeform 18517"/>
              <p:cNvSpPr>
                <a:spLocks/>
              </p:cNvSpPr>
              <p:nvPr/>
            </p:nvSpPr>
            <p:spPr bwMode="auto">
              <a:xfrm>
                <a:off x="3681" y="6413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2" name="Freeform 18518"/>
              <p:cNvSpPr>
                <a:spLocks/>
              </p:cNvSpPr>
              <p:nvPr/>
            </p:nvSpPr>
            <p:spPr bwMode="auto">
              <a:xfrm>
                <a:off x="7101" y="6404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3" name="Text Box 18519"/>
              <p:cNvSpPr txBox="1">
                <a:spLocks noChangeArrowheads="1"/>
              </p:cNvSpPr>
              <p:nvPr/>
            </p:nvSpPr>
            <p:spPr bwMode="auto">
              <a:xfrm>
                <a:off x="3957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18520"/>
              <p:cNvSpPr txBox="1">
                <a:spLocks noChangeArrowheads="1"/>
              </p:cNvSpPr>
              <p:nvPr/>
            </p:nvSpPr>
            <p:spPr bwMode="auto">
              <a:xfrm>
                <a:off x="6921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18521"/>
              <p:cNvSpPr txBox="1">
                <a:spLocks noChangeArrowheads="1"/>
              </p:cNvSpPr>
              <p:nvPr/>
            </p:nvSpPr>
            <p:spPr bwMode="auto">
              <a:xfrm>
                <a:off x="3141" y="742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18522"/>
              <p:cNvSpPr txBox="1">
                <a:spLocks noChangeArrowheads="1"/>
              </p:cNvSpPr>
              <p:nvPr/>
            </p:nvSpPr>
            <p:spPr bwMode="auto">
              <a:xfrm>
                <a:off x="6201" y="760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Freeform 18523"/>
              <p:cNvSpPr>
                <a:spLocks/>
              </p:cNvSpPr>
              <p:nvPr/>
            </p:nvSpPr>
            <p:spPr bwMode="auto">
              <a:xfrm>
                <a:off x="5121" y="6760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8" name="Freeform 18524"/>
              <p:cNvSpPr>
                <a:spLocks/>
              </p:cNvSpPr>
              <p:nvPr/>
            </p:nvSpPr>
            <p:spPr bwMode="auto">
              <a:xfrm>
                <a:off x="5361" y="6768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9" name="Text Box 18525"/>
              <p:cNvSpPr txBox="1">
                <a:spLocks noChangeArrowheads="1"/>
              </p:cNvSpPr>
              <p:nvPr/>
            </p:nvSpPr>
            <p:spPr bwMode="auto">
              <a:xfrm>
                <a:off x="5121" y="634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87938"/>
              </p:ext>
            </p:extLst>
          </p:nvPr>
        </p:nvGraphicFramePr>
        <p:xfrm>
          <a:off x="1140032" y="1101593"/>
          <a:ext cx="3443844" cy="121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Формула" r:id="rId3" imgW="1256755" imgH="444307" progId="Equation.3">
                  <p:embed/>
                </p:oleObj>
              </mc:Choice>
              <mc:Fallback>
                <p:oleObj name="Формула" r:id="rId3" imgW="1256755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032" y="1101593"/>
                        <a:ext cx="3443844" cy="1216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Полотно 5864"/>
          <p:cNvGrpSpPr/>
          <p:nvPr/>
        </p:nvGrpSpPr>
        <p:grpSpPr>
          <a:xfrm>
            <a:off x="6083648" y="2588173"/>
            <a:ext cx="5779325" cy="4690796"/>
            <a:chOff x="0" y="0"/>
            <a:chExt cx="3771900" cy="29718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771900" cy="29718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4" name="Line 5866"/>
            <p:cNvCxnSpPr/>
            <p:nvPr/>
          </p:nvCxnSpPr>
          <p:spPr bwMode="auto">
            <a:xfrm flipV="1">
              <a:off x="1599565" y="227965"/>
              <a:ext cx="1270" cy="1944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5867"/>
            <p:cNvCxnSpPr/>
            <p:nvPr/>
          </p:nvCxnSpPr>
          <p:spPr bwMode="auto">
            <a:xfrm>
              <a:off x="913765" y="1257300"/>
              <a:ext cx="194310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5868"/>
            <p:cNvCxnSpPr/>
            <p:nvPr/>
          </p:nvCxnSpPr>
          <p:spPr bwMode="auto">
            <a:xfrm>
              <a:off x="2057400" y="457200"/>
              <a:ext cx="635" cy="8001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5869"/>
            <p:cNvCxnSpPr/>
            <p:nvPr/>
          </p:nvCxnSpPr>
          <p:spPr bwMode="auto">
            <a:xfrm flipH="1">
              <a:off x="1143000" y="1257300"/>
              <a:ext cx="914400" cy="12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70"/>
            <p:cNvCxnSpPr/>
            <p:nvPr/>
          </p:nvCxnSpPr>
          <p:spPr bwMode="auto">
            <a:xfrm>
              <a:off x="1143000" y="1257300"/>
              <a:ext cx="1270" cy="6858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871"/>
            <p:cNvCxnSpPr/>
            <p:nvPr/>
          </p:nvCxnSpPr>
          <p:spPr bwMode="auto">
            <a:xfrm>
              <a:off x="2108200" y="457200"/>
              <a:ext cx="635" cy="1485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5873"/>
            <p:cNvSpPr>
              <a:spLocks/>
            </p:cNvSpPr>
            <p:nvPr/>
          </p:nvSpPr>
          <p:spPr bwMode="auto">
            <a:xfrm>
              <a:off x="1511300" y="596265"/>
              <a:ext cx="457200" cy="457200"/>
            </a:xfrm>
            <a:prstGeom prst="callout2">
              <a:avLst>
                <a:gd name="adj1" fmla="val 25139"/>
                <a:gd name="adj2" fmla="val 100000"/>
                <a:gd name="adj3" fmla="val 25139"/>
                <a:gd name="adj4" fmla="val 100000"/>
                <a:gd name="adj5" fmla="val 61250"/>
                <a:gd name="adj6" fmla="val 11805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L,r</a:t>
              </a:r>
              <a:endParaRPr lang="en-US" sz="2400" i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2" name="Text Box 5874"/>
            <p:cNvSpPr txBox="1">
              <a:spLocks noChangeArrowheads="1"/>
            </p:cNvSpPr>
            <p:nvPr/>
          </p:nvSpPr>
          <p:spPr bwMode="auto">
            <a:xfrm>
              <a:off x="1352550" y="152400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5875"/>
            <p:cNvSpPr txBox="1">
              <a:spLocks noChangeArrowheads="1"/>
            </p:cNvSpPr>
            <p:nvPr/>
          </p:nvSpPr>
          <p:spPr bwMode="auto">
            <a:xfrm>
              <a:off x="2906485" y="1037493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9580" indent="-44958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800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AutoShape 5872"/>
            <p:cNvSpPr>
              <a:spLocks/>
            </p:cNvSpPr>
            <p:nvPr/>
          </p:nvSpPr>
          <p:spPr bwMode="auto">
            <a:xfrm>
              <a:off x="2343150" y="735965"/>
              <a:ext cx="419100" cy="292100"/>
            </a:xfrm>
            <a:prstGeom prst="callout2">
              <a:avLst>
                <a:gd name="adj1" fmla="val 39347"/>
                <a:gd name="adj2" fmla="val 0"/>
                <a:gd name="adj3" fmla="val 39347"/>
                <a:gd name="adj4" fmla="val -21514"/>
                <a:gd name="adj5" fmla="val 130653"/>
                <a:gd name="adj6" fmla="val -5606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L,a</a:t>
              </a:r>
              <a:endParaRPr lang="en-US" sz="2400" i="1" baseline="-250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23219"/>
              </p:ext>
            </p:extLst>
          </p:nvPr>
        </p:nvGraphicFramePr>
        <p:xfrm>
          <a:off x="1151906" y="2695377"/>
          <a:ext cx="3360717" cy="7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Формула" r:id="rId5" imgW="1193282" imgH="266584" progId="Equation.3">
                  <p:embed/>
                </p:oleObj>
              </mc:Choice>
              <mc:Fallback>
                <p:oleObj name="Формула" r:id="rId5" imgW="1193282" imgH="2665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06" y="2695377"/>
                        <a:ext cx="3360717" cy="75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56444"/>
              </p:ext>
            </p:extLst>
          </p:nvPr>
        </p:nvGraphicFramePr>
        <p:xfrm>
          <a:off x="895350" y="4586619"/>
          <a:ext cx="4261537" cy="143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Формула" r:id="rId8" imgW="1358900" imgH="457200" progId="Equation.3">
                  <p:embed/>
                </p:oleObj>
              </mc:Choice>
              <mc:Fallback>
                <p:oleObj name="Формула" r:id="rId8" imgW="13589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586619"/>
                        <a:ext cx="4261537" cy="14304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9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96732"/>
            <a:ext cx="5397779" cy="281572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Accelerating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3875394" y="19842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5831226" y="300860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6530851" y="3700821"/>
            <a:ext cx="2923029" cy="1523886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495375" y="3655102"/>
            <a:ext cx="3101961" cy="160629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490642" y="2623197"/>
            <a:ext cx="2018660" cy="102956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633243" y="2176076"/>
            <a:ext cx="6103904" cy="2395320"/>
            <a:chOff x="5633243" y="2176076"/>
            <a:chExt cx="6103904" cy="2395320"/>
          </a:xfrm>
        </p:grpSpPr>
        <p:sp>
          <p:nvSpPr>
            <p:cNvPr id="34" name="Выноска 2 (без границы) 33"/>
            <p:cNvSpPr/>
            <p:nvPr/>
          </p:nvSpPr>
          <p:spPr>
            <a:xfrm>
              <a:off x="8731888" y="2176076"/>
              <a:ext cx="3005259" cy="1418481"/>
            </a:xfrm>
            <a:prstGeom prst="callout2">
              <a:avLst>
                <a:gd name="adj1" fmla="val 35037"/>
                <a:gd name="adj2" fmla="val 362"/>
                <a:gd name="adj3" fmla="val 37275"/>
                <a:gd name="adj4" fmla="val -14945"/>
                <a:gd name="adj5" fmla="val 181257"/>
                <a:gd name="adj6" fmla="val -59315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/>
                <a:t>Positive dynamic</a:t>
              </a:r>
              <a:endParaRPr lang="en-US" sz="2800" b="1" i="1" dirty="0"/>
            </a:p>
            <a:p>
              <a:pPr algn="ctr"/>
              <a:r>
                <a:rPr lang="en-US" sz="2800" b="1" i="1" dirty="0"/>
                <a:t>torque</a:t>
              </a:r>
              <a:endParaRPr lang="ru-RU" sz="2800" b="1" i="1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633243" y="2687446"/>
              <a:ext cx="2639489" cy="1883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flipH="1" flipV="1">
            <a:off x="4806350" y="5487612"/>
            <a:ext cx="1387243" cy="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95418"/>
              </p:ext>
            </p:extLst>
          </p:nvPr>
        </p:nvGraphicFramePr>
        <p:xfrm>
          <a:off x="8647133" y="1227388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7133" y="1227388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24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56689"/>
            <a:ext cx="2118131" cy="1228646"/>
          </a:xfrm>
          <a:custGeom>
            <a:avLst/>
            <a:gdLst>
              <a:gd name="connsiteX0" fmla="*/ 0 w 5397779"/>
              <a:gd name="connsiteY0" fmla="*/ 2815721 h 2815721"/>
              <a:gd name="connsiteX1" fmla="*/ 0 w 5397779"/>
              <a:gd name="connsiteY1" fmla="*/ 0 h 2815721"/>
              <a:gd name="connsiteX2" fmla="*/ 5397779 w 5397779"/>
              <a:gd name="connsiteY2" fmla="*/ 2815721 h 2815721"/>
              <a:gd name="connsiteX3" fmla="*/ 0 w 5397779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2087651 w 2087651"/>
              <a:gd name="connsiteY2" fmla="*/ 2797433 h 2815721"/>
              <a:gd name="connsiteX3" fmla="*/ 0 w 2087651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1004824 w 2087651"/>
              <a:gd name="connsiteY2" fmla="*/ 1343748 h 2815721"/>
              <a:gd name="connsiteX3" fmla="*/ 2087651 w 2087651"/>
              <a:gd name="connsiteY3" fmla="*/ 2797433 h 2815721"/>
              <a:gd name="connsiteX4" fmla="*/ 0 w 2087651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087651 w 2126488"/>
              <a:gd name="connsiteY3" fmla="*/ 2797433 h 2815721"/>
              <a:gd name="connsiteX4" fmla="*/ 0 w 2126488"/>
              <a:gd name="connsiteY4" fmla="*/ 2815721 h 2815721"/>
              <a:gd name="connsiteX0" fmla="*/ 0 w 2148611"/>
              <a:gd name="connsiteY0" fmla="*/ 2815721 h 2821817"/>
              <a:gd name="connsiteX1" fmla="*/ 0 w 2148611"/>
              <a:gd name="connsiteY1" fmla="*/ 0 h 2821817"/>
              <a:gd name="connsiteX2" fmla="*/ 2126488 w 2148611"/>
              <a:gd name="connsiteY2" fmla="*/ 1099908 h 2821817"/>
              <a:gd name="connsiteX3" fmla="*/ 2148611 w 2148611"/>
              <a:gd name="connsiteY3" fmla="*/ 2821817 h 2821817"/>
              <a:gd name="connsiteX4" fmla="*/ 0 w 2148611"/>
              <a:gd name="connsiteY4" fmla="*/ 2815721 h 2821817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05939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18131"/>
              <a:gd name="connsiteY0" fmla="*/ 2815721 h 2829177"/>
              <a:gd name="connsiteX1" fmla="*/ 0 w 2118131"/>
              <a:gd name="connsiteY1" fmla="*/ 0 h 2829177"/>
              <a:gd name="connsiteX2" fmla="*/ 2114296 w 2118131"/>
              <a:gd name="connsiteY2" fmla="*/ 2637973 h 2829177"/>
              <a:gd name="connsiteX3" fmla="*/ 2118131 w 2118131"/>
              <a:gd name="connsiteY3" fmla="*/ 2815721 h 2829177"/>
              <a:gd name="connsiteX4" fmla="*/ 0 w 2118131"/>
              <a:gd name="connsiteY4" fmla="*/ 2815721 h 28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131" h="2829177">
                <a:moveTo>
                  <a:pt x="0" y="2815721"/>
                </a:moveTo>
                <a:lnTo>
                  <a:pt x="0" y="0"/>
                </a:lnTo>
                <a:lnTo>
                  <a:pt x="2114296" y="2637973"/>
                </a:lnTo>
                <a:cubicBezTo>
                  <a:pt x="2111510" y="3209911"/>
                  <a:pt x="2114821" y="2262071"/>
                  <a:pt x="2118131" y="2815721"/>
                </a:cubicBezTo>
                <a:lnTo>
                  <a:pt x="0" y="2815721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Decelerating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5851428" y="306383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3843737" y="198121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14749" y="2591340"/>
            <a:ext cx="1997939" cy="1072586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2 (без границы) 33"/>
          <p:cNvSpPr/>
          <p:nvPr/>
        </p:nvSpPr>
        <p:spPr>
          <a:xfrm>
            <a:off x="8254751" y="1525927"/>
            <a:ext cx="3005259" cy="1418481"/>
          </a:xfrm>
          <a:prstGeom prst="callout2">
            <a:avLst>
              <a:gd name="adj1" fmla="val 35037"/>
              <a:gd name="adj2" fmla="val 362"/>
              <a:gd name="adj3" fmla="val 37275"/>
              <a:gd name="adj4" fmla="val -14945"/>
              <a:gd name="adj5" fmla="val 128827"/>
              <a:gd name="adj6" fmla="val -10110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08554"/>
              </p:ext>
            </p:extLst>
          </p:nvPr>
        </p:nvGraphicFramePr>
        <p:xfrm>
          <a:off x="8314342" y="855313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342" y="855313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5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Mechanical part </a:t>
            </a:r>
            <a:br>
              <a:rPr lang="en-US" dirty="0"/>
            </a:br>
            <a:r>
              <a:rPr lang="en-US" dirty="0"/>
              <a:t>of an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268289"/>
            <a:ext cx="5977345" cy="3166551"/>
          </a:xfrm>
        </p:spPr>
        <p:txBody>
          <a:bodyPr/>
          <a:lstStyle/>
          <a:p>
            <a:r>
              <a:rPr lang="en-US" dirty="0" smtClean="0"/>
              <a:t>What is torque-speed characteristic?</a:t>
            </a:r>
          </a:p>
          <a:p>
            <a:r>
              <a:rPr lang="en-US" dirty="0" smtClean="0"/>
              <a:t>Torque-speed </a:t>
            </a:r>
            <a:r>
              <a:rPr lang="en-US" dirty="0"/>
              <a:t>curves of machine tools and electric drives </a:t>
            </a:r>
          </a:p>
          <a:p>
            <a:r>
              <a:rPr lang="en-US" dirty="0"/>
              <a:t>Static stability of an electric drive</a:t>
            </a:r>
          </a:p>
          <a:p>
            <a:r>
              <a:rPr lang="en-US" dirty="0"/>
              <a:t>Fundamental relationships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2775847" y="2470318"/>
            <a:ext cx="7213974" cy="2871067"/>
            <a:chOff x="7419343" y="478279"/>
            <a:chExt cx="6726754" cy="2627385"/>
          </a:xfrm>
          <a:pattFill prst="ltVert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6" name="Прямоугольный треугольник 25"/>
            <p:cNvSpPr/>
            <p:nvPr/>
          </p:nvSpPr>
          <p:spPr>
            <a:xfrm>
              <a:off x="9063660" y="478279"/>
              <a:ext cx="5082437" cy="262738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Freeform 5115"/>
            <p:cNvSpPr>
              <a:spLocks/>
            </p:cNvSpPr>
            <p:nvPr/>
          </p:nvSpPr>
          <p:spPr bwMode="auto">
            <a:xfrm>
              <a:off x="7419343" y="486547"/>
              <a:ext cx="1644317" cy="2619117"/>
            </a:xfrm>
            <a:custGeom>
              <a:avLst/>
              <a:gdLst>
                <a:gd name="T0" fmla="*/ 0 w 3744"/>
                <a:gd name="T1" fmla="*/ 3122 h 3122"/>
                <a:gd name="T2" fmla="*/ 646 w 3744"/>
                <a:gd name="T3" fmla="*/ 1942 h 3122"/>
                <a:gd name="T4" fmla="*/ 3141 w 3744"/>
                <a:gd name="T5" fmla="*/ 318 h 3122"/>
                <a:gd name="T6" fmla="*/ 3744 w 3744"/>
                <a:gd name="T7" fmla="*/ 33 h 312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8389 w 10032"/>
                <a:gd name="connsiteY2" fmla="*/ 1061 h 10042"/>
                <a:gd name="connsiteX3" fmla="*/ 10032 w 10032"/>
                <a:gd name="connsiteY3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2083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814 h 10042"/>
                <a:gd name="connsiteX4" fmla="*/ 10032 w 10032"/>
                <a:gd name="connsiteY4" fmla="*/ 0 h 10042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210 h 10438"/>
                <a:gd name="connsiteX4" fmla="*/ 10064 w 10064"/>
                <a:gd name="connsiteY4" fmla="*/ 0 h 10438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062 h 10438"/>
                <a:gd name="connsiteX4" fmla="*/ 10064 w 10064"/>
                <a:gd name="connsiteY4" fmla="*/ 0 h 10438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10096 w 10096"/>
                <a:gd name="connsiteY3" fmla="*/ 0 h 1058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821 w 10065"/>
                <a:gd name="connsiteY2" fmla="*/ 2653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693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7240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10049 w 10049"/>
                <a:gd name="connsiteY3" fmla="*/ 0 h 10990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10049 w 10049"/>
                <a:gd name="connsiteY3" fmla="*/ 0 h 10990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8405 w 10049"/>
                <a:gd name="connsiteY3" fmla="*/ 1268 h 10990"/>
                <a:gd name="connsiteX4" fmla="*/ 10049 w 10049"/>
                <a:gd name="connsiteY4" fmla="*/ 0 h 10990"/>
                <a:gd name="connsiteX0" fmla="*/ 0 w 8405"/>
                <a:gd name="connsiteY0" fmla="*/ 9722 h 9722"/>
                <a:gd name="connsiteX1" fmla="*/ 1586 w 8405"/>
                <a:gd name="connsiteY1" fmla="*/ 6015 h 9722"/>
                <a:gd name="connsiteX2" fmla="*/ 6682 w 8405"/>
                <a:gd name="connsiteY2" fmla="*/ 1298 h 9722"/>
                <a:gd name="connsiteX3" fmla="*/ 8405 w 8405"/>
                <a:gd name="connsiteY3" fmla="*/ 0 h 9722"/>
                <a:gd name="connsiteX0" fmla="*/ 0 w 10000"/>
                <a:gd name="connsiteY0" fmla="*/ 10000 h 10000"/>
                <a:gd name="connsiteX1" fmla="*/ 1887 w 10000"/>
                <a:gd name="connsiteY1" fmla="*/ 6187 h 10000"/>
                <a:gd name="connsiteX2" fmla="*/ 7950 w 10000"/>
                <a:gd name="connsiteY2" fmla="*/ 133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87 w 10000"/>
                <a:gd name="connsiteY1" fmla="*/ 6187 h 10000"/>
                <a:gd name="connsiteX2" fmla="*/ 7950 w 10000"/>
                <a:gd name="connsiteY2" fmla="*/ 1335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887 w 10000"/>
                <a:gd name="connsiteY1" fmla="*/ 6187 h 10000"/>
                <a:gd name="connsiteX2" fmla="*/ 7950 w 10000"/>
                <a:gd name="connsiteY2" fmla="*/ 1335 h 10000"/>
                <a:gd name="connsiteX3" fmla="*/ 10000 w 10000"/>
                <a:gd name="connsiteY3" fmla="*/ 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887 w 10000"/>
                <a:gd name="connsiteY1" fmla="*/ 6187 h 10000"/>
                <a:gd name="connsiteX2" fmla="*/ 7950 w 10000"/>
                <a:gd name="connsiteY2" fmla="*/ 1335 h 10000"/>
                <a:gd name="connsiteX3" fmla="*/ 10000 w 10000"/>
                <a:gd name="connsiteY3" fmla="*/ 0 h 10000"/>
                <a:gd name="connsiteX4" fmla="*/ 5012 w 10000"/>
                <a:gd name="connsiteY4" fmla="*/ 4924 h 10000"/>
                <a:gd name="connsiteX5" fmla="*/ 0 w 10000"/>
                <a:gd name="connsiteY5" fmla="*/ 10000 h 10000"/>
                <a:gd name="connsiteX0" fmla="*/ 0 w 10033"/>
                <a:gd name="connsiteY0" fmla="*/ 10000 h 10062"/>
                <a:gd name="connsiteX1" fmla="*/ 1887 w 10033"/>
                <a:gd name="connsiteY1" fmla="*/ 6187 h 10062"/>
                <a:gd name="connsiteX2" fmla="*/ 7950 w 10033"/>
                <a:gd name="connsiteY2" fmla="*/ 1335 h 10062"/>
                <a:gd name="connsiteX3" fmla="*/ 10000 w 10033"/>
                <a:gd name="connsiteY3" fmla="*/ 0 h 10062"/>
                <a:gd name="connsiteX4" fmla="*/ 10033 w 10033"/>
                <a:gd name="connsiteY4" fmla="*/ 10062 h 10062"/>
                <a:gd name="connsiteX5" fmla="*/ 0 w 10033"/>
                <a:gd name="connsiteY5" fmla="*/ 10000 h 1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3" h="10062">
                  <a:moveTo>
                    <a:pt x="0" y="10000"/>
                  </a:moveTo>
                  <a:cubicBezTo>
                    <a:pt x="196" y="8861"/>
                    <a:pt x="562" y="7727"/>
                    <a:pt x="1887" y="6187"/>
                  </a:cubicBezTo>
                  <a:cubicBezTo>
                    <a:pt x="3212" y="4647"/>
                    <a:pt x="6598" y="2367"/>
                    <a:pt x="7950" y="1335"/>
                  </a:cubicBezTo>
                  <a:cubicBezTo>
                    <a:pt x="9419" y="377"/>
                    <a:pt x="8496" y="996"/>
                    <a:pt x="10000" y="0"/>
                  </a:cubicBezTo>
                  <a:lnTo>
                    <a:pt x="10033" y="10062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22225">
              <a:noFill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944068" y="3567893"/>
            <a:ext cx="6919319" cy="1781113"/>
            <a:chOff x="5633243" y="969527"/>
            <a:chExt cx="6413600" cy="1596953"/>
          </a:xfrm>
        </p:grpSpPr>
        <p:sp>
          <p:nvSpPr>
            <p:cNvPr id="20" name="Freeform 5115"/>
            <p:cNvSpPr>
              <a:spLocks/>
            </p:cNvSpPr>
            <p:nvPr/>
          </p:nvSpPr>
          <p:spPr bwMode="auto">
            <a:xfrm>
              <a:off x="5633243" y="975066"/>
              <a:ext cx="3354164" cy="1591414"/>
            </a:xfrm>
            <a:custGeom>
              <a:avLst/>
              <a:gdLst>
                <a:gd name="T0" fmla="*/ 0 w 3744"/>
                <a:gd name="T1" fmla="*/ 3122 h 3122"/>
                <a:gd name="T2" fmla="*/ 646 w 3744"/>
                <a:gd name="T3" fmla="*/ 1942 h 3122"/>
                <a:gd name="T4" fmla="*/ 3141 w 3744"/>
                <a:gd name="T5" fmla="*/ 318 h 3122"/>
                <a:gd name="T6" fmla="*/ 3744 w 3744"/>
                <a:gd name="T7" fmla="*/ 33 h 312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8389 w 10032"/>
                <a:gd name="connsiteY2" fmla="*/ 1061 h 10042"/>
                <a:gd name="connsiteX3" fmla="*/ 10032 w 10032"/>
                <a:gd name="connsiteY3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2083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814 h 10042"/>
                <a:gd name="connsiteX4" fmla="*/ 10032 w 10032"/>
                <a:gd name="connsiteY4" fmla="*/ 0 h 10042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210 h 10438"/>
                <a:gd name="connsiteX4" fmla="*/ 10064 w 10064"/>
                <a:gd name="connsiteY4" fmla="*/ 0 h 10438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062 h 10438"/>
                <a:gd name="connsiteX4" fmla="*/ 10064 w 10064"/>
                <a:gd name="connsiteY4" fmla="*/ 0 h 10438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10096 w 10096"/>
                <a:gd name="connsiteY3" fmla="*/ 0 h 1058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821 w 10065"/>
                <a:gd name="connsiteY2" fmla="*/ 2653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693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7240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10049 w 10049"/>
                <a:gd name="connsiteY3" fmla="*/ 0 h 10990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10049 w 10049"/>
                <a:gd name="connsiteY3" fmla="*/ 0 h 10990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7559 w 10049"/>
                <a:gd name="connsiteY3" fmla="*/ 1866 h 10990"/>
                <a:gd name="connsiteX4" fmla="*/ 10049 w 10049"/>
                <a:gd name="connsiteY4" fmla="*/ 0 h 10990"/>
                <a:gd name="connsiteX0" fmla="*/ 0 w 10049"/>
                <a:gd name="connsiteY0" fmla="*/ 10990 h 10990"/>
                <a:gd name="connsiteX1" fmla="*/ 1586 w 10049"/>
                <a:gd name="connsiteY1" fmla="*/ 7283 h 10990"/>
                <a:gd name="connsiteX2" fmla="*/ 6682 w 10049"/>
                <a:gd name="connsiteY2" fmla="*/ 2566 h 10990"/>
                <a:gd name="connsiteX3" fmla="*/ 7559 w 10049"/>
                <a:gd name="connsiteY3" fmla="*/ 1866 h 10990"/>
                <a:gd name="connsiteX4" fmla="*/ 7559 w 10049"/>
                <a:gd name="connsiteY4" fmla="*/ 1866 h 10990"/>
                <a:gd name="connsiteX5" fmla="*/ 10049 w 10049"/>
                <a:gd name="connsiteY5" fmla="*/ 0 h 10990"/>
                <a:gd name="connsiteX0" fmla="*/ 0 w 7559"/>
                <a:gd name="connsiteY0" fmla="*/ 9124 h 9124"/>
                <a:gd name="connsiteX1" fmla="*/ 1586 w 7559"/>
                <a:gd name="connsiteY1" fmla="*/ 5417 h 9124"/>
                <a:gd name="connsiteX2" fmla="*/ 6682 w 7559"/>
                <a:gd name="connsiteY2" fmla="*/ 700 h 9124"/>
                <a:gd name="connsiteX3" fmla="*/ 7559 w 7559"/>
                <a:gd name="connsiteY3" fmla="*/ 0 h 9124"/>
                <a:gd name="connsiteX4" fmla="*/ 7559 w 7559"/>
                <a:gd name="connsiteY4" fmla="*/ 0 h 9124"/>
                <a:gd name="connsiteX0" fmla="*/ 0 w 10000"/>
                <a:gd name="connsiteY0" fmla="*/ 10000 h 10000"/>
                <a:gd name="connsiteX1" fmla="*/ 2098 w 10000"/>
                <a:gd name="connsiteY1" fmla="*/ 5937 h 10000"/>
                <a:gd name="connsiteX2" fmla="*/ 8840 w 10000"/>
                <a:gd name="connsiteY2" fmla="*/ 767 h 10000"/>
                <a:gd name="connsiteX3" fmla="*/ 10000 w 10000"/>
                <a:gd name="connsiteY3" fmla="*/ 0 h 10000"/>
                <a:gd name="connsiteX4" fmla="*/ 10000 w 10000"/>
                <a:gd name="connsiteY4" fmla="*/ 0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2098 w 10000"/>
                <a:gd name="connsiteY1" fmla="*/ 5937 h 10000"/>
                <a:gd name="connsiteX2" fmla="*/ 8840 w 10000"/>
                <a:gd name="connsiteY2" fmla="*/ 767 h 10000"/>
                <a:gd name="connsiteX3" fmla="*/ 10000 w 10000"/>
                <a:gd name="connsiteY3" fmla="*/ 0 h 10000"/>
                <a:gd name="connsiteX4" fmla="*/ 10000 w 10000"/>
                <a:gd name="connsiteY4" fmla="*/ 0 h 10000"/>
                <a:gd name="connsiteX5" fmla="*/ 5537 w 10000"/>
                <a:gd name="connsiteY5" fmla="*/ 4479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2098 w 10000"/>
                <a:gd name="connsiteY1" fmla="*/ 5937 h 10000"/>
                <a:gd name="connsiteX2" fmla="*/ 8840 w 10000"/>
                <a:gd name="connsiteY2" fmla="*/ 767 h 10000"/>
                <a:gd name="connsiteX3" fmla="*/ 10000 w 10000"/>
                <a:gd name="connsiteY3" fmla="*/ 0 h 10000"/>
                <a:gd name="connsiteX4" fmla="*/ 10000 w 10000"/>
                <a:gd name="connsiteY4" fmla="*/ 0 h 10000"/>
                <a:gd name="connsiteX5" fmla="*/ 9978 w 10000"/>
                <a:gd name="connsiteY5" fmla="*/ 9938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2098 w 10000"/>
                <a:gd name="connsiteY1" fmla="*/ 5937 h 10000"/>
                <a:gd name="connsiteX2" fmla="*/ 8840 w 10000"/>
                <a:gd name="connsiteY2" fmla="*/ 767 h 10000"/>
                <a:gd name="connsiteX3" fmla="*/ 10000 w 10000"/>
                <a:gd name="connsiteY3" fmla="*/ 0 h 10000"/>
                <a:gd name="connsiteX4" fmla="*/ 10000 w 10000"/>
                <a:gd name="connsiteY4" fmla="*/ 0 h 10000"/>
                <a:gd name="connsiteX5" fmla="*/ 9967 w 10000"/>
                <a:gd name="connsiteY5" fmla="*/ 9902 h 10000"/>
                <a:gd name="connsiteX6" fmla="*/ 0 w 10000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18" y="8787"/>
                    <a:pt x="624" y="7578"/>
                    <a:pt x="2098" y="5937"/>
                  </a:cubicBezTo>
                  <a:cubicBezTo>
                    <a:pt x="3572" y="4296"/>
                    <a:pt x="7523" y="1757"/>
                    <a:pt x="8840" y="767"/>
                  </a:cubicBezTo>
                  <a:cubicBezTo>
                    <a:pt x="10157" y="-222"/>
                    <a:pt x="9807" y="128"/>
                    <a:pt x="10000" y="0"/>
                  </a:cubicBezTo>
                  <a:lnTo>
                    <a:pt x="10000" y="0"/>
                  </a:lnTo>
                  <a:cubicBezTo>
                    <a:pt x="9993" y="3313"/>
                    <a:pt x="9974" y="6589"/>
                    <a:pt x="9967" y="9902"/>
                  </a:cubicBezTo>
                  <a:lnTo>
                    <a:pt x="0" y="1000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  <a:ln w="22225">
              <a:noFill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>
              <a:off x="8975524" y="969527"/>
              <a:ext cx="3071319" cy="1580329"/>
            </a:xfrm>
            <a:prstGeom prst="rtTriangle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Accelerating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2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Group 5084"/>
          <p:cNvGrpSpPr>
            <a:grpSpLocks/>
          </p:cNvGrpSpPr>
          <p:nvPr/>
        </p:nvGrpSpPr>
        <p:grpSpPr bwMode="auto">
          <a:xfrm>
            <a:off x="1856092" y="668740"/>
            <a:ext cx="9103059" cy="4999819"/>
            <a:chOff x="3111" y="1494"/>
            <a:chExt cx="6870" cy="4320"/>
          </a:xfrm>
        </p:grpSpPr>
        <p:cxnSp>
          <p:nvCxnSpPr>
            <p:cNvPr id="8" name="Line 5085"/>
            <p:cNvCxnSpPr/>
            <p:nvPr/>
          </p:nvCxnSpPr>
          <p:spPr bwMode="auto">
            <a:xfrm flipV="1">
              <a:off x="3681" y="167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5086"/>
            <p:cNvCxnSpPr/>
            <p:nvPr/>
          </p:nvCxnSpPr>
          <p:spPr bwMode="auto">
            <a:xfrm>
              <a:off x="3321" y="545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5087"/>
            <p:cNvCxnSpPr/>
            <p:nvPr/>
          </p:nvCxnSpPr>
          <p:spPr bwMode="auto">
            <a:xfrm>
              <a:off x="3693" y="4081"/>
              <a:ext cx="293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5095"/>
            <p:cNvSpPr txBox="1">
              <a:spLocks noChangeArrowheads="1"/>
            </p:cNvSpPr>
            <p:nvPr/>
          </p:nvSpPr>
          <p:spPr bwMode="auto">
            <a:xfrm>
              <a:off x="3111" y="1494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5096"/>
            <p:cNvSpPr txBox="1">
              <a:spLocks noChangeArrowheads="1"/>
            </p:cNvSpPr>
            <p:nvPr/>
          </p:nvSpPr>
          <p:spPr bwMode="auto">
            <a:xfrm>
              <a:off x="9261" y="5036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6" name="Line 5098"/>
          <p:cNvCxnSpPr/>
          <p:nvPr/>
        </p:nvCxnSpPr>
        <p:spPr bwMode="auto">
          <a:xfrm>
            <a:off x="4514750" y="2622358"/>
            <a:ext cx="0" cy="270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10439" y="336360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27331" y="2621177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5088" y="231042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3919852" y="201405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6338807" y="314161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2292340"/>
            <a:ext cx="1959476" cy="294247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3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Line 5098"/>
          <p:cNvCxnSpPr/>
          <p:nvPr/>
        </p:nvCxnSpPr>
        <p:spPr bwMode="auto">
          <a:xfrm>
            <a:off x="6514950" y="3668117"/>
            <a:ext cx="0" cy="1548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Выноска 2 (без границы) 37"/>
          <p:cNvSpPr/>
          <p:nvPr/>
        </p:nvSpPr>
        <p:spPr>
          <a:xfrm>
            <a:off x="8819340" y="2016262"/>
            <a:ext cx="3005259" cy="1317479"/>
          </a:xfrm>
          <a:prstGeom prst="callout2">
            <a:avLst>
              <a:gd name="adj1" fmla="val 35037"/>
              <a:gd name="adj2" fmla="val 362"/>
              <a:gd name="adj3" fmla="val 38911"/>
              <a:gd name="adj4" fmla="val -7845"/>
              <a:gd name="adj5" fmla="val 196920"/>
              <a:gd name="adj6" fmla="val -64995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820754" y="2533755"/>
            <a:ext cx="3726898" cy="13955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Text Box 5096"/>
          <p:cNvSpPr txBox="1">
            <a:spLocks noChangeArrowheads="1"/>
          </p:cNvSpPr>
          <p:nvPr/>
        </p:nvSpPr>
        <p:spPr bwMode="auto">
          <a:xfrm>
            <a:off x="2864490" y="524137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ea typeface="Calibri"/>
                <a:cs typeface="Times New Roman"/>
              </a:rPr>
              <a:t>L,st1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5096"/>
          <p:cNvSpPr txBox="1">
            <a:spLocks noChangeArrowheads="1"/>
          </p:cNvSpPr>
          <p:nvPr/>
        </p:nvSpPr>
        <p:spPr bwMode="auto">
          <a:xfrm>
            <a:off x="2492611" y="548606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ea typeface="Calibri"/>
                <a:cs typeface="Times New Roman"/>
              </a:rPr>
              <a:t>L,st2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764471" y="5251907"/>
            <a:ext cx="89799" cy="234153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reeform 5115"/>
          <p:cNvSpPr>
            <a:spLocks/>
          </p:cNvSpPr>
          <p:nvPr/>
        </p:nvSpPr>
        <p:spPr bwMode="auto">
          <a:xfrm>
            <a:off x="3153093" y="3349754"/>
            <a:ext cx="4459055" cy="1916883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6495375" y="3655102"/>
            <a:ext cx="3101961" cy="160629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4490642" y="2623197"/>
            <a:ext cx="2018660" cy="102956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115"/>
          <p:cNvSpPr>
            <a:spLocks/>
          </p:cNvSpPr>
          <p:nvPr/>
        </p:nvSpPr>
        <p:spPr bwMode="auto">
          <a:xfrm>
            <a:off x="3466437" y="2531311"/>
            <a:ext cx="3268156" cy="1182339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4224 w 10049"/>
              <a:gd name="connsiteY2" fmla="*/ 4568 h 10990"/>
              <a:gd name="connsiteX3" fmla="*/ 6682 w 10049"/>
              <a:gd name="connsiteY3" fmla="*/ 2566 h 10990"/>
              <a:gd name="connsiteX4" fmla="*/ 10049 w 10049"/>
              <a:gd name="connsiteY4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4224 w 10049"/>
              <a:gd name="connsiteY2" fmla="*/ 4568 h 10990"/>
              <a:gd name="connsiteX3" fmla="*/ 4224 w 10049"/>
              <a:gd name="connsiteY3" fmla="*/ 4568 h 10990"/>
              <a:gd name="connsiteX4" fmla="*/ 6682 w 10049"/>
              <a:gd name="connsiteY4" fmla="*/ 2566 h 10990"/>
              <a:gd name="connsiteX5" fmla="*/ 10049 w 10049"/>
              <a:gd name="connsiteY5" fmla="*/ 0 h 10990"/>
              <a:gd name="connsiteX0" fmla="*/ 0 w 8463"/>
              <a:gd name="connsiteY0" fmla="*/ 7283 h 7283"/>
              <a:gd name="connsiteX1" fmla="*/ 2638 w 8463"/>
              <a:gd name="connsiteY1" fmla="*/ 4568 h 7283"/>
              <a:gd name="connsiteX2" fmla="*/ 2638 w 8463"/>
              <a:gd name="connsiteY2" fmla="*/ 4568 h 7283"/>
              <a:gd name="connsiteX3" fmla="*/ 5096 w 8463"/>
              <a:gd name="connsiteY3" fmla="*/ 2566 h 7283"/>
              <a:gd name="connsiteX4" fmla="*/ 8463 w 8463"/>
              <a:gd name="connsiteY4" fmla="*/ 0 h 7283"/>
              <a:gd name="connsiteX0" fmla="*/ 0 w 6883"/>
              <a:gd name="connsiteY0" fmla="*/ 6272 h 6272"/>
              <a:gd name="connsiteX1" fmla="*/ 0 w 6883"/>
              <a:gd name="connsiteY1" fmla="*/ 6272 h 6272"/>
              <a:gd name="connsiteX2" fmla="*/ 2905 w 6883"/>
              <a:gd name="connsiteY2" fmla="*/ 3523 h 6272"/>
              <a:gd name="connsiteX3" fmla="*/ 6883 w 6883"/>
              <a:gd name="connsiteY3" fmla="*/ 0 h 6272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4221 w 10000"/>
              <a:gd name="connsiteY2" fmla="*/ 5617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0502"/>
              <a:gd name="connsiteY0" fmla="*/ 10000 h 10000"/>
              <a:gd name="connsiteX1" fmla="*/ 0 w 10502"/>
              <a:gd name="connsiteY1" fmla="*/ 10000 h 10000"/>
              <a:gd name="connsiteX2" fmla="*/ 9677 w 10502"/>
              <a:gd name="connsiteY2" fmla="*/ 9189 h 10000"/>
              <a:gd name="connsiteX3" fmla="*/ 10000 w 10502"/>
              <a:gd name="connsiteY3" fmla="*/ 0 h 10000"/>
              <a:gd name="connsiteX4" fmla="*/ 0 w 10502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9677 w 10000"/>
              <a:gd name="connsiteY2" fmla="*/ 9189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9677 w 10000"/>
              <a:gd name="connsiteY2" fmla="*/ 9189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9677 w 10000"/>
              <a:gd name="connsiteY2" fmla="*/ 9189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0000"/>
              <a:gd name="connsiteY0" fmla="*/ 10000 h 10130"/>
              <a:gd name="connsiteX1" fmla="*/ 0 w 10000"/>
              <a:gd name="connsiteY1" fmla="*/ 10000 h 10130"/>
              <a:gd name="connsiteX2" fmla="*/ 9677 w 10000"/>
              <a:gd name="connsiteY2" fmla="*/ 9937 h 10130"/>
              <a:gd name="connsiteX3" fmla="*/ 10000 w 10000"/>
              <a:gd name="connsiteY3" fmla="*/ 0 h 10130"/>
              <a:gd name="connsiteX4" fmla="*/ 0 w 10000"/>
              <a:gd name="connsiteY4" fmla="*/ 10000 h 10130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9677 w 10000"/>
              <a:gd name="connsiteY2" fmla="*/ 9937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9739"/>
              <a:gd name="connsiteY0" fmla="*/ 9252 h 9252"/>
              <a:gd name="connsiteX1" fmla="*/ 0 w 9739"/>
              <a:gd name="connsiteY1" fmla="*/ 9252 h 9252"/>
              <a:gd name="connsiteX2" fmla="*/ 9677 w 9739"/>
              <a:gd name="connsiteY2" fmla="*/ 9189 h 9252"/>
              <a:gd name="connsiteX3" fmla="*/ 8837 w 9739"/>
              <a:gd name="connsiteY3" fmla="*/ 0 h 9252"/>
              <a:gd name="connsiteX4" fmla="*/ 0 w 9739"/>
              <a:gd name="connsiteY4" fmla="*/ 9252 h 9252"/>
              <a:gd name="connsiteX0" fmla="*/ 0 w 9999"/>
              <a:gd name="connsiteY0" fmla="*/ 10000 h 10000"/>
              <a:gd name="connsiteX1" fmla="*/ 0 w 9999"/>
              <a:gd name="connsiteY1" fmla="*/ 10000 h 10000"/>
              <a:gd name="connsiteX2" fmla="*/ 9936 w 9999"/>
              <a:gd name="connsiteY2" fmla="*/ 9932 h 10000"/>
              <a:gd name="connsiteX3" fmla="*/ 9074 w 9999"/>
              <a:gd name="connsiteY3" fmla="*/ 0 h 10000"/>
              <a:gd name="connsiteX4" fmla="*/ 0 w 9999"/>
              <a:gd name="connsiteY4" fmla="*/ 10000 h 10000"/>
              <a:gd name="connsiteX0" fmla="*/ 0 w 26893"/>
              <a:gd name="connsiteY0" fmla="*/ 10000 h 10000"/>
              <a:gd name="connsiteX1" fmla="*/ 0 w 26893"/>
              <a:gd name="connsiteY1" fmla="*/ 10000 h 10000"/>
              <a:gd name="connsiteX2" fmla="*/ 26884 w 26893"/>
              <a:gd name="connsiteY2" fmla="*/ 9842 h 10000"/>
              <a:gd name="connsiteX3" fmla="*/ 9075 w 26893"/>
              <a:gd name="connsiteY3" fmla="*/ 0 h 10000"/>
              <a:gd name="connsiteX4" fmla="*/ 0 w 26893"/>
              <a:gd name="connsiteY4" fmla="*/ 10000 h 10000"/>
              <a:gd name="connsiteX0" fmla="*/ 0 w 26884"/>
              <a:gd name="connsiteY0" fmla="*/ 10000 h 10000"/>
              <a:gd name="connsiteX1" fmla="*/ 0 w 26884"/>
              <a:gd name="connsiteY1" fmla="*/ 10000 h 10000"/>
              <a:gd name="connsiteX2" fmla="*/ 26884 w 26884"/>
              <a:gd name="connsiteY2" fmla="*/ 9842 h 10000"/>
              <a:gd name="connsiteX3" fmla="*/ 9075 w 26884"/>
              <a:gd name="connsiteY3" fmla="*/ 0 h 10000"/>
              <a:gd name="connsiteX4" fmla="*/ 0 w 26884"/>
              <a:gd name="connsiteY4" fmla="*/ 10000 h 10000"/>
              <a:gd name="connsiteX0" fmla="*/ 0 w 26884"/>
              <a:gd name="connsiteY0" fmla="*/ 10000 h 10000"/>
              <a:gd name="connsiteX1" fmla="*/ 0 w 26884"/>
              <a:gd name="connsiteY1" fmla="*/ 10000 h 10000"/>
              <a:gd name="connsiteX2" fmla="*/ 26884 w 26884"/>
              <a:gd name="connsiteY2" fmla="*/ 9842 h 10000"/>
              <a:gd name="connsiteX3" fmla="*/ 9075 w 26884"/>
              <a:gd name="connsiteY3" fmla="*/ 0 h 10000"/>
              <a:gd name="connsiteX4" fmla="*/ 0 w 26884"/>
              <a:gd name="connsiteY4" fmla="*/ 10000 h 10000"/>
              <a:gd name="connsiteX0" fmla="*/ 0 w 26884"/>
              <a:gd name="connsiteY0" fmla="*/ 10000 h 10000"/>
              <a:gd name="connsiteX1" fmla="*/ 0 w 26884"/>
              <a:gd name="connsiteY1" fmla="*/ 10000 h 10000"/>
              <a:gd name="connsiteX2" fmla="*/ 26884 w 26884"/>
              <a:gd name="connsiteY2" fmla="*/ 9842 h 10000"/>
              <a:gd name="connsiteX3" fmla="*/ 9075 w 26884"/>
              <a:gd name="connsiteY3" fmla="*/ 0 h 10000"/>
              <a:gd name="connsiteX4" fmla="*/ 0 w 26884"/>
              <a:gd name="connsiteY4" fmla="*/ 10000 h 10000"/>
              <a:gd name="connsiteX0" fmla="*/ 0 w 27481"/>
              <a:gd name="connsiteY0" fmla="*/ 10000 h 10000"/>
              <a:gd name="connsiteX1" fmla="*/ 0 w 27481"/>
              <a:gd name="connsiteY1" fmla="*/ 10000 h 10000"/>
              <a:gd name="connsiteX2" fmla="*/ 27481 w 27481"/>
              <a:gd name="connsiteY2" fmla="*/ 9707 h 10000"/>
              <a:gd name="connsiteX3" fmla="*/ 9075 w 27481"/>
              <a:gd name="connsiteY3" fmla="*/ 0 h 10000"/>
              <a:gd name="connsiteX4" fmla="*/ 0 w 27481"/>
              <a:gd name="connsiteY4" fmla="*/ 10000 h 10000"/>
              <a:gd name="connsiteX0" fmla="*/ 0 w 27481"/>
              <a:gd name="connsiteY0" fmla="*/ 10000 h 10000"/>
              <a:gd name="connsiteX1" fmla="*/ 0 w 27481"/>
              <a:gd name="connsiteY1" fmla="*/ 10000 h 10000"/>
              <a:gd name="connsiteX2" fmla="*/ 27481 w 27481"/>
              <a:gd name="connsiteY2" fmla="*/ 9707 h 10000"/>
              <a:gd name="connsiteX3" fmla="*/ 9075 w 27481"/>
              <a:gd name="connsiteY3" fmla="*/ 0 h 10000"/>
              <a:gd name="connsiteX4" fmla="*/ 0 w 27481"/>
              <a:gd name="connsiteY4" fmla="*/ 10000 h 10000"/>
              <a:gd name="connsiteX0" fmla="*/ 0 w 28308"/>
              <a:gd name="connsiteY0" fmla="*/ 10000 h 10000"/>
              <a:gd name="connsiteX1" fmla="*/ 0 w 28308"/>
              <a:gd name="connsiteY1" fmla="*/ 10000 h 10000"/>
              <a:gd name="connsiteX2" fmla="*/ 28308 w 28308"/>
              <a:gd name="connsiteY2" fmla="*/ 9707 h 10000"/>
              <a:gd name="connsiteX3" fmla="*/ 9075 w 28308"/>
              <a:gd name="connsiteY3" fmla="*/ 0 h 10000"/>
              <a:gd name="connsiteX4" fmla="*/ 0 w 28308"/>
              <a:gd name="connsiteY4" fmla="*/ 10000 h 10000"/>
              <a:gd name="connsiteX0" fmla="*/ 0 w 28308"/>
              <a:gd name="connsiteY0" fmla="*/ 10000 h 10000"/>
              <a:gd name="connsiteX1" fmla="*/ 0 w 28308"/>
              <a:gd name="connsiteY1" fmla="*/ 10000 h 10000"/>
              <a:gd name="connsiteX2" fmla="*/ 28308 w 28308"/>
              <a:gd name="connsiteY2" fmla="*/ 9707 h 10000"/>
              <a:gd name="connsiteX3" fmla="*/ 9075 w 28308"/>
              <a:gd name="connsiteY3" fmla="*/ 0 h 10000"/>
              <a:gd name="connsiteX4" fmla="*/ 0 w 28308"/>
              <a:gd name="connsiteY4" fmla="*/ 10000 h 10000"/>
              <a:gd name="connsiteX0" fmla="*/ 0 w 28308"/>
              <a:gd name="connsiteY0" fmla="*/ 10314 h 10314"/>
              <a:gd name="connsiteX1" fmla="*/ 0 w 28308"/>
              <a:gd name="connsiteY1" fmla="*/ 10314 h 10314"/>
              <a:gd name="connsiteX2" fmla="*/ 28308 w 28308"/>
              <a:gd name="connsiteY2" fmla="*/ 10021 h 10314"/>
              <a:gd name="connsiteX3" fmla="*/ 8983 w 28308"/>
              <a:gd name="connsiteY3" fmla="*/ 0 h 10314"/>
              <a:gd name="connsiteX4" fmla="*/ 0 w 28308"/>
              <a:gd name="connsiteY4" fmla="*/ 10314 h 10314"/>
              <a:gd name="connsiteX0" fmla="*/ 0 w 28675"/>
              <a:gd name="connsiteY0" fmla="*/ 9955 h 10314"/>
              <a:gd name="connsiteX1" fmla="*/ 367 w 28675"/>
              <a:gd name="connsiteY1" fmla="*/ 10314 h 10314"/>
              <a:gd name="connsiteX2" fmla="*/ 28675 w 28675"/>
              <a:gd name="connsiteY2" fmla="*/ 10021 h 10314"/>
              <a:gd name="connsiteX3" fmla="*/ 9350 w 28675"/>
              <a:gd name="connsiteY3" fmla="*/ 0 h 10314"/>
              <a:gd name="connsiteX4" fmla="*/ 0 w 28675"/>
              <a:gd name="connsiteY4" fmla="*/ 9955 h 10314"/>
              <a:gd name="connsiteX0" fmla="*/ 0 w 28675"/>
              <a:gd name="connsiteY0" fmla="*/ 9955 h 10021"/>
              <a:gd name="connsiteX1" fmla="*/ 28675 w 28675"/>
              <a:gd name="connsiteY1" fmla="*/ 10021 h 10021"/>
              <a:gd name="connsiteX2" fmla="*/ 9350 w 28675"/>
              <a:gd name="connsiteY2" fmla="*/ 0 h 10021"/>
              <a:gd name="connsiteX3" fmla="*/ 0 w 28675"/>
              <a:gd name="connsiteY3" fmla="*/ 9955 h 10021"/>
              <a:gd name="connsiteX0" fmla="*/ 0 w 28996"/>
              <a:gd name="connsiteY0" fmla="*/ 10449 h 10449"/>
              <a:gd name="connsiteX1" fmla="*/ 28996 w 28996"/>
              <a:gd name="connsiteY1" fmla="*/ 10021 h 10449"/>
              <a:gd name="connsiteX2" fmla="*/ 9671 w 28996"/>
              <a:gd name="connsiteY2" fmla="*/ 0 h 10449"/>
              <a:gd name="connsiteX3" fmla="*/ 0 w 28996"/>
              <a:gd name="connsiteY3" fmla="*/ 10449 h 10449"/>
              <a:gd name="connsiteX0" fmla="*/ 0 w 29547"/>
              <a:gd name="connsiteY0" fmla="*/ 10449 h 10449"/>
              <a:gd name="connsiteX1" fmla="*/ 29547 w 29547"/>
              <a:gd name="connsiteY1" fmla="*/ 10380 h 10449"/>
              <a:gd name="connsiteX2" fmla="*/ 9671 w 29547"/>
              <a:gd name="connsiteY2" fmla="*/ 0 h 10449"/>
              <a:gd name="connsiteX3" fmla="*/ 0 w 29547"/>
              <a:gd name="connsiteY3" fmla="*/ 10449 h 1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7" h="10449">
                <a:moveTo>
                  <a:pt x="0" y="10449"/>
                </a:moveTo>
                <a:lnTo>
                  <a:pt x="29547" y="10380"/>
                </a:lnTo>
                <a:cubicBezTo>
                  <a:pt x="27121" y="8933"/>
                  <a:pt x="12845" y="1876"/>
                  <a:pt x="9671" y="0"/>
                </a:cubicBezTo>
                <a:cubicBezTo>
                  <a:pt x="6279" y="2884"/>
                  <a:pt x="3025" y="7116"/>
                  <a:pt x="0" y="10449"/>
                </a:cubicBezTo>
                <a:close/>
              </a:path>
            </a:pathLst>
          </a:cu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2225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Decelerating </a:t>
                </a:r>
                <a:r>
                  <a:rPr lang="en-US" dirty="0" smtClean="0"/>
                  <a:t>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2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Group 5084"/>
          <p:cNvGrpSpPr>
            <a:grpSpLocks/>
          </p:cNvGrpSpPr>
          <p:nvPr/>
        </p:nvGrpSpPr>
        <p:grpSpPr bwMode="auto">
          <a:xfrm>
            <a:off x="1856092" y="668740"/>
            <a:ext cx="9103059" cy="4999819"/>
            <a:chOff x="3111" y="1494"/>
            <a:chExt cx="6870" cy="4320"/>
          </a:xfrm>
        </p:grpSpPr>
        <p:cxnSp>
          <p:nvCxnSpPr>
            <p:cNvPr id="8" name="Line 5085"/>
            <p:cNvCxnSpPr/>
            <p:nvPr/>
          </p:nvCxnSpPr>
          <p:spPr bwMode="auto">
            <a:xfrm flipV="1">
              <a:off x="3681" y="167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5086"/>
            <p:cNvCxnSpPr/>
            <p:nvPr/>
          </p:nvCxnSpPr>
          <p:spPr bwMode="auto">
            <a:xfrm>
              <a:off x="3321" y="545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5087"/>
            <p:cNvCxnSpPr/>
            <p:nvPr/>
          </p:nvCxnSpPr>
          <p:spPr bwMode="auto">
            <a:xfrm>
              <a:off x="3693" y="4081"/>
              <a:ext cx="293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5095"/>
            <p:cNvSpPr txBox="1">
              <a:spLocks noChangeArrowheads="1"/>
            </p:cNvSpPr>
            <p:nvPr/>
          </p:nvSpPr>
          <p:spPr bwMode="auto">
            <a:xfrm>
              <a:off x="3111" y="1494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5096"/>
            <p:cNvSpPr txBox="1">
              <a:spLocks noChangeArrowheads="1"/>
            </p:cNvSpPr>
            <p:nvPr/>
          </p:nvSpPr>
          <p:spPr bwMode="auto">
            <a:xfrm>
              <a:off x="9261" y="5036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6" name="Line 5098"/>
          <p:cNvCxnSpPr/>
          <p:nvPr/>
        </p:nvCxnSpPr>
        <p:spPr bwMode="auto">
          <a:xfrm>
            <a:off x="4514750" y="2622358"/>
            <a:ext cx="0" cy="270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10439" y="336360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27331" y="2621177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5088" y="231042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6339527" y="31518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4058315" y="196449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2292340"/>
            <a:ext cx="1959476" cy="294247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3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Line 5098"/>
          <p:cNvCxnSpPr/>
          <p:nvPr/>
        </p:nvCxnSpPr>
        <p:spPr bwMode="auto">
          <a:xfrm>
            <a:off x="6514950" y="3668117"/>
            <a:ext cx="0" cy="1548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Выноска 2 (без границы) 37"/>
          <p:cNvSpPr/>
          <p:nvPr/>
        </p:nvSpPr>
        <p:spPr>
          <a:xfrm>
            <a:off x="8819340" y="2016262"/>
            <a:ext cx="3005259" cy="1317479"/>
          </a:xfrm>
          <a:prstGeom prst="callout2">
            <a:avLst>
              <a:gd name="adj1" fmla="val 35037"/>
              <a:gd name="adj2" fmla="val 362"/>
              <a:gd name="adj3" fmla="val 38911"/>
              <a:gd name="adj4" fmla="val -7845"/>
              <a:gd name="adj5" fmla="val 101603"/>
              <a:gd name="adj6" fmla="val -11367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 smtClean="0"/>
              <a:t>torque</a:t>
            </a:r>
            <a:endParaRPr lang="ru-RU" sz="2800" b="1" i="1" dirty="0"/>
          </a:p>
        </p:txBody>
      </p:sp>
      <p:sp>
        <p:nvSpPr>
          <p:cNvPr id="40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Text Box 5096"/>
          <p:cNvSpPr txBox="1">
            <a:spLocks noChangeArrowheads="1"/>
          </p:cNvSpPr>
          <p:nvPr/>
        </p:nvSpPr>
        <p:spPr bwMode="auto">
          <a:xfrm>
            <a:off x="2864490" y="524137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ea typeface="Calibri"/>
                <a:cs typeface="Times New Roman"/>
              </a:rPr>
              <a:t>L,st1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5096"/>
          <p:cNvSpPr txBox="1">
            <a:spLocks noChangeArrowheads="1"/>
          </p:cNvSpPr>
          <p:nvPr/>
        </p:nvSpPr>
        <p:spPr bwMode="auto">
          <a:xfrm>
            <a:off x="2492611" y="548606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ea typeface="Calibri"/>
                <a:cs typeface="Times New Roman"/>
              </a:rPr>
              <a:t>L,st2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764471" y="5251907"/>
            <a:ext cx="89799" cy="234153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reeform 5115"/>
          <p:cNvSpPr>
            <a:spLocks/>
          </p:cNvSpPr>
          <p:nvPr/>
        </p:nvSpPr>
        <p:spPr bwMode="auto">
          <a:xfrm>
            <a:off x="3153093" y="3349754"/>
            <a:ext cx="4459055" cy="1916883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514749" y="2607795"/>
            <a:ext cx="1980626" cy="103640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>
            <a:off x="4457700" y="1962301"/>
            <a:ext cx="2148658" cy="555490"/>
          </a:xfrm>
          <a:custGeom>
            <a:avLst/>
            <a:gdLst>
              <a:gd name="connsiteX0" fmla="*/ 0 w 2811211"/>
              <a:gd name="connsiteY0" fmla="*/ 555490 h 555490"/>
              <a:gd name="connsiteX1" fmla="*/ 0 w 2811211"/>
              <a:gd name="connsiteY1" fmla="*/ 0 h 555490"/>
              <a:gd name="connsiteX2" fmla="*/ 2811211 w 2811211"/>
              <a:gd name="connsiteY2" fmla="*/ 555490 h 555490"/>
              <a:gd name="connsiteX3" fmla="*/ 0 w 281121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379988"/>
              <a:gd name="connsiteY0" fmla="*/ 556173 h 556173"/>
              <a:gd name="connsiteX1" fmla="*/ 0 w 2379988"/>
              <a:gd name="connsiteY1" fmla="*/ 683 h 556173"/>
              <a:gd name="connsiteX2" fmla="*/ 2053590 w 2379988"/>
              <a:gd name="connsiteY2" fmla="*/ 442492 h 556173"/>
              <a:gd name="connsiteX3" fmla="*/ 2167321 w 2379988"/>
              <a:gd name="connsiteY3" fmla="*/ 479973 h 556173"/>
              <a:gd name="connsiteX4" fmla="*/ 0 w 2379988"/>
              <a:gd name="connsiteY4" fmla="*/ 556173 h 556173"/>
              <a:gd name="connsiteX0" fmla="*/ 0 w 2420069"/>
              <a:gd name="connsiteY0" fmla="*/ 556186 h 556186"/>
              <a:gd name="connsiteX1" fmla="*/ 0 w 2420069"/>
              <a:gd name="connsiteY1" fmla="*/ 696 h 556186"/>
              <a:gd name="connsiteX2" fmla="*/ 2145030 w 2420069"/>
              <a:gd name="connsiteY2" fmla="*/ 434885 h 556186"/>
              <a:gd name="connsiteX3" fmla="*/ 2167321 w 2420069"/>
              <a:gd name="connsiteY3" fmla="*/ 479986 h 556186"/>
              <a:gd name="connsiteX4" fmla="*/ 0 w 2420069"/>
              <a:gd name="connsiteY4" fmla="*/ 556186 h 556186"/>
              <a:gd name="connsiteX0" fmla="*/ 0 w 2416186"/>
              <a:gd name="connsiteY0" fmla="*/ 556186 h 556186"/>
              <a:gd name="connsiteX1" fmla="*/ 0 w 2416186"/>
              <a:gd name="connsiteY1" fmla="*/ 696 h 556186"/>
              <a:gd name="connsiteX2" fmla="*/ 2145030 w 2416186"/>
              <a:gd name="connsiteY2" fmla="*/ 434885 h 556186"/>
              <a:gd name="connsiteX3" fmla="*/ 2159701 w 2416186"/>
              <a:gd name="connsiteY3" fmla="*/ 506656 h 556186"/>
              <a:gd name="connsiteX4" fmla="*/ 0 w 2416186"/>
              <a:gd name="connsiteY4" fmla="*/ 556186 h 556186"/>
              <a:gd name="connsiteX0" fmla="*/ 0 w 2305851"/>
              <a:gd name="connsiteY0" fmla="*/ 556186 h 556186"/>
              <a:gd name="connsiteX1" fmla="*/ 0 w 2305851"/>
              <a:gd name="connsiteY1" fmla="*/ 696 h 556186"/>
              <a:gd name="connsiteX2" fmla="*/ 2145030 w 2305851"/>
              <a:gd name="connsiteY2" fmla="*/ 434885 h 556186"/>
              <a:gd name="connsiteX3" fmla="*/ 2159701 w 2305851"/>
              <a:gd name="connsiteY3" fmla="*/ 506656 h 556186"/>
              <a:gd name="connsiteX4" fmla="*/ 0 w 2305851"/>
              <a:gd name="connsiteY4" fmla="*/ 556186 h 556186"/>
              <a:gd name="connsiteX0" fmla="*/ 0 w 2301960"/>
              <a:gd name="connsiteY0" fmla="*/ 556186 h 590476"/>
              <a:gd name="connsiteX1" fmla="*/ 0 w 2301960"/>
              <a:gd name="connsiteY1" fmla="*/ 696 h 590476"/>
              <a:gd name="connsiteX2" fmla="*/ 2145030 w 2301960"/>
              <a:gd name="connsiteY2" fmla="*/ 434885 h 590476"/>
              <a:gd name="connsiteX3" fmla="*/ 2144461 w 2301960"/>
              <a:gd name="connsiteY3" fmla="*/ 590476 h 590476"/>
              <a:gd name="connsiteX4" fmla="*/ 0 w 2301960"/>
              <a:gd name="connsiteY4" fmla="*/ 556186 h 590476"/>
              <a:gd name="connsiteX0" fmla="*/ 0 w 2149018"/>
              <a:gd name="connsiteY0" fmla="*/ 556186 h 590476"/>
              <a:gd name="connsiteX1" fmla="*/ 0 w 2149018"/>
              <a:gd name="connsiteY1" fmla="*/ 696 h 590476"/>
              <a:gd name="connsiteX2" fmla="*/ 2145030 w 2149018"/>
              <a:gd name="connsiteY2" fmla="*/ 434885 h 590476"/>
              <a:gd name="connsiteX3" fmla="*/ 2144461 w 2149018"/>
              <a:gd name="connsiteY3" fmla="*/ 590476 h 590476"/>
              <a:gd name="connsiteX4" fmla="*/ 0 w 2149018"/>
              <a:gd name="connsiteY4" fmla="*/ 556186 h 590476"/>
              <a:gd name="connsiteX0" fmla="*/ 0 w 2149462"/>
              <a:gd name="connsiteY0" fmla="*/ 556186 h 556186"/>
              <a:gd name="connsiteX1" fmla="*/ 0 w 2149462"/>
              <a:gd name="connsiteY1" fmla="*/ 696 h 556186"/>
              <a:gd name="connsiteX2" fmla="*/ 2145030 w 2149462"/>
              <a:gd name="connsiteY2" fmla="*/ 434885 h 556186"/>
              <a:gd name="connsiteX3" fmla="*/ 2148271 w 2149462"/>
              <a:gd name="connsiteY3" fmla="*/ 552376 h 556186"/>
              <a:gd name="connsiteX4" fmla="*/ 0 w 2149462"/>
              <a:gd name="connsiteY4" fmla="*/ 556186 h 556186"/>
              <a:gd name="connsiteX0" fmla="*/ 0 w 2149462"/>
              <a:gd name="connsiteY0" fmla="*/ 556131 h 556131"/>
              <a:gd name="connsiteX1" fmla="*/ 0 w 2149462"/>
              <a:gd name="connsiteY1" fmla="*/ 641 h 556131"/>
              <a:gd name="connsiteX2" fmla="*/ 2145030 w 2149462"/>
              <a:gd name="connsiteY2" fmla="*/ 434830 h 556131"/>
              <a:gd name="connsiteX3" fmla="*/ 2148271 w 2149462"/>
              <a:gd name="connsiteY3" fmla="*/ 552321 h 556131"/>
              <a:gd name="connsiteX4" fmla="*/ 0 w 2149462"/>
              <a:gd name="connsiteY4" fmla="*/ 556131 h 556131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8658"/>
              <a:gd name="connsiteY0" fmla="*/ 555490 h 555490"/>
              <a:gd name="connsiteX1" fmla="*/ 0 w 2148658"/>
              <a:gd name="connsiteY1" fmla="*/ 0 h 555490"/>
              <a:gd name="connsiteX2" fmla="*/ 2145030 w 2148658"/>
              <a:gd name="connsiteY2" fmla="*/ 407519 h 555490"/>
              <a:gd name="connsiteX3" fmla="*/ 2140651 w 2148658"/>
              <a:gd name="connsiteY3" fmla="*/ 551680 h 555490"/>
              <a:gd name="connsiteX4" fmla="*/ 0 w 2148658"/>
              <a:gd name="connsiteY4" fmla="*/ 555490 h 55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658" h="555490">
                <a:moveTo>
                  <a:pt x="0" y="555490"/>
                </a:moveTo>
                <a:lnTo>
                  <a:pt x="0" y="0"/>
                </a:lnTo>
                <a:cubicBezTo>
                  <a:pt x="281305" y="49633"/>
                  <a:pt x="1787620" y="327637"/>
                  <a:pt x="2145030" y="407519"/>
                </a:cubicBezTo>
                <a:cubicBezTo>
                  <a:pt x="2159540" y="536931"/>
                  <a:pt x="2124776" y="483203"/>
                  <a:pt x="2140651" y="551680"/>
                </a:cubicBezTo>
                <a:lnTo>
                  <a:pt x="0" y="555490"/>
                </a:lnTo>
                <a:close/>
              </a:path>
            </a:pathLst>
          </a:cu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Decelerating</a:t>
                </a:r>
                <a:r>
                  <a:rPr lang="en-US" dirty="0" smtClean="0"/>
                  <a:t> </a:t>
                </a:r>
                <a:r>
                  <a:rPr lang="en-US" dirty="0"/>
                  <a:t>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9569555" y="473109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11368" y="207102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cxnSp>
        <p:nvCxnSpPr>
          <p:cNvPr id="46" name="Line 5098"/>
          <p:cNvCxnSpPr/>
          <p:nvPr/>
        </p:nvCxnSpPr>
        <p:spPr bwMode="auto">
          <a:xfrm>
            <a:off x="4537049" y="2055789"/>
            <a:ext cx="0" cy="3204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4796754" y="483089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9" name="Выноска 2 (без границы) 48"/>
          <p:cNvSpPr/>
          <p:nvPr/>
        </p:nvSpPr>
        <p:spPr>
          <a:xfrm>
            <a:off x="8465203" y="94506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3731"/>
              <a:gd name="adj6" fmla="val -10968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51" name="Text Box 5095"/>
          <p:cNvSpPr txBox="1">
            <a:spLocks noChangeArrowheads="1"/>
          </p:cNvSpPr>
          <p:nvPr/>
        </p:nvSpPr>
        <p:spPr bwMode="auto">
          <a:xfrm>
            <a:off x="1853292" y="225080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2" name="Line 5087"/>
          <p:cNvCxnSpPr/>
          <p:nvPr/>
        </p:nvCxnSpPr>
        <p:spPr bwMode="auto">
          <a:xfrm flipH="1">
            <a:off x="2609393" y="2435568"/>
            <a:ext cx="3835656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5095"/>
          <p:cNvSpPr txBox="1">
            <a:spLocks noChangeArrowheads="1"/>
          </p:cNvSpPr>
          <p:nvPr/>
        </p:nvSpPr>
        <p:spPr bwMode="auto">
          <a:xfrm>
            <a:off x="1853292" y="176852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4" name="Text Box 5095"/>
          <p:cNvSpPr txBox="1">
            <a:spLocks noChangeArrowheads="1"/>
          </p:cNvSpPr>
          <p:nvPr/>
        </p:nvSpPr>
        <p:spPr bwMode="auto">
          <a:xfrm>
            <a:off x="6318911" y="206383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5" name="Text Box 5095"/>
          <p:cNvSpPr txBox="1">
            <a:spLocks noChangeArrowheads="1"/>
          </p:cNvSpPr>
          <p:nvPr/>
        </p:nvSpPr>
        <p:spPr bwMode="auto">
          <a:xfrm>
            <a:off x="4411343" y="159589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286149" y="1793138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222174" y="2190091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4523559" y="2048341"/>
            <a:ext cx="2005619" cy="38722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9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5090"/>
          <p:cNvSpPr>
            <a:spLocks/>
          </p:cNvSpPr>
          <p:nvPr/>
        </p:nvSpPr>
        <p:spPr bwMode="auto">
          <a:xfrm>
            <a:off x="4887780" y="3890261"/>
            <a:ext cx="1606741" cy="1372299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5"/>
              <a:gd name="connsiteY0" fmla="*/ 0 h 10000"/>
              <a:gd name="connsiteX1" fmla="*/ 9913 w 10115"/>
              <a:gd name="connsiteY1" fmla="*/ 3581 h 10000"/>
              <a:gd name="connsiteX2" fmla="*/ 6512 w 10115"/>
              <a:gd name="connsiteY2" fmla="*/ 6050 h 10000"/>
              <a:gd name="connsiteX3" fmla="*/ 4799 w 10115"/>
              <a:gd name="connsiteY3" fmla="*/ 7240 h 10000"/>
              <a:gd name="connsiteX4" fmla="*/ 3833 w 10115"/>
              <a:gd name="connsiteY4" fmla="*/ 10000 h 10000"/>
              <a:gd name="connsiteX0" fmla="*/ 6080 w 6282"/>
              <a:gd name="connsiteY0" fmla="*/ 0 h 6419"/>
              <a:gd name="connsiteX1" fmla="*/ 2679 w 6282"/>
              <a:gd name="connsiteY1" fmla="*/ 2469 h 6419"/>
              <a:gd name="connsiteX2" fmla="*/ 966 w 6282"/>
              <a:gd name="connsiteY2" fmla="*/ 3659 h 6419"/>
              <a:gd name="connsiteX3" fmla="*/ 0 w 6282"/>
              <a:gd name="connsiteY3" fmla="*/ 6419 h 6419"/>
              <a:gd name="connsiteX0" fmla="*/ 4265 w 4265"/>
              <a:gd name="connsiteY0" fmla="*/ 0 h 6154"/>
              <a:gd name="connsiteX1" fmla="*/ 1538 w 4265"/>
              <a:gd name="connsiteY1" fmla="*/ 1854 h 6154"/>
              <a:gd name="connsiteX2" fmla="*/ 0 w 4265"/>
              <a:gd name="connsiteY2" fmla="*/ 6154 h 6154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3" fmla="*/ 10000 w 10000"/>
              <a:gd name="connsiteY3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" h="10000">
                <a:moveTo>
                  <a:pt x="10000" y="0"/>
                </a:moveTo>
                <a:cubicBezTo>
                  <a:pt x="6818" y="1061"/>
                  <a:pt x="5350" y="1215"/>
                  <a:pt x="3606" y="2925"/>
                </a:cubicBezTo>
                <a:cubicBezTo>
                  <a:pt x="89" y="5902"/>
                  <a:pt x="260" y="8372"/>
                  <a:pt x="0" y="10000"/>
                </a:cubicBezTo>
                <a:cubicBezTo>
                  <a:pt x="4553" y="9876"/>
                  <a:pt x="7142" y="9972"/>
                  <a:pt x="10076" y="9848"/>
                </a:cubicBezTo>
                <a:cubicBezTo>
                  <a:pt x="10051" y="6565"/>
                  <a:pt x="10025" y="3283"/>
                  <a:pt x="10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4468368" y="1959538"/>
            <a:ext cx="4163568" cy="3377607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61 w 11143"/>
              <a:gd name="connsiteY0" fmla="*/ 10210 h 11054"/>
              <a:gd name="connsiteX1" fmla="*/ 6975 w 11143"/>
              <a:gd name="connsiteY1" fmla="*/ 0 h 11054"/>
              <a:gd name="connsiteX2" fmla="*/ 11143 w 11143"/>
              <a:gd name="connsiteY2" fmla="*/ 2571 h 11054"/>
              <a:gd name="connsiteX3" fmla="*/ 4817 w 11143"/>
              <a:gd name="connsiteY3" fmla="*/ 6571 h 11054"/>
              <a:gd name="connsiteX4" fmla="*/ 3652 w 11143"/>
              <a:gd name="connsiteY4" fmla="*/ 10049 h 11054"/>
              <a:gd name="connsiteX5" fmla="*/ 61 w 11143"/>
              <a:gd name="connsiteY5" fmla="*/ 10210 h 11054"/>
              <a:gd name="connsiteX0" fmla="*/ 0 w 11082"/>
              <a:gd name="connsiteY0" fmla="*/ 10210 h 10393"/>
              <a:gd name="connsiteX1" fmla="*/ 6914 w 11082"/>
              <a:gd name="connsiteY1" fmla="*/ 0 h 10393"/>
              <a:gd name="connsiteX2" fmla="*/ 11082 w 11082"/>
              <a:gd name="connsiteY2" fmla="*/ 2571 h 10393"/>
              <a:gd name="connsiteX3" fmla="*/ 4756 w 11082"/>
              <a:gd name="connsiteY3" fmla="*/ 6571 h 10393"/>
              <a:gd name="connsiteX4" fmla="*/ 3591 w 11082"/>
              <a:gd name="connsiteY4" fmla="*/ 10049 h 10393"/>
              <a:gd name="connsiteX5" fmla="*/ 0 w 11082"/>
              <a:gd name="connsiteY5" fmla="*/ 10210 h 10393"/>
              <a:gd name="connsiteX0" fmla="*/ 0 w 11082"/>
              <a:gd name="connsiteY0" fmla="*/ 10210 h 10376"/>
              <a:gd name="connsiteX1" fmla="*/ 6914 w 11082"/>
              <a:gd name="connsiteY1" fmla="*/ 0 h 10376"/>
              <a:gd name="connsiteX2" fmla="*/ 11082 w 11082"/>
              <a:gd name="connsiteY2" fmla="*/ 2571 h 10376"/>
              <a:gd name="connsiteX3" fmla="*/ 4756 w 11082"/>
              <a:gd name="connsiteY3" fmla="*/ 6571 h 10376"/>
              <a:gd name="connsiteX4" fmla="*/ 3591 w 11082"/>
              <a:gd name="connsiteY4" fmla="*/ 10049 h 10376"/>
              <a:gd name="connsiteX5" fmla="*/ 0 w 11082"/>
              <a:gd name="connsiteY5" fmla="*/ 10210 h 10376"/>
              <a:gd name="connsiteX0" fmla="*/ 0 w 11082"/>
              <a:gd name="connsiteY0" fmla="*/ 10210 h 10213"/>
              <a:gd name="connsiteX1" fmla="*/ 6914 w 11082"/>
              <a:gd name="connsiteY1" fmla="*/ 0 h 10213"/>
              <a:gd name="connsiteX2" fmla="*/ 11082 w 11082"/>
              <a:gd name="connsiteY2" fmla="*/ 2571 h 10213"/>
              <a:gd name="connsiteX3" fmla="*/ 4756 w 11082"/>
              <a:gd name="connsiteY3" fmla="*/ 6571 h 10213"/>
              <a:gd name="connsiteX4" fmla="*/ 3591 w 11082"/>
              <a:gd name="connsiteY4" fmla="*/ 10049 h 10213"/>
              <a:gd name="connsiteX5" fmla="*/ 0 w 11082"/>
              <a:gd name="connsiteY5" fmla="*/ 10210 h 10213"/>
              <a:gd name="connsiteX0" fmla="*/ 0 w 11051"/>
              <a:gd name="connsiteY0" fmla="*/ 10048 h 10065"/>
              <a:gd name="connsiteX1" fmla="*/ 6883 w 11051"/>
              <a:gd name="connsiteY1" fmla="*/ 0 h 10065"/>
              <a:gd name="connsiteX2" fmla="*/ 11051 w 11051"/>
              <a:gd name="connsiteY2" fmla="*/ 2571 h 10065"/>
              <a:gd name="connsiteX3" fmla="*/ 4725 w 11051"/>
              <a:gd name="connsiteY3" fmla="*/ 6571 h 10065"/>
              <a:gd name="connsiteX4" fmla="*/ 3560 w 11051"/>
              <a:gd name="connsiteY4" fmla="*/ 10049 h 10065"/>
              <a:gd name="connsiteX5" fmla="*/ 0 w 11051"/>
              <a:gd name="connsiteY5" fmla="*/ 10048 h 10065"/>
              <a:gd name="connsiteX0" fmla="*/ 0 w 8294"/>
              <a:gd name="connsiteY0" fmla="*/ 10075 h 10085"/>
              <a:gd name="connsiteX1" fmla="*/ 4126 w 8294"/>
              <a:gd name="connsiteY1" fmla="*/ 0 h 10085"/>
              <a:gd name="connsiteX2" fmla="*/ 8294 w 8294"/>
              <a:gd name="connsiteY2" fmla="*/ 2571 h 10085"/>
              <a:gd name="connsiteX3" fmla="*/ 1968 w 8294"/>
              <a:gd name="connsiteY3" fmla="*/ 6571 h 10085"/>
              <a:gd name="connsiteX4" fmla="*/ 803 w 8294"/>
              <a:gd name="connsiteY4" fmla="*/ 10049 h 10085"/>
              <a:gd name="connsiteX5" fmla="*/ 0 w 8294"/>
              <a:gd name="connsiteY5" fmla="*/ 10075 h 10085"/>
              <a:gd name="connsiteX0" fmla="*/ 0 w 10000"/>
              <a:gd name="connsiteY0" fmla="*/ 9990 h 10000"/>
              <a:gd name="connsiteX1" fmla="*/ 4975 w 10000"/>
              <a:gd name="connsiteY1" fmla="*/ 0 h 10000"/>
              <a:gd name="connsiteX2" fmla="*/ 10000 w 10000"/>
              <a:gd name="connsiteY2" fmla="*/ 2549 h 10000"/>
              <a:gd name="connsiteX3" fmla="*/ 2373 w 10000"/>
              <a:gd name="connsiteY3" fmla="*/ 6516 h 10000"/>
              <a:gd name="connsiteX4" fmla="*/ 968 w 10000"/>
              <a:gd name="connsiteY4" fmla="*/ 9964 h 10000"/>
              <a:gd name="connsiteX5" fmla="*/ 0 w 10000"/>
              <a:gd name="connsiteY5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10068 h 10078"/>
              <a:gd name="connsiteX1" fmla="*/ 1869 w 10000"/>
              <a:gd name="connsiteY1" fmla="*/ 3616 h 10078"/>
              <a:gd name="connsiteX2" fmla="*/ 4975 w 10000"/>
              <a:gd name="connsiteY2" fmla="*/ 78 h 10078"/>
              <a:gd name="connsiteX3" fmla="*/ 10000 w 10000"/>
              <a:gd name="connsiteY3" fmla="*/ 2627 h 10078"/>
              <a:gd name="connsiteX4" fmla="*/ 2373 w 10000"/>
              <a:gd name="connsiteY4" fmla="*/ 6594 h 10078"/>
              <a:gd name="connsiteX5" fmla="*/ 968 w 10000"/>
              <a:gd name="connsiteY5" fmla="*/ 10042 h 10078"/>
              <a:gd name="connsiteX6" fmla="*/ 0 w 10000"/>
              <a:gd name="connsiteY6" fmla="*/ 10068 h 10078"/>
              <a:gd name="connsiteX0" fmla="*/ 308 w 10308"/>
              <a:gd name="connsiteY0" fmla="*/ 12260 h 12270"/>
              <a:gd name="connsiteX1" fmla="*/ 345 w 10308"/>
              <a:gd name="connsiteY1" fmla="*/ 1156 h 12270"/>
              <a:gd name="connsiteX2" fmla="*/ 5283 w 10308"/>
              <a:gd name="connsiteY2" fmla="*/ 2270 h 12270"/>
              <a:gd name="connsiteX3" fmla="*/ 10308 w 10308"/>
              <a:gd name="connsiteY3" fmla="*/ 4819 h 12270"/>
              <a:gd name="connsiteX4" fmla="*/ 2681 w 10308"/>
              <a:gd name="connsiteY4" fmla="*/ 8786 h 12270"/>
              <a:gd name="connsiteX5" fmla="*/ 1276 w 10308"/>
              <a:gd name="connsiteY5" fmla="*/ 12234 h 12270"/>
              <a:gd name="connsiteX6" fmla="*/ 308 w 10308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20 w 9963"/>
              <a:gd name="connsiteY0" fmla="*/ 12260 h 12270"/>
              <a:gd name="connsiteX1" fmla="*/ 0 w 9963"/>
              <a:gd name="connsiteY1" fmla="*/ 1156 h 12270"/>
              <a:gd name="connsiteX2" fmla="*/ 4938 w 9963"/>
              <a:gd name="connsiteY2" fmla="*/ 2270 h 12270"/>
              <a:gd name="connsiteX3" fmla="*/ 9963 w 9963"/>
              <a:gd name="connsiteY3" fmla="*/ 4819 h 12270"/>
              <a:gd name="connsiteX4" fmla="*/ 2336 w 9963"/>
              <a:gd name="connsiteY4" fmla="*/ 8786 h 12270"/>
              <a:gd name="connsiteX5" fmla="*/ 931 w 9963"/>
              <a:gd name="connsiteY5" fmla="*/ 12234 h 12270"/>
              <a:gd name="connsiteX6" fmla="*/ 20 w 9963"/>
              <a:gd name="connsiteY6" fmla="*/ 12260 h 12270"/>
              <a:gd name="connsiteX0" fmla="*/ 20 w 10000"/>
              <a:gd name="connsiteY0" fmla="*/ 9992 h 10000"/>
              <a:gd name="connsiteX1" fmla="*/ 0 w 10000"/>
              <a:gd name="connsiteY1" fmla="*/ 942 h 10000"/>
              <a:gd name="connsiteX2" fmla="*/ 4956 w 10000"/>
              <a:gd name="connsiteY2" fmla="*/ 1850 h 10000"/>
              <a:gd name="connsiteX3" fmla="*/ 10000 w 10000"/>
              <a:gd name="connsiteY3" fmla="*/ 3927 h 10000"/>
              <a:gd name="connsiteX4" fmla="*/ 2345 w 10000"/>
              <a:gd name="connsiteY4" fmla="*/ 7161 h 10000"/>
              <a:gd name="connsiteX5" fmla="*/ 934 w 10000"/>
              <a:gd name="connsiteY5" fmla="*/ 9971 h 10000"/>
              <a:gd name="connsiteX6" fmla="*/ 20 w 10000"/>
              <a:gd name="connsiteY6" fmla="*/ 9992 h 10000"/>
              <a:gd name="connsiteX0" fmla="*/ 20 w 10000"/>
              <a:gd name="connsiteY0" fmla="*/ 9050 h 9058"/>
              <a:gd name="connsiteX1" fmla="*/ 0 w 10000"/>
              <a:gd name="connsiteY1" fmla="*/ 0 h 9058"/>
              <a:gd name="connsiteX2" fmla="*/ 4956 w 10000"/>
              <a:gd name="connsiteY2" fmla="*/ 908 h 9058"/>
              <a:gd name="connsiteX3" fmla="*/ 10000 w 10000"/>
              <a:gd name="connsiteY3" fmla="*/ 2985 h 9058"/>
              <a:gd name="connsiteX4" fmla="*/ 2345 w 10000"/>
              <a:gd name="connsiteY4" fmla="*/ 6219 h 9058"/>
              <a:gd name="connsiteX5" fmla="*/ 934 w 10000"/>
              <a:gd name="connsiteY5" fmla="*/ 9029 h 9058"/>
              <a:gd name="connsiteX6" fmla="*/ 20 w 10000"/>
              <a:gd name="connsiteY6" fmla="*/ 9050 h 9058"/>
              <a:gd name="connsiteX0" fmla="*/ 11 w 9991"/>
              <a:gd name="connsiteY0" fmla="*/ 10111 h 10120"/>
              <a:gd name="connsiteX1" fmla="*/ 0 w 9991"/>
              <a:gd name="connsiteY1" fmla="*/ 0 h 10120"/>
              <a:gd name="connsiteX2" fmla="*/ 4947 w 9991"/>
              <a:gd name="connsiteY2" fmla="*/ 1122 h 10120"/>
              <a:gd name="connsiteX3" fmla="*/ 9991 w 9991"/>
              <a:gd name="connsiteY3" fmla="*/ 3415 h 10120"/>
              <a:gd name="connsiteX4" fmla="*/ 2336 w 9991"/>
              <a:gd name="connsiteY4" fmla="*/ 6986 h 10120"/>
              <a:gd name="connsiteX5" fmla="*/ 925 w 9991"/>
              <a:gd name="connsiteY5" fmla="*/ 10088 h 10120"/>
              <a:gd name="connsiteX6" fmla="*/ 11 w 9991"/>
              <a:gd name="connsiteY6" fmla="*/ 10111 h 1012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11" y="9991"/>
                </a:moveTo>
                <a:cubicBezTo>
                  <a:pt x="48" y="8992"/>
                  <a:pt x="2" y="2003"/>
                  <a:pt x="0" y="0"/>
                </a:cubicBezTo>
                <a:lnTo>
                  <a:pt x="4951" y="1109"/>
                </a:lnTo>
                <a:cubicBezTo>
                  <a:pt x="8932" y="2274"/>
                  <a:pt x="10070" y="2535"/>
                  <a:pt x="10000" y="3375"/>
                </a:cubicBezTo>
                <a:cubicBezTo>
                  <a:pt x="9846" y="4487"/>
                  <a:pt x="3900" y="5840"/>
                  <a:pt x="2411" y="7013"/>
                </a:cubicBezTo>
                <a:cubicBezTo>
                  <a:pt x="1157" y="8322"/>
                  <a:pt x="1215" y="9417"/>
                  <a:pt x="1130" y="9968"/>
                </a:cubicBezTo>
                <a:cubicBezTo>
                  <a:pt x="18" y="9979"/>
                  <a:pt x="2185" y="10018"/>
                  <a:pt x="11" y="9991"/>
                </a:cubicBez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11368" y="205578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525752" y="1381894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117351"/>
              <a:gd name="adj6" fmla="val -48120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098"/>
          <p:cNvCxnSpPr/>
          <p:nvPr/>
        </p:nvCxnSpPr>
        <p:spPr bwMode="auto">
          <a:xfrm>
            <a:off x="4537049" y="2055789"/>
            <a:ext cx="0" cy="3204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4647545" y="523622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9" name="Выноска 2 (без границы) 48"/>
          <p:cNvSpPr/>
          <p:nvPr/>
        </p:nvSpPr>
        <p:spPr>
          <a:xfrm>
            <a:off x="8555502" y="333793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1175"/>
              <a:gd name="adj6" fmla="val -8899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452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090"/>
          <p:cNvSpPr>
            <a:spLocks/>
          </p:cNvSpPr>
          <p:nvPr/>
        </p:nvSpPr>
        <p:spPr bwMode="auto">
          <a:xfrm>
            <a:off x="2750819" y="1986806"/>
            <a:ext cx="5867223" cy="3377888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724"/>
              <a:gd name="connsiteY0" fmla="*/ 11180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180 h 11340"/>
              <a:gd name="connsiteX0" fmla="*/ 0 w 11724"/>
              <a:gd name="connsiteY0" fmla="*/ 11288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288 h 11340"/>
              <a:gd name="connsiteX0" fmla="*/ 0 w 11724"/>
              <a:gd name="connsiteY0" fmla="*/ 11288 h 12237"/>
              <a:gd name="connsiteX1" fmla="*/ 3405 w 11724"/>
              <a:gd name="connsiteY1" fmla="*/ 0 h 12237"/>
              <a:gd name="connsiteX2" fmla="*/ 11724 w 11724"/>
              <a:gd name="connsiteY2" fmla="*/ 3541 h 12237"/>
              <a:gd name="connsiteX3" fmla="*/ 5414 w 11724"/>
              <a:gd name="connsiteY3" fmla="*/ 7784 h 12237"/>
              <a:gd name="connsiteX4" fmla="*/ 4186 w 11724"/>
              <a:gd name="connsiteY4" fmla="*/ 11208 h 12237"/>
              <a:gd name="connsiteX5" fmla="*/ 0 w 11724"/>
              <a:gd name="connsiteY5" fmla="*/ 11288 h 12237"/>
              <a:gd name="connsiteX0" fmla="*/ 0 w 11724"/>
              <a:gd name="connsiteY0" fmla="*/ 11288 h 11498"/>
              <a:gd name="connsiteX1" fmla="*/ 3405 w 11724"/>
              <a:gd name="connsiteY1" fmla="*/ 0 h 11498"/>
              <a:gd name="connsiteX2" fmla="*/ 11724 w 11724"/>
              <a:gd name="connsiteY2" fmla="*/ 3541 h 11498"/>
              <a:gd name="connsiteX3" fmla="*/ 5414 w 11724"/>
              <a:gd name="connsiteY3" fmla="*/ 7784 h 11498"/>
              <a:gd name="connsiteX4" fmla="*/ 4186 w 11724"/>
              <a:gd name="connsiteY4" fmla="*/ 11208 h 11498"/>
              <a:gd name="connsiteX5" fmla="*/ 0 w 11724"/>
              <a:gd name="connsiteY5" fmla="*/ 11288 h 11498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633"/>
              <a:gd name="connsiteY0" fmla="*/ 11288 h 11315"/>
              <a:gd name="connsiteX1" fmla="*/ 3405 w 11633"/>
              <a:gd name="connsiteY1" fmla="*/ 0 h 11315"/>
              <a:gd name="connsiteX2" fmla="*/ 11633 w 11633"/>
              <a:gd name="connsiteY2" fmla="*/ 3592 h 11315"/>
              <a:gd name="connsiteX3" fmla="*/ 5414 w 11633"/>
              <a:gd name="connsiteY3" fmla="*/ 7784 h 11315"/>
              <a:gd name="connsiteX4" fmla="*/ 4307 w 11633"/>
              <a:gd name="connsiteY4" fmla="*/ 11284 h 11315"/>
              <a:gd name="connsiteX5" fmla="*/ 0 w 11633"/>
              <a:gd name="connsiteY5" fmla="*/ 11288 h 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3" h="11315">
                <a:moveTo>
                  <a:pt x="0" y="11288"/>
                </a:moveTo>
                <a:cubicBezTo>
                  <a:pt x="284" y="6615"/>
                  <a:pt x="1846" y="2526"/>
                  <a:pt x="3405" y="0"/>
                </a:cubicBezTo>
                <a:cubicBezTo>
                  <a:pt x="6832" y="902"/>
                  <a:pt x="11472" y="2032"/>
                  <a:pt x="11633" y="3592"/>
                </a:cubicBezTo>
                <a:cubicBezTo>
                  <a:pt x="11709" y="5162"/>
                  <a:pt x="6644" y="6454"/>
                  <a:pt x="5414" y="7784"/>
                </a:cubicBezTo>
                <a:cubicBezTo>
                  <a:pt x="4302" y="9202"/>
                  <a:pt x="4419" y="10713"/>
                  <a:pt x="4307" y="11284"/>
                </a:cubicBezTo>
                <a:cubicBezTo>
                  <a:pt x="3421" y="11329"/>
                  <a:pt x="1117" y="11322"/>
                  <a:pt x="0" y="11288"/>
                </a:cubicBezTo>
                <a:close/>
              </a:path>
            </a:pathLst>
          </a:custGeom>
          <a:pattFill prst="dkVert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2403631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3132110" y="2397844"/>
            <a:ext cx="5391608" cy="2885312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2" h="10210">
                <a:moveTo>
                  <a:pt x="0" y="10210"/>
                </a:moveTo>
                <a:cubicBezTo>
                  <a:pt x="472" y="5618"/>
                  <a:pt x="5073" y="1744"/>
                  <a:pt x="6914" y="0"/>
                </a:cubicBezTo>
                <a:cubicBezTo>
                  <a:pt x="10153" y="1334"/>
                  <a:pt x="11093" y="1739"/>
                  <a:pt x="11082" y="2571"/>
                </a:cubicBezTo>
                <a:cubicBezTo>
                  <a:pt x="10876" y="3844"/>
                  <a:pt x="5986" y="5241"/>
                  <a:pt x="4756" y="6571"/>
                </a:cubicBezTo>
                <a:cubicBezTo>
                  <a:pt x="3553" y="7913"/>
                  <a:pt x="3854" y="9478"/>
                  <a:pt x="3591" y="10049"/>
                </a:cubicBezTo>
                <a:cubicBezTo>
                  <a:pt x="3298" y="10154"/>
                  <a:pt x="136" y="9974"/>
                  <a:pt x="83" y="10181"/>
                </a:cubicBezTo>
                <a:lnTo>
                  <a:pt x="0" y="10210"/>
                </a:ln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Freeform 5115"/>
          <p:cNvSpPr>
            <a:spLocks/>
          </p:cNvSpPr>
          <p:nvPr/>
        </p:nvSpPr>
        <p:spPr bwMode="auto">
          <a:xfrm>
            <a:off x="3153094" y="1791484"/>
            <a:ext cx="4459055" cy="346522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2668" y="2145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499510" y="2032504"/>
            <a:ext cx="0" cy="324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11368" y="206340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4055187" y="140165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6200055" y="188157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764551" y="3071192"/>
            <a:ext cx="3005259" cy="1289276"/>
          </a:xfrm>
          <a:prstGeom prst="callout2">
            <a:avLst>
              <a:gd name="adj1" fmla="val 14659"/>
              <a:gd name="adj2" fmla="val -1360"/>
              <a:gd name="adj3" fmla="val 7186"/>
              <a:gd name="adj4" fmla="val -28242"/>
              <a:gd name="adj5" fmla="val -24138"/>
              <a:gd name="adj6" fmla="val -55572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1620628"/>
            <a:ext cx="1959476" cy="3614188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6" name="Овал 35"/>
          <p:cNvSpPr/>
          <p:nvPr/>
        </p:nvSpPr>
        <p:spPr>
          <a:xfrm>
            <a:off x="6238649" y="2163605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5122271" y="2653858"/>
            <a:ext cx="2829033" cy="50436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ый треугольник 15"/>
          <p:cNvSpPr/>
          <p:nvPr/>
        </p:nvSpPr>
        <p:spPr>
          <a:xfrm>
            <a:off x="4457700" y="1962301"/>
            <a:ext cx="2148658" cy="555490"/>
          </a:xfrm>
          <a:custGeom>
            <a:avLst/>
            <a:gdLst>
              <a:gd name="connsiteX0" fmla="*/ 0 w 2811211"/>
              <a:gd name="connsiteY0" fmla="*/ 555490 h 555490"/>
              <a:gd name="connsiteX1" fmla="*/ 0 w 2811211"/>
              <a:gd name="connsiteY1" fmla="*/ 0 h 555490"/>
              <a:gd name="connsiteX2" fmla="*/ 2811211 w 2811211"/>
              <a:gd name="connsiteY2" fmla="*/ 555490 h 555490"/>
              <a:gd name="connsiteX3" fmla="*/ 0 w 281121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379988"/>
              <a:gd name="connsiteY0" fmla="*/ 556173 h 556173"/>
              <a:gd name="connsiteX1" fmla="*/ 0 w 2379988"/>
              <a:gd name="connsiteY1" fmla="*/ 683 h 556173"/>
              <a:gd name="connsiteX2" fmla="*/ 2053590 w 2379988"/>
              <a:gd name="connsiteY2" fmla="*/ 442492 h 556173"/>
              <a:gd name="connsiteX3" fmla="*/ 2167321 w 2379988"/>
              <a:gd name="connsiteY3" fmla="*/ 479973 h 556173"/>
              <a:gd name="connsiteX4" fmla="*/ 0 w 2379988"/>
              <a:gd name="connsiteY4" fmla="*/ 556173 h 556173"/>
              <a:gd name="connsiteX0" fmla="*/ 0 w 2420069"/>
              <a:gd name="connsiteY0" fmla="*/ 556186 h 556186"/>
              <a:gd name="connsiteX1" fmla="*/ 0 w 2420069"/>
              <a:gd name="connsiteY1" fmla="*/ 696 h 556186"/>
              <a:gd name="connsiteX2" fmla="*/ 2145030 w 2420069"/>
              <a:gd name="connsiteY2" fmla="*/ 434885 h 556186"/>
              <a:gd name="connsiteX3" fmla="*/ 2167321 w 2420069"/>
              <a:gd name="connsiteY3" fmla="*/ 479986 h 556186"/>
              <a:gd name="connsiteX4" fmla="*/ 0 w 2420069"/>
              <a:gd name="connsiteY4" fmla="*/ 556186 h 556186"/>
              <a:gd name="connsiteX0" fmla="*/ 0 w 2416186"/>
              <a:gd name="connsiteY0" fmla="*/ 556186 h 556186"/>
              <a:gd name="connsiteX1" fmla="*/ 0 w 2416186"/>
              <a:gd name="connsiteY1" fmla="*/ 696 h 556186"/>
              <a:gd name="connsiteX2" fmla="*/ 2145030 w 2416186"/>
              <a:gd name="connsiteY2" fmla="*/ 434885 h 556186"/>
              <a:gd name="connsiteX3" fmla="*/ 2159701 w 2416186"/>
              <a:gd name="connsiteY3" fmla="*/ 506656 h 556186"/>
              <a:gd name="connsiteX4" fmla="*/ 0 w 2416186"/>
              <a:gd name="connsiteY4" fmla="*/ 556186 h 556186"/>
              <a:gd name="connsiteX0" fmla="*/ 0 w 2305851"/>
              <a:gd name="connsiteY0" fmla="*/ 556186 h 556186"/>
              <a:gd name="connsiteX1" fmla="*/ 0 w 2305851"/>
              <a:gd name="connsiteY1" fmla="*/ 696 h 556186"/>
              <a:gd name="connsiteX2" fmla="*/ 2145030 w 2305851"/>
              <a:gd name="connsiteY2" fmla="*/ 434885 h 556186"/>
              <a:gd name="connsiteX3" fmla="*/ 2159701 w 2305851"/>
              <a:gd name="connsiteY3" fmla="*/ 506656 h 556186"/>
              <a:gd name="connsiteX4" fmla="*/ 0 w 2305851"/>
              <a:gd name="connsiteY4" fmla="*/ 556186 h 556186"/>
              <a:gd name="connsiteX0" fmla="*/ 0 w 2301960"/>
              <a:gd name="connsiteY0" fmla="*/ 556186 h 590476"/>
              <a:gd name="connsiteX1" fmla="*/ 0 w 2301960"/>
              <a:gd name="connsiteY1" fmla="*/ 696 h 590476"/>
              <a:gd name="connsiteX2" fmla="*/ 2145030 w 2301960"/>
              <a:gd name="connsiteY2" fmla="*/ 434885 h 590476"/>
              <a:gd name="connsiteX3" fmla="*/ 2144461 w 2301960"/>
              <a:gd name="connsiteY3" fmla="*/ 590476 h 590476"/>
              <a:gd name="connsiteX4" fmla="*/ 0 w 2301960"/>
              <a:gd name="connsiteY4" fmla="*/ 556186 h 590476"/>
              <a:gd name="connsiteX0" fmla="*/ 0 w 2149018"/>
              <a:gd name="connsiteY0" fmla="*/ 556186 h 590476"/>
              <a:gd name="connsiteX1" fmla="*/ 0 w 2149018"/>
              <a:gd name="connsiteY1" fmla="*/ 696 h 590476"/>
              <a:gd name="connsiteX2" fmla="*/ 2145030 w 2149018"/>
              <a:gd name="connsiteY2" fmla="*/ 434885 h 590476"/>
              <a:gd name="connsiteX3" fmla="*/ 2144461 w 2149018"/>
              <a:gd name="connsiteY3" fmla="*/ 590476 h 590476"/>
              <a:gd name="connsiteX4" fmla="*/ 0 w 2149018"/>
              <a:gd name="connsiteY4" fmla="*/ 556186 h 590476"/>
              <a:gd name="connsiteX0" fmla="*/ 0 w 2149462"/>
              <a:gd name="connsiteY0" fmla="*/ 556186 h 556186"/>
              <a:gd name="connsiteX1" fmla="*/ 0 w 2149462"/>
              <a:gd name="connsiteY1" fmla="*/ 696 h 556186"/>
              <a:gd name="connsiteX2" fmla="*/ 2145030 w 2149462"/>
              <a:gd name="connsiteY2" fmla="*/ 434885 h 556186"/>
              <a:gd name="connsiteX3" fmla="*/ 2148271 w 2149462"/>
              <a:gd name="connsiteY3" fmla="*/ 552376 h 556186"/>
              <a:gd name="connsiteX4" fmla="*/ 0 w 2149462"/>
              <a:gd name="connsiteY4" fmla="*/ 556186 h 556186"/>
              <a:gd name="connsiteX0" fmla="*/ 0 w 2149462"/>
              <a:gd name="connsiteY0" fmla="*/ 556131 h 556131"/>
              <a:gd name="connsiteX1" fmla="*/ 0 w 2149462"/>
              <a:gd name="connsiteY1" fmla="*/ 641 h 556131"/>
              <a:gd name="connsiteX2" fmla="*/ 2145030 w 2149462"/>
              <a:gd name="connsiteY2" fmla="*/ 434830 h 556131"/>
              <a:gd name="connsiteX3" fmla="*/ 2148271 w 2149462"/>
              <a:gd name="connsiteY3" fmla="*/ 552321 h 556131"/>
              <a:gd name="connsiteX4" fmla="*/ 0 w 2149462"/>
              <a:gd name="connsiteY4" fmla="*/ 556131 h 556131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8658"/>
              <a:gd name="connsiteY0" fmla="*/ 555490 h 555490"/>
              <a:gd name="connsiteX1" fmla="*/ 0 w 2148658"/>
              <a:gd name="connsiteY1" fmla="*/ 0 h 555490"/>
              <a:gd name="connsiteX2" fmla="*/ 2145030 w 2148658"/>
              <a:gd name="connsiteY2" fmla="*/ 407519 h 555490"/>
              <a:gd name="connsiteX3" fmla="*/ 2140651 w 2148658"/>
              <a:gd name="connsiteY3" fmla="*/ 551680 h 555490"/>
              <a:gd name="connsiteX4" fmla="*/ 0 w 2148658"/>
              <a:gd name="connsiteY4" fmla="*/ 555490 h 55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658" h="555490">
                <a:moveTo>
                  <a:pt x="0" y="555490"/>
                </a:moveTo>
                <a:lnTo>
                  <a:pt x="0" y="0"/>
                </a:lnTo>
                <a:cubicBezTo>
                  <a:pt x="281305" y="49633"/>
                  <a:pt x="1787620" y="327637"/>
                  <a:pt x="2145030" y="407519"/>
                </a:cubicBezTo>
                <a:cubicBezTo>
                  <a:pt x="2159540" y="536931"/>
                  <a:pt x="2124776" y="483203"/>
                  <a:pt x="2140651" y="551680"/>
                </a:cubicBezTo>
                <a:lnTo>
                  <a:pt x="0" y="555490"/>
                </a:lnTo>
                <a:close/>
              </a:path>
            </a:pathLst>
          </a:cu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2403631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Freeform 5115"/>
          <p:cNvSpPr>
            <a:spLocks/>
          </p:cNvSpPr>
          <p:nvPr/>
        </p:nvSpPr>
        <p:spPr bwMode="auto">
          <a:xfrm>
            <a:off x="3153094" y="1791484"/>
            <a:ext cx="4459055" cy="346522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2668" y="2145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58725" y="522604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499510" y="2032504"/>
            <a:ext cx="0" cy="324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11368" y="206340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6206430" y="182375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3834008" y="14371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1620628"/>
            <a:ext cx="1959476" cy="3614188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6" name="Овал 35"/>
          <p:cNvSpPr/>
          <p:nvPr/>
        </p:nvSpPr>
        <p:spPr>
          <a:xfrm>
            <a:off x="6239777" y="2207835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Выноска 2 (без границы) 41"/>
          <p:cNvSpPr/>
          <p:nvPr/>
        </p:nvSpPr>
        <p:spPr>
          <a:xfrm>
            <a:off x="8465203" y="94506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3731"/>
              <a:gd name="adj6" fmla="val -10968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44" name="Text Box 5095"/>
          <p:cNvSpPr txBox="1">
            <a:spLocks noChangeArrowheads="1"/>
          </p:cNvSpPr>
          <p:nvPr/>
        </p:nvSpPr>
        <p:spPr bwMode="auto">
          <a:xfrm>
            <a:off x="4808035" y="484072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523559" y="2048341"/>
            <a:ext cx="2005619" cy="38722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096"/>
          <p:cNvSpPr txBox="1">
            <a:spLocks noChangeArrowheads="1"/>
          </p:cNvSpPr>
          <p:nvPr/>
        </p:nvSpPr>
        <p:spPr bwMode="auto">
          <a:xfrm>
            <a:off x="9213889" y="3226724"/>
            <a:ext cx="1641854" cy="106856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Attention!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L,2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d,st</a:t>
            </a:r>
            <a:endParaRPr lang="ru-RU" sz="2400" b="1" i="1" baseline="-250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56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Mechanical part </a:t>
            </a:r>
            <a:br>
              <a:rPr lang="en-US" dirty="0"/>
            </a:br>
            <a:r>
              <a:rPr lang="en-US" dirty="0"/>
              <a:t>of an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68444" y="2959066"/>
            <a:ext cx="5977345" cy="96595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is torque-speed characteristic?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0513" y="220889"/>
            <a:ext cx="11817327" cy="60394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What is torque-speed characteristic?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96477" y="1372441"/>
            <a:ext cx="7284720" cy="3802381"/>
            <a:chOff x="2209800" y="1158240"/>
            <a:chExt cx="7284720" cy="3802381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209800" y="1158240"/>
              <a:ext cx="0" cy="3794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2209800" y="4960621"/>
              <a:ext cx="72847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079421" y="5249160"/>
            <a:ext cx="1645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anose="02020603050405020304" pitchFamily="18" charset="0"/>
              </a:rPr>
              <a:t>  torque, Nm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94006" y="653989"/>
            <a:ext cx="35681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/>
              </a:rPr>
              <a:t>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angular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speed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rad/s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96477" y="1936321"/>
            <a:ext cx="4389120" cy="3238501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Выноска 1 (с границей) 16"/>
          <p:cNvSpPr/>
          <p:nvPr/>
        </p:nvSpPr>
        <p:spPr>
          <a:xfrm>
            <a:off x="7861367" y="1049503"/>
            <a:ext cx="3188432" cy="2068445"/>
          </a:xfrm>
          <a:prstGeom prst="accentCallout1">
            <a:avLst>
              <a:gd name="adj1" fmla="val 78281"/>
              <a:gd name="adj2" fmla="val -5246"/>
              <a:gd name="adj3" fmla="val 114632"/>
              <a:gd name="adj4" fmla="val -47433"/>
            </a:avLst>
          </a:prstGeom>
          <a:solidFill>
            <a:schemeClr val="bg1">
              <a:lumMod val="85000"/>
              <a:alpha val="15000"/>
            </a:schemeClr>
          </a:solidFill>
          <a:ln>
            <a:solidFill>
              <a:srgbClr val="31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14663"/>
                </a:solidFill>
              </a:rPr>
              <a:t>Torque-speed characteristic </a:t>
            </a:r>
          </a:p>
          <a:p>
            <a:r>
              <a:rPr lang="en-US" sz="2000" dirty="0" smtClean="0">
                <a:solidFill>
                  <a:srgbClr val="314663"/>
                </a:solidFill>
              </a:rPr>
              <a:t>The sequence of operation points which are defining behaviors of engine (machine-tool)</a:t>
            </a:r>
            <a:endParaRPr lang="ru-RU" sz="2000" dirty="0">
              <a:solidFill>
                <a:srgbClr val="314663"/>
              </a:solidFill>
            </a:endParaRPr>
          </a:p>
        </p:txBody>
      </p:sp>
      <p:sp>
        <p:nvSpPr>
          <p:cNvPr id="21" name="Выноска 1 (с границей) 20"/>
          <p:cNvSpPr/>
          <p:nvPr/>
        </p:nvSpPr>
        <p:spPr>
          <a:xfrm>
            <a:off x="8402128" y="3392148"/>
            <a:ext cx="2675494" cy="815924"/>
          </a:xfrm>
          <a:prstGeom prst="accentCallout1">
            <a:avLst>
              <a:gd name="adj1" fmla="val 93221"/>
              <a:gd name="adj2" fmla="val 101608"/>
              <a:gd name="adj3" fmla="val 215448"/>
              <a:gd name="adj4" fmla="val 11282"/>
            </a:avLst>
          </a:prstGeom>
          <a:solidFill>
            <a:schemeClr val="bg1">
              <a:lumMod val="95000"/>
            </a:schemeClr>
          </a:solidFill>
          <a:ln>
            <a:solidFill>
              <a:srgbClr val="31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314663"/>
              </a:solidFill>
            </a:endParaRPr>
          </a:p>
          <a:p>
            <a:pPr algn="r"/>
            <a:r>
              <a:rPr lang="uk-UA" dirty="0" smtClean="0">
                <a:solidFill>
                  <a:srgbClr val="314663"/>
                </a:solidFill>
              </a:rPr>
              <a:t>          </a:t>
            </a:r>
            <a:r>
              <a:rPr lang="en-US" dirty="0" smtClean="0">
                <a:solidFill>
                  <a:srgbClr val="314663"/>
                </a:solidFill>
              </a:rPr>
              <a:t>(starting torque) </a:t>
            </a:r>
            <a:endParaRPr lang="ru-RU" dirty="0">
              <a:solidFill>
                <a:srgbClr val="314663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24841"/>
              </p:ext>
            </p:extLst>
          </p:nvPr>
        </p:nvGraphicFramePr>
        <p:xfrm>
          <a:off x="8555741" y="3429347"/>
          <a:ext cx="352268" cy="41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Формула" r:id="rId3" imgW="190417" imgH="241195" progId="Equation.3">
                  <p:embed/>
                </p:oleObj>
              </mc:Choice>
              <mc:Fallback>
                <p:oleObj name="Формула" r:id="rId3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741" y="3429347"/>
                        <a:ext cx="352268" cy="419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731875" y="3464744"/>
            <a:ext cx="2452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31466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31466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31466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motionless torque,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31466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Выноска 1 (с границей) 24"/>
          <p:cNvSpPr/>
          <p:nvPr/>
        </p:nvSpPr>
        <p:spPr>
          <a:xfrm flipH="1">
            <a:off x="749224" y="1477456"/>
            <a:ext cx="2671848" cy="716280"/>
          </a:xfrm>
          <a:prstGeom prst="accentCallout1">
            <a:avLst>
              <a:gd name="adj1" fmla="val 56752"/>
              <a:gd name="adj2" fmla="val -4257"/>
              <a:gd name="adj3" fmla="val 66363"/>
              <a:gd name="adj4" fmla="val -33405"/>
            </a:avLst>
          </a:prstGeom>
          <a:solidFill>
            <a:schemeClr val="bg1">
              <a:lumMod val="85000"/>
              <a:alpha val="15000"/>
            </a:schemeClr>
          </a:solidFill>
          <a:ln>
            <a:solidFill>
              <a:srgbClr val="31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r>
              <a:rPr lang="en-US" sz="2800" i="1" baseline="-25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Symbol"/>
              </a:rPr>
              <a:t>0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– no load speed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909637" y="2987881"/>
            <a:ext cx="2834640" cy="0"/>
          </a:xfrm>
          <a:prstGeom prst="line">
            <a:avLst/>
          </a:prstGeom>
          <a:ln>
            <a:solidFill>
              <a:srgbClr val="3146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4556277" y="4175881"/>
            <a:ext cx="2376000" cy="0"/>
          </a:xfrm>
          <a:prstGeom prst="line">
            <a:avLst/>
          </a:prstGeom>
          <a:ln>
            <a:solidFill>
              <a:srgbClr val="31466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73414" y="246466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r>
              <a:rPr lang="en-US" sz="2800" i="1" baseline="-25000" dirty="0" smtClean="0">
                <a:ea typeface="Calibri" pitchFamily="34" charset="0"/>
                <a:cs typeface="Times New Roman" pitchFamily="18" charset="0"/>
                <a:sym typeface="Symbol"/>
              </a:rPr>
              <a:t>r</a:t>
            </a:r>
            <a:r>
              <a:rPr lang="en-US" sz="2800" baseline="-25000" dirty="0" smtClean="0">
                <a:ea typeface="Calibri" pitchFamily="34" charset="0"/>
                <a:cs typeface="Times New Roman" pitchFamily="18" charset="0"/>
                <a:sym typeface="Symbol"/>
              </a:rPr>
              <a:t>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rated speed</a:t>
            </a:r>
            <a:endParaRPr lang="ru-RU" dirty="0"/>
          </a:p>
        </p:txBody>
      </p:sp>
      <p:sp>
        <p:nvSpPr>
          <p:cNvPr id="33" name="Выноска 1 (с границей) 32"/>
          <p:cNvSpPr/>
          <p:nvPr/>
        </p:nvSpPr>
        <p:spPr>
          <a:xfrm>
            <a:off x="4649341" y="1368399"/>
            <a:ext cx="2473604" cy="716280"/>
          </a:xfrm>
          <a:prstGeom prst="accentCallout1">
            <a:avLst>
              <a:gd name="adj1" fmla="val 104163"/>
              <a:gd name="adj2" fmla="val 101530"/>
              <a:gd name="adj3" fmla="val 230406"/>
              <a:gd name="adj4" fmla="val 42217"/>
            </a:avLst>
          </a:prstGeom>
          <a:solidFill>
            <a:schemeClr val="bg1">
              <a:lumMod val="85000"/>
              <a:alpha val="15000"/>
            </a:schemeClr>
          </a:solidFill>
          <a:ln>
            <a:solidFill>
              <a:srgbClr val="31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Symbol"/>
              </a:rPr>
              <a:t>Rated operating point</a:t>
            </a:r>
            <a:endParaRPr lang="ru-RU" dirty="0">
              <a:solidFill>
                <a:srgbClr val="314663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0513" y="3681687"/>
            <a:ext cx="3428523" cy="1759789"/>
            <a:chOff x="563732" y="1001280"/>
            <a:chExt cx="3428523" cy="1759789"/>
          </a:xfrm>
        </p:grpSpPr>
        <p:pic>
          <p:nvPicPr>
            <p:cNvPr id="24" name="Picture 3" descr="C:\Users\Beshta\AppData\Local\Microsoft\Windows\Temporary Internet Files\Content.IE5\5Y6T25LW\AC_motor[1]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91" r="1936" b="9807"/>
            <a:stretch/>
          </p:blipFill>
          <p:spPr bwMode="auto">
            <a:xfrm>
              <a:off x="563732" y="1001280"/>
              <a:ext cx="2335154" cy="1759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836180" y="2122250"/>
              <a:ext cx="706081" cy="22593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Дуга 25"/>
            <p:cNvSpPr/>
            <p:nvPr/>
          </p:nvSpPr>
          <p:spPr>
            <a:xfrm rot="885641" flipH="1" flipV="1">
              <a:off x="3298588" y="2008449"/>
              <a:ext cx="288650" cy="720080"/>
            </a:xfrm>
            <a:prstGeom prst="arc">
              <a:avLst>
                <a:gd name="adj1" fmla="val 13989396"/>
                <a:gd name="adj2" fmla="val 7011710"/>
              </a:avLst>
            </a:prstGeom>
            <a:ln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Дуга 33"/>
            <p:cNvSpPr/>
            <p:nvPr/>
          </p:nvSpPr>
          <p:spPr>
            <a:xfrm rot="885641" flipH="1" flipV="1">
              <a:off x="2813602" y="1810327"/>
              <a:ext cx="288650" cy="720080"/>
            </a:xfrm>
            <a:prstGeom prst="arc">
              <a:avLst>
                <a:gd name="adj1" fmla="val 13989396"/>
                <a:gd name="adj2" fmla="val 7011710"/>
              </a:avLst>
            </a:prstGeom>
            <a:ln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Дуга 34"/>
            <p:cNvSpPr/>
            <p:nvPr/>
          </p:nvSpPr>
          <p:spPr>
            <a:xfrm rot="885641" flipH="1" flipV="1">
              <a:off x="3072666" y="1903713"/>
              <a:ext cx="288650" cy="720080"/>
            </a:xfrm>
            <a:prstGeom prst="arc">
              <a:avLst>
                <a:gd name="adj1" fmla="val 13989396"/>
                <a:gd name="adj2" fmla="val 7011710"/>
              </a:avLst>
            </a:prstGeom>
            <a:ln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22114" y="1555849"/>
              <a:ext cx="396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</a:t>
              </a:r>
              <a:endParaRPr lang="ru-RU" sz="2400" dirty="0">
                <a:solidFill>
                  <a:srgbClr val="314663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25863" y="1422172"/>
              <a:ext cx="4587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T</a:t>
              </a:r>
              <a:r>
                <a:rPr lang="en-US" sz="2400" i="1" baseline="-25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d</a:t>
              </a:r>
              <a:endParaRPr lang="ru-RU" sz="2400" baseline="-25000" dirty="0">
                <a:solidFill>
                  <a:srgbClr val="314663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22255" y="1920358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T</a:t>
              </a:r>
              <a:r>
                <a:rPr lang="en-US" sz="2400" i="1" baseline="-25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L</a:t>
              </a:r>
              <a:endParaRPr lang="ru-RU" sz="2400" baseline="-25000" dirty="0">
                <a:solidFill>
                  <a:srgbClr val="314663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4893007" y="5134465"/>
            <a:ext cx="163378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800" i="1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d,r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=T</a:t>
            </a:r>
            <a:r>
              <a:rPr lang="en-US" sz="2800" i="1" cap="small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L,1</a:t>
            </a:r>
          </a:p>
          <a:p>
            <a:pPr algn="ctr"/>
            <a:r>
              <a:rPr lang="en-US" sz="2800" baseline="-25000" dirty="0" smtClean="0">
                <a:cs typeface="Times New Roman" pitchFamily="18" charset="0"/>
                <a:sym typeface="Symbol"/>
              </a:rPr>
              <a:t>(rated torque)</a:t>
            </a:r>
            <a:endParaRPr lang="ru-RU" sz="2800" baseline="-25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697395" y="518733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800" i="1" baseline="-25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/>
              </a:rPr>
              <a:t>d</a:t>
            </a:r>
            <a:endParaRPr lang="ru-RU" sz="2800" dirty="0">
              <a:solidFill>
                <a:srgbClr val="3146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308577" y="1267478"/>
            <a:ext cx="977512" cy="359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6156649" y="4607881"/>
            <a:ext cx="1512000" cy="0"/>
          </a:xfrm>
          <a:prstGeom prst="line">
            <a:avLst/>
          </a:prstGeom>
          <a:ln>
            <a:solidFill>
              <a:srgbClr val="31466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493572" y="5174822"/>
            <a:ext cx="126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=T</a:t>
            </a:r>
            <a:r>
              <a:rPr lang="en-US" sz="2800" i="1" cap="small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L,2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639036" y="3851880"/>
            <a:ext cx="3204000" cy="0"/>
          </a:xfrm>
          <a:prstGeom prst="line">
            <a:avLst/>
          </a:prstGeom>
          <a:ln>
            <a:solidFill>
              <a:srgbClr val="3146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698445" y="3328660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r>
              <a:rPr lang="en-US" sz="28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2</a:t>
            </a:r>
            <a:endParaRPr lang="ru-RU" sz="2800" baseline="-25000" dirty="0">
              <a:solidFill>
                <a:srgbClr val="314663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07425" y="243535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1</a:t>
            </a:r>
            <a:endParaRPr lang="ru-RU" sz="2800" baseline="-25000" dirty="0">
              <a:solidFill>
                <a:srgbClr val="314663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74224" y="328461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2</a:t>
            </a:r>
            <a:endParaRPr lang="ru-RU" sz="2800" baseline="-25000" dirty="0">
              <a:solidFill>
                <a:srgbClr val="314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Mechanical part </a:t>
            </a:r>
            <a:br>
              <a:rPr lang="en-US" dirty="0"/>
            </a:br>
            <a:r>
              <a:rPr lang="en-US" dirty="0"/>
              <a:t>of an electric drive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6737" y="3416267"/>
            <a:ext cx="7043571" cy="16646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Torque-speed </a:t>
            </a:r>
            <a:r>
              <a:rPr lang="en-US" sz="3600" dirty="0"/>
              <a:t>curves of machine tools and electric drives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0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CF984A-EF56-4EBD-AB92-B85DF4903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535311"/>
          </a:xfr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/>
          <a:p>
            <a:r>
              <a:rPr lang="en-US" dirty="0">
                <a:cs typeface="Arial"/>
              </a:rPr>
              <a:t>Machine </a:t>
            </a:r>
            <a:r>
              <a:rPr lang="en-US" dirty="0" smtClean="0">
                <a:cs typeface="Arial"/>
              </a:rPr>
              <a:t>tools: </a:t>
            </a:r>
            <a:r>
              <a:rPr lang="en-US" dirty="0"/>
              <a:t>torque-speed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A35F-3B66-4199-A2A7-9C4A8BD440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9" name="Picture 15" descr="C:\Users\Beshta\AppData\Local\Microsoft\Windows\Temporary Internet Files\Content.IE5\5Y6T25LW\160px-GF-07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33" y="1815472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Beshta\AppData\Local\Microsoft\Windows\Temporary Internet Files\Content.IE5\5Y6T25LW\1280px-Alexandersso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95" y="1852888"/>
            <a:ext cx="2487613" cy="18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eshta\AppData\Local\Microsoft\Windows\Temporary Internet Files\Content.IE5\5Y6T25LW\Lift_symbool_(NS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8" y="1833838"/>
            <a:ext cx="1985955" cy="18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7" descr="Описание: C:\Users\Beshta\AppData\Local\Microsoft\Windows\Temporary Internet Files\Content.IE5\5Y6T25LW\Водокольцевой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1" y="1805905"/>
            <a:ext cx="26193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1187" y="1205627"/>
            <a:ext cx="1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Fan, pump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02833" y="1228484"/>
            <a:ext cx="274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Elevator, lift, crane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11902" y="1199220"/>
            <a:ext cx="258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Coiling machine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9287670" y="1212391"/>
            <a:ext cx="205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Generator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1793" y="4493730"/>
            <a:ext cx="3261697" cy="171819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8" name="Group 5102"/>
          <p:cNvGrpSpPr>
            <a:grpSpLocks/>
          </p:cNvGrpSpPr>
          <p:nvPr/>
        </p:nvGrpSpPr>
        <p:grpSpPr bwMode="auto">
          <a:xfrm>
            <a:off x="943676" y="3999903"/>
            <a:ext cx="1640826" cy="1344045"/>
            <a:chOff x="2769" y="1602"/>
            <a:chExt cx="2883" cy="4032"/>
          </a:xfrm>
        </p:grpSpPr>
        <p:sp>
          <p:nvSpPr>
            <p:cNvPr id="44" name="Text Box 5108"/>
            <p:cNvSpPr txBox="1">
              <a:spLocks noChangeArrowheads="1"/>
            </p:cNvSpPr>
            <p:nvPr/>
          </p:nvSpPr>
          <p:spPr bwMode="auto">
            <a:xfrm>
              <a:off x="4932" y="4710"/>
              <a:ext cx="72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Text Box 5110"/>
            <p:cNvSpPr txBox="1">
              <a:spLocks noChangeArrowheads="1"/>
            </p:cNvSpPr>
            <p:nvPr/>
          </p:nvSpPr>
          <p:spPr bwMode="auto">
            <a:xfrm>
              <a:off x="2769" y="1602"/>
              <a:ext cx="72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i="1" dirty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7" name="Line 5111"/>
            <p:cNvCxnSpPr/>
            <p:nvPr/>
          </p:nvCxnSpPr>
          <p:spPr bwMode="auto">
            <a:xfrm flipV="1">
              <a:off x="2781" y="1853"/>
              <a:ext cx="0" cy="3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5112"/>
            <p:cNvCxnSpPr/>
            <p:nvPr/>
          </p:nvCxnSpPr>
          <p:spPr bwMode="auto">
            <a:xfrm>
              <a:off x="2781" y="5634"/>
              <a:ext cx="27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5113"/>
            <p:cNvCxnSpPr/>
            <p:nvPr/>
          </p:nvCxnSpPr>
          <p:spPr bwMode="auto">
            <a:xfrm flipV="1">
              <a:off x="4219" y="2034"/>
              <a:ext cx="0" cy="36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Group 5102"/>
          <p:cNvGrpSpPr>
            <a:grpSpLocks/>
          </p:cNvGrpSpPr>
          <p:nvPr/>
        </p:nvGrpSpPr>
        <p:grpSpPr bwMode="auto">
          <a:xfrm>
            <a:off x="3434253" y="4140722"/>
            <a:ext cx="2131536" cy="1371005"/>
            <a:chOff x="2769" y="1602"/>
            <a:chExt cx="4404" cy="4496"/>
          </a:xfrm>
        </p:grpSpPr>
        <p:sp>
          <p:nvSpPr>
            <p:cNvPr id="59" name="Text Box 5107"/>
            <p:cNvSpPr txBox="1">
              <a:spLocks noChangeArrowheads="1"/>
            </p:cNvSpPr>
            <p:nvPr/>
          </p:nvSpPr>
          <p:spPr bwMode="auto">
            <a:xfrm>
              <a:off x="3045" y="555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>
                  <a:effectLst/>
                  <a:latin typeface="Times New Roman"/>
                  <a:ea typeface="Calibri"/>
                  <a:cs typeface="Times New Roman"/>
                </a:rPr>
                <a:t>0</a:t>
              </a:r>
              <a:endParaRPr lang="ru-RU" sz="1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5108"/>
            <p:cNvSpPr txBox="1">
              <a:spLocks noChangeArrowheads="1"/>
            </p:cNvSpPr>
            <p:nvPr/>
          </p:nvSpPr>
          <p:spPr bwMode="auto">
            <a:xfrm>
              <a:off x="6453" y="475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5110"/>
            <p:cNvSpPr txBox="1">
              <a:spLocks noChangeArrowheads="1"/>
            </p:cNvSpPr>
            <p:nvPr/>
          </p:nvSpPr>
          <p:spPr bwMode="auto">
            <a:xfrm>
              <a:off x="2769" y="1602"/>
              <a:ext cx="99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i="1" dirty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3" name="Line 5111"/>
            <p:cNvCxnSpPr/>
            <p:nvPr/>
          </p:nvCxnSpPr>
          <p:spPr bwMode="auto">
            <a:xfrm flipV="1">
              <a:off x="2781" y="1853"/>
              <a:ext cx="0" cy="3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5112"/>
            <p:cNvCxnSpPr/>
            <p:nvPr/>
          </p:nvCxnSpPr>
          <p:spPr bwMode="auto">
            <a:xfrm>
              <a:off x="2781" y="5634"/>
              <a:ext cx="4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Freeform 5115"/>
            <p:cNvSpPr>
              <a:spLocks/>
            </p:cNvSpPr>
            <p:nvPr/>
          </p:nvSpPr>
          <p:spPr bwMode="auto">
            <a:xfrm>
              <a:off x="3322" y="2167"/>
              <a:ext cx="3768" cy="3467"/>
            </a:xfrm>
            <a:custGeom>
              <a:avLst/>
              <a:gdLst>
                <a:gd name="T0" fmla="*/ 0 w 3744"/>
                <a:gd name="T1" fmla="*/ 3122 h 3122"/>
                <a:gd name="T2" fmla="*/ 646 w 3744"/>
                <a:gd name="T3" fmla="*/ 1942 h 3122"/>
                <a:gd name="T4" fmla="*/ 3141 w 3744"/>
                <a:gd name="T5" fmla="*/ 318 h 3122"/>
                <a:gd name="T6" fmla="*/ 3744 w 3744"/>
                <a:gd name="T7" fmla="*/ 33 h 312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8389 w 10032"/>
                <a:gd name="connsiteY2" fmla="*/ 1061 h 10042"/>
                <a:gd name="connsiteX3" fmla="*/ 10032 w 10032"/>
                <a:gd name="connsiteY3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2083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1061 h 10042"/>
                <a:gd name="connsiteX4" fmla="*/ 10032 w 10032"/>
                <a:gd name="connsiteY4" fmla="*/ 0 h 10042"/>
                <a:gd name="connsiteX0" fmla="*/ 0 w 10032"/>
                <a:gd name="connsiteY0" fmla="*/ 10042 h 10042"/>
                <a:gd name="connsiteX1" fmla="*/ 1725 w 10032"/>
                <a:gd name="connsiteY1" fmla="*/ 6262 h 10042"/>
                <a:gd name="connsiteX2" fmla="*/ 6759 w 10032"/>
                <a:gd name="connsiteY2" fmla="*/ 1935 h 10042"/>
                <a:gd name="connsiteX3" fmla="*/ 8389 w 10032"/>
                <a:gd name="connsiteY3" fmla="*/ 814 h 10042"/>
                <a:gd name="connsiteX4" fmla="*/ 10032 w 10032"/>
                <a:gd name="connsiteY4" fmla="*/ 0 h 10042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210 h 10438"/>
                <a:gd name="connsiteX4" fmla="*/ 10064 w 10064"/>
                <a:gd name="connsiteY4" fmla="*/ 0 h 10438"/>
                <a:gd name="connsiteX0" fmla="*/ 0 w 10064"/>
                <a:gd name="connsiteY0" fmla="*/ 10438 h 10438"/>
                <a:gd name="connsiteX1" fmla="*/ 1725 w 10064"/>
                <a:gd name="connsiteY1" fmla="*/ 6658 h 10438"/>
                <a:gd name="connsiteX2" fmla="*/ 6759 w 10064"/>
                <a:gd name="connsiteY2" fmla="*/ 2331 h 10438"/>
                <a:gd name="connsiteX3" fmla="*/ 8389 w 10064"/>
                <a:gd name="connsiteY3" fmla="*/ 1062 h 10438"/>
                <a:gd name="connsiteX4" fmla="*/ 10064 w 10064"/>
                <a:gd name="connsiteY4" fmla="*/ 0 h 10438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1725 w 10096"/>
                <a:gd name="connsiteY1" fmla="*/ 6806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759 w 10096"/>
                <a:gd name="connsiteY2" fmla="*/ 2479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8389 w 10096"/>
                <a:gd name="connsiteY3" fmla="*/ 1210 h 10586"/>
                <a:gd name="connsiteX4" fmla="*/ 10096 w 10096"/>
                <a:gd name="connsiteY4" fmla="*/ 0 h 10586"/>
                <a:gd name="connsiteX0" fmla="*/ 0 w 10096"/>
                <a:gd name="connsiteY0" fmla="*/ 10586 h 10586"/>
                <a:gd name="connsiteX1" fmla="*/ 2094 w 10096"/>
                <a:gd name="connsiteY1" fmla="*/ 6287 h 10586"/>
                <a:gd name="connsiteX2" fmla="*/ 6821 w 10096"/>
                <a:gd name="connsiteY2" fmla="*/ 2133 h 10586"/>
                <a:gd name="connsiteX3" fmla="*/ 10096 w 10096"/>
                <a:gd name="connsiteY3" fmla="*/ 0 h 1058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96"/>
                <a:gd name="connsiteY0" fmla="*/ 10846 h 10846"/>
                <a:gd name="connsiteX1" fmla="*/ 2094 w 10096"/>
                <a:gd name="connsiteY1" fmla="*/ 6547 h 10846"/>
                <a:gd name="connsiteX2" fmla="*/ 6821 w 10096"/>
                <a:gd name="connsiteY2" fmla="*/ 2393 h 10846"/>
                <a:gd name="connsiteX3" fmla="*/ 10096 w 10096"/>
                <a:gd name="connsiteY3" fmla="*/ 0 h 1084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821 w 10065"/>
                <a:gd name="connsiteY2" fmla="*/ 2653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2094 w 10065"/>
                <a:gd name="connsiteY1" fmla="*/ 680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6937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510 w 10065"/>
                <a:gd name="connsiteY1" fmla="*/ 7240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  <a:gd name="connsiteX0" fmla="*/ 0 w 10065"/>
                <a:gd name="connsiteY0" fmla="*/ 11106 h 11106"/>
                <a:gd name="connsiteX1" fmla="*/ 1602 w 10065"/>
                <a:gd name="connsiteY1" fmla="*/ 7283 h 11106"/>
                <a:gd name="connsiteX2" fmla="*/ 6698 w 10065"/>
                <a:gd name="connsiteY2" fmla="*/ 2566 h 11106"/>
                <a:gd name="connsiteX3" fmla="*/ 10065 w 10065"/>
                <a:gd name="connsiteY3" fmla="*/ 0 h 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5" h="11106">
                  <a:moveTo>
                    <a:pt x="0" y="11106"/>
                  </a:moveTo>
                  <a:cubicBezTo>
                    <a:pt x="165" y="9999"/>
                    <a:pt x="486" y="8706"/>
                    <a:pt x="1602" y="7283"/>
                  </a:cubicBezTo>
                  <a:cubicBezTo>
                    <a:pt x="2718" y="5860"/>
                    <a:pt x="5364" y="3614"/>
                    <a:pt x="6698" y="2566"/>
                  </a:cubicBezTo>
                  <a:cubicBezTo>
                    <a:pt x="8032" y="1518"/>
                    <a:pt x="9260" y="660"/>
                    <a:pt x="10065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200"/>
            </a:p>
          </p:txBody>
        </p:sp>
      </p:grpSp>
      <p:grpSp>
        <p:nvGrpSpPr>
          <p:cNvPr id="69" name="Group 5102"/>
          <p:cNvGrpSpPr>
            <a:grpSpLocks/>
          </p:cNvGrpSpPr>
          <p:nvPr/>
        </p:nvGrpSpPr>
        <p:grpSpPr bwMode="auto">
          <a:xfrm>
            <a:off x="6163073" y="4069697"/>
            <a:ext cx="2537288" cy="1328212"/>
            <a:chOff x="2769" y="1602"/>
            <a:chExt cx="4426" cy="4032"/>
          </a:xfrm>
        </p:grpSpPr>
        <p:sp>
          <p:nvSpPr>
            <p:cNvPr id="75" name="Text Box 5108"/>
            <p:cNvSpPr txBox="1">
              <a:spLocks noChangeArrowheads="1"/>
            </p:cNvSpPr>
            <p:nvPr/>
          </p:nvSpPr>
          <p:spPr bwMode="auto">
            <a:xfrm>
              <a:off x="6382" y="4639"/>
              <a:ext cx="813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7" name="Text Box 5110"/>
            <p:cNvSpPr txBox="1">
              <a:spLocks noChangeArrowheads="1"/>
            </p:cNvSpPr>
            <p:nvPr/>
          </p:nvSpPr>
          <p:spPr bwMode="auto">
            <a:xfrm>
              <a:off x="2769" y="1602"/>
              <a:ext cx="720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i="1" dirty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78" name="Line 5111"/>
            <p:cNvCxnSpPr/>
            <p:nvPr/>
          </p:nvCxnSpPr>
          <p:spPr bwMode="auto">
            <a:xfrm flipV="1">
              <a:off x="2781" y="1853"/>
              <a:ext cx="0" cy="3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5112"/>
            <p:cNvCxnSpPr/>
            <p:nvPr/>
          </p:nvCxnSpPr>
          <p:spPr bwMode="auto">
            <a:xfrm>
              <a:off x="2781" y="5634"/>
              <a:ext cx="4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Freeform 5116"/>
            <p:cNvSpPr>
              <a:spLocks/>
            </p:cNvSpPr>
            <p:nvPr/>
          </p:nvSpPr>
          <p:spPr bwMode="auto">
            <a:xfrm>
              <a:off x="3200" y="2675"/>
              <a:ext cx="2058" cy="2418"/>
            </a:xfrm>
            <a:custGeom>
              <a:avLst/>
              <a:gdLst>
                <a:gd name="T0" fmla="*/ 0 w 2701"/>
                <a:gd name="T1" fmla="*/ 0 h 2520"/>
                <a:gd name="T2" fmla="*/ 656 w 2701"/>
                <a:gd name="T3" fmla="*/ 1612 h 2520"/>
                <a:gd name="T4" fmla="*/ 2701 w 2701"/>
                <a:gd name="T5" fmla="*/ 2520 h 2520"/>
                <a:gd name="connsiteX0" fmla="*/ 0 w 10000"/>
                <a:gd name="connsiteY0" fmla="*/ 0 h 10000"/>
                <a:gd name="connsiteX1" fmla="*/ 2008 w 10000"/>
                <a:gd name="connsiteY1" fmla="*/ 778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008 w 10000"/>
                <a:gd name="connsiteY1" fmla="*/ 7787 h 10000"/>
                <a:gd name="connsiteX2" fmla="*/ 10000 w 10000"/>
                <a:gd name="connsiteY2" fmla="*/ 10000 h 10000"/>
                <a:gd name="connsiteX0" fmla="*/ 10 w 10010"/>
                <a:gd name="connsiteY0" fmla="*/ 0 h 10000"/>
                <a:gd name="connsiteX1" fmla="*/ 2018 w 10010"/>
                <a:gd name="connsiteY1" fmla="*/ 7787 h 10000"/>
                <a:gd name="connsiteX2" fmla="*/ 10010 w 10010"/>
                <a:gd name="connsiteY2" fmla="*/ 10000 h 10000"/>
                <a:gd name="connsiteX0" fmla="*/ 9 w 10009"/>
                <a:gd name="connsiteY0" fmla="*/ 0 h 10000"/>
                <a:gd name="connsiteX1" fmla="*/ 2196 w 10009"/>
                <a:gd name="connsiteY1" fmla="*/ 7245 h 10000"/>
                <a:gd name="connsiteX2" fmla="*/ 10009 w 10009"/>
                <a:gd name="connsiteY2" fmla="*/ 10000 h 10000"/>
                <a:gd name="connsiteX0" fmla="*/ 5 w 10005"/>
                <a:gd name="connsiteY0" fmla="*/ 0 h 10000"/>
                <a:gd name="connsiteX1" fmla="*/ 2870 w 10005"/>
                <a:gd name="connsiteY1" fmla="*/ 8010 h 10000"/>
                <a:gd name="connsiteX2" fmla="*/ 10005 w 10005"/>
                <a:gd name="connsiteY2" fmla="*/ 10000 h 10000"/>
                <a:gd name="connsiteX0" fmla="*/ 5 w 10005"/>
                <a:gd name="connsiteY0" fmla="*/ 0 h 10000"/>
                <a:gd name="connsiteX1" fmla="*/ 2870 w 10005"/>
                <a:gd name="connsiteY1" fmla="*/ 8010 h 10000"/>
                <a:gd name="connsiteX2" fmla="*/ 10005 w 10005"/>
                <a:gd name="connsiteY2" fmla="*/ 10000 h 10000"/>
                <a:gd name="connsiteX0" fmla="*/ 7 w 10007"/>
                <a:gd name="connsiteY0" fmla="*/ 0 h 10000"/>
                <a:gd name="connsiteX1" fmla="*/ 2355 w 10007"/>
                <a:gd name="connsiteY1" fmla="*/ 7532 h 10000"/>
                <a:gd name="connsiteX2" fmla="*/ 10007 w 10007"/>
                <a:gd name="connsiteY2" fmla="*/ 10000 h 10000"/>
                <a:gd name="connsiteX0" fmla="*/ 6 w 10006"/>
                <a:gd name="connsiteY0" fmla="*/ 0 h 10000"/>
                <a:gd name="connsiteX1" fmla="*/ 2612 w 10006"/>
                <a:gd name="connsiteY1" fmla="*/ 7867 h 10000"/>
                <a:gd name="connsiteX2" fmla="*/ 10006 w 10006"/>
                <a:gd name="connsiteY2" fmla="*/ 10000 h 10000"/>
                <a:gd name="connsiteX0" fmla="*/ 0 w 10000"/>
                <a:gd name="connsiteY0" fmla="*/ 0 h 10000"/>
                <a:gd name="connsiteX1" fmla="*/ 2606 w 10000"/>
                <a:gd name="connsiteY1" fmla="*/ 786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606 w 10000"/>
                <a:gd name="connsiteY1" fmla="*/ 786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606 w 10000"/>
                <a:gd name="connsiteY1" fmla="*/ 7867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" y="2664"/>
                    <a:pt x="811" y="6152"/>
                    <a:pt x="2606" y="7867"/>
                  </a:cubicBezTo>
                  <a:cubicBezTo>
                    <a:pt x="4272" y="9533"/>
                    <a:pt x="8423" y="9846"/>
                    <a:pt x="10000" y="1000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200"/>
            </a:p>
          </p:txBody>
        </p:sp>
      </p:grpSp>
      <p:grpSp>
        <p:nvGrpSpPr>
          <p:cNvPr id="84" name="Group 5102"/>
          <p:cNvGrpSpPr>
            <a:grpSpLocks/>
          </p:cNvGrpSpPr>
          <p:nvPr/>
        </p:nvGrpSpPr>
        <p:grpSpPr bwMode="auto">
          <a:xfrm>
            <a:off x="9033034" y="4145896"/>
            <a:ext cx="2465507" cy="1371005"/>
            <a:chOff x="2769" y="1602"/>
            <a:chExt cx="4332" cy="4496"/>
          </a:xfrm>
        </p:grpSpPr>
        <p:sp>
          <p:nvSpPr>
            <p:cNvPr id="89" name="Text Box 5107"/>
            <p:cNvSpPr txBox="1">
              <a:spLocks noChangeArrowheads="1"/>
            </p:cNvSpPr>
            <p:nvPr/>
          </p:nvSpPr>
          <p:spPr bwMode="auto">
            <a:xfrm>
              <a:off x="3045" y="555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>
                  <a:effectLst/>
                  <a:latin typeface="Times New Roman"/>
                  <a:ea typeface="Calibri"/>
                  <a:cs typeface="Times New Roman"/>
                </a:rPr>
                <a:t>0</a:t>
              </a:r>
              <a:endParaRPr lang="ru-RU" sz="1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Text Box 5108"/>
            <p:cNvSpPr txBox="1">
              <a:spLocks noChangeArrowheads="1"/>
            </p:cNvSpPr>
            <p:nvPr/>
          </p:nvSpPr>
          <p:spPr bwMode="auto">
            <a:xfrm>
              <a:off x="6198" y="4490"/>
              <a:ext cx="72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Text Box 5110"/>
            <p:cNvSpPr txBox="1">
              <a:spLocks noChangeArrowheads="1"/>
            </p:cNvSpPr>
            <p:nvPr/>
          </p:nvSpPr>
          <p:spPr bwMode="auto">
            <a:xfrm>
              <a:off x="2769" y="1602"/>
              <a:ext cx="720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i="1" dirty="0">
                  <a:effectLst/>
                  <a:latin typeface="Times New Roman"/>
                  <a:ea typeface="Calibri"/>
                  <a:cs typeface="Times New Roman"/>
                </a:rPr>
                <a:t>ω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1200" b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3" name="Line 5111"/>
            <p:cNvCxnSpPr/>
            <p:nvPr/>
          </p:nvCxnSpPr>
          <p:spPr bwMode="auto">
            <a:xfrm flipV="1">
              <a:off x="2781" y="1853"/>
              <a:ext cx="0" cy="3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5112"/>
            <p:cNvCxnSpPr/>
            <p:nvPr/>
          </p:nvCxnSpPr>
          <p:spPr bwMode="auto">
            <a:xfrm>
              <a:off x="2781" y="5634"/>
              <a:ext cx="4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5114"/>
            <p:cNvCxnSpPr/>
            <p:nvPr/>
          </p:nvCxnSpPr>
          <p:spPr bwMode="auto">
            <a:xfrm flipV="1">
              <a:off x="3322" y="3294"/>
              <a:ext cx="3779" cy="2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402833" y="1334073"/>
            <a:ext cx="38100" cy="4278078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069831" y="1287801"/>
            <a:ext cx="38100" cy="4278078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982938" y="1309849"/>
            <a:ext cx="38100" cy="4278078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8861033" y="1199220"/>
            <a:ext cx="38100" cy="4278078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1737583" y="1309849"/>
            <a:ext cx="38100" cy="4278078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1"/>
            <a:ext cx="11817327" cy="6264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Machine tools: </a:t>
            </a:r>
            <a:r>
              <a:rPr lang="en-US" dirty="0" smtClean="0"/>
              <a:t>torque-speed curves </a:t>
            </a:r>
            <a:endParaRPr lang="en-US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664" y="744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16139"/>
              </p:ext>
            </p:extLst>
          </p:nvPr>
        </p:nvGraphicFramePr>
        <p:xfrm>
          <a:off x="588891" y="894164"/>
          <a:ext cx="4224671" cy="145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8" name="Формула" r:id="rId3" imgW="1714320" imgH="583920" progId="Equation.3">
                  <p:embed/>
                </p:oleObj>
              </mc:Choice>
              <mc:Fallback>
                <p:oleObj name="Формула" r:id="rId3" imgW="1714320" imgH="583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91" y="894164"/>
                        <a:ext cx="4224671" cy="1455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26097" y="894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04505" y="2432805"/>
            <a:ext cx="3002116" cy="537948"/>
            <a:chOff x="1540699" y="2627430"/>
            <a:chExt cx="3002116" cy="537948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375519"/>
                </p:ext>
              </p:extLst>
            </p:nvPr>
          </p:nvGraphicFramePr>
          <p:xfrm>
            <a:off x="1540699" y="2627430"/>
            <a:ext cx="451876" cy="537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9" name="Формула" r:id="rId5" imgW="190417" imgH="241195" progId="Equation.3">
                    <p:embed/>
                  </p:oleObj>
                </mc:Choice>
                <mc:Fallback>
                  <p:oleObj name="Формула" r:id="rId5" imgW="190417" imgH="24119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699" y="2627430"/>
                          <a:ext cx="451876" cy="5379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41434" y="2686390"/>
              <a:ext cx="27013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motionless torque,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82008" y="3589566"/>
            <a:ext cx="4430550" cy="611722"/>
            <a:chOff x="1466478" y="3695489"/>
            <a:chExt cx="4430550" cy="61172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538160"/>
                </p:ext>
              </p:extLst>
            </p:nvPr>
          </p:nvGraphicFramePr>
          <p:xfrm>
            <a:off x="1466478" y="3695489"/>
            <a:ext cx="538315" cy="61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0" name="Формула" r:id="rId7" imgW="215713" imgH="241091" progId="Equation.3">
                    <p:embed/>
                  </p:oleObj>
                </mc:Choice>
                <mc:Fallback>
                  <p:oleObj name="Формула" r:id="rId7" imgW="215713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478" y="3695489"/>
                          <a:ext cx="538315" cy="6117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13245" y="3802668"/>
              <a:ext cx="398378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– rated </a:t>
              </a:r>
              <a:r>
                <a:rPr lang="en-US" sz="2000" dirty="0" smtClean="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speed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of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 machine tool,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7079" y="2986314"/>
            <a:ext cx="4438565" cy="609138"/>
            <a:chOff x="1453244" y="3119507"/>
            <a:chExt cx="4438565" cy="609138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543061"/>
                </p:ext>
              </p:extLst>
            </p:nvPr>
          </p:nvGraphicFramePr>
          <p:xfrm>
            <a:off x="1453244" y="3119507"/>
            <a:ext cx="498386" cy="60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1" name="Формула" r:id="rId9" imgW="164885" imgH="215619" progId="Equation.3">
                    <p:embed/>
                  </p:oleObj>
                </mc:Choice>
                <mc:Fallback>
                  <p:oleObj name="Формула" r:id="rId9" imgW="164885" imgH="21561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3244" y="3119507"/>
                          <a:ext cx="498386" cy="6091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882378" y="3209240"/>
              <a:ext cx="40094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rated </a:t>
              </a:r>
              <a:r>
                <a:rPr lang="en-US" sz="2000" dirty="0" smtClean="0">
                  <a:ea typeface="Calibri" pitchFamily="34" charset="0"/>
                  <a:cs typeface="Times New Roman" pitchFamily="18" charset="0"/>
                </a:rPr>
                <a:t>torque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  <a:sym typeface="Symbol" pitchFamily="18" charset="2"/>
                </a:rPr>
                <a:t>of a machine tool,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1849" y="4237421"/>
            <a:ext cx="5340943" cy="446027"/>
            <a:chOff x="1330414" y="4201287"/>
            <a:chExt cx="5340943" cy="446027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1191440"/>
                </p:ext>
              </p:extLst>
            </p:nvPr>
          </p:nvGraphicFramePr>
          <p:xfrm>
            <a:off x="1330414" y="4201287"/>
            <a:ext cx="501781" cy="446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2" name="Формула" r:id="rId11" imgW="164957" imgH="152268" progId="Equation.3">
                    <p:embed/>
                  </p:oleObj>
                </mc:Choice>
                <mc:Fallback>
                  <p:oleObj name="Формула" r:id="rId11" imgW="164957" imgH="152268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414" y="4201287"/>
                          <a:ext cx="501781" cy="4460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22177" y="4234618"/>
              <a:ext cx="4949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current rate of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  <a:sym typeface="Symbol" pitchFamily="18" charset="2"/>
                </a:rPr>
                <a:t>machine tool speed,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4803" y="4735761"/>
            <a:ext cx="1890043" cy="414069"/>
            <a:chOff x="1494188" y="4598281"/>
            <a:chExt cx="1890043" cy="414069"/>
          </a:xfrm>
        </p:grpSpPr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921974"/>
                </p:ext>
              </p:extLst>
            </p:nvPr>
          </p:nvGraphicFramePr>
          <p:xfrm>
            <a:off x="1494188" y="4598281"/>
            <a:ext cx="388190" cy="414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3" name="Формула" r:id="rId13" imgW="139639" imgH="152334" progId="Equation.3">
                    <p:embed/>
                  </p:oleObj>
                </mc:Choice>
                <mc:Fallback>
                  <p:oleObj name="Формула" r:id="rId13" imgW="139639" imgH="152334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188" y="4598281"/>
                          <a:ext cx="388190" cy="4140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19993" y="4603950"/>
              <a:ext cx="16642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– exponent.</a:t>
              </a:r>
              <a:r>
                <a: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50376" y="1977565"/>
            <a:ext cx="13648" cy="369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Полотно 5100"/>
          <p:cNvGrpSpPr/>
          <p:nvPr/>
        </p:nvGrpSpPr>
        <p:grpSpPr>
          <a:xfrm>
            <a:off x="5039809" y="1037229"/>
            <a:ext cx="6792800" cy="5691117"/>
            <a:chOff x="0" y="0"/>
            <a:chExt cx="5029200" cy="35433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0"/>
              <a:ext cx="5029200" cy="3543300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28" name="Group 5102"/>
            <p:cNvGrpSpPr>
              <a:grpSpLocks/>
            </p:cNvGrpSpPr>
            <p:nvPr/>
          </p:nvGrpSpPr>
          <p:grpSpPr bwMode="auto">
            <a:xfrm>
              <a:off x="396185" y="114300"/>
              <a:ext cx="4362313" cy="3016601"/>
              <a:chOff x="2769" y="1602"/>
              <a:chExt cx="4971" cy="4797"/>
            </a:xfrm>
          </p:grpSpPr>
          <p:sp>
            <p:nvSpPr>
              <p:cNvPr id="30" name="Text Box 5103"/>
              <p:cNvSpPr txBox="1">
                <a:spLocks noChangeArrowheads="1"/>
              </p:cNvSpPr>
              <p:nvPr/>
            </p:nvSpPr>
            <p:spPr bwMode="auto">
              <a:xfrm>
                <a:off x="3311" y="197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" name="Text Box 5104"/>
              <p:cNvSpPr txBox="1">
                <a:spLocks noChangeArrowheads="1"/>
              </p:cNvSpPr>
              <p:nvPr/>
            </p:nvSpPr>
            <p:spPr bwMode="auto">
              <a:xfrm>
                <a:off x="6685" y="1884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" name="Text Box 5105"/>
              <p:cNvSpPr txBox="1">
                <a:spLocks noChangeArrowheads="1"/>
              </p:cNvSpPr>
              <p:nvPr/>
            </p:nvSpPr>
            <p:spPr bwMode="auto">
              <a:xfrm>
                <a:off x="6861" y="3336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i="1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ru-RU" sz="2400" b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Text Box 5106"/>
              <p:cNvSpPr txBox="1">
                <a:spLocks noChangeArrowheads="1"/>
              </p:cNvSpPr>
              <p:nvPr/>
            </p:nvSpPr>
            <p:spPr bwMode="auto">
              <a:xfrm>
                <a:off x="5537" y="177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i="1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endParaRPr lang="ru-RU" sz="2400" b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" name="Text Box 5107"/>
              <p:cNvSpPr txBox="1">
                <a:spLocks noChangeArrowheads="1"/>
              </p:cNvSpPr>
              <p:nvPr/>
            </p:nvSpPr>
            <p:spPr bwMode="auto">
              <a:xfrm>
                <a:off x="3045" y="555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>
                    <a:effectLst/>
                    <a:latin typeface="Times New Roman"/>
                    <a:ea typeface="Calibri"/>
                    <a:cs typeface="Times New Roman"/>
                  </a:rPr>
                  <a:t>0</a:t>
                </a:r>
                <a:endParaRPr lang="ru-RU" sz="2400" b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5108"/>
              <p:cNvSpPr txBox="1">
                <a:spLocks noChangeArrowheads="1"/>
              </p:cNvSpPr>
              <p:nvPr/>
            </p:nvSpPr>
            <p:spPr bwMode="auto">
              <a:xfrm>
                <a:off x="7020" y="5676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5109"/>
              <p:cNvSpPr txBox="1">
                <a:spLocks noChangeArrowheads="1"/>
              </p:cNvSpPr>
              <p:nvPr/>
            </p:nvSpPr>
            <p:spPr bwMode="auto">
              <a:xfrm>
                <a:off x="5283" y="5859"/>
                <a:ext cx="1259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 smtClean="0"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 dirty="0" smtClean="0">
                    <a:latin typeface="Times New Roman"/>
                    <a:ea typeface="Calibri"/>
                    <a:cs typeface="Times New Roman"/>
                  </a:rPr>
                  <a:t>0</a:t>
                </a:r>
                <a:r>
                  <a:rPr lang="en-US" sz="2400" b="1" i="1" dirty="0" smtClean="0">
                    <a:latin typeface="Times New Roman"/>
                    <a:ea typeface="Calibri"/>
                    <a:cs typeface="Times New Roman"/>
                  </a:rPr>
                  <a:t>=T</a:t>
                </a:r>
                <a:r>
                  <a:rPr lang="en-US" sz="2400" b="1" i="1" baseline="-25000" dirty="0" smtClean="0"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400" b="1" i="1" dirty="0" smtClean="0"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en-US" sz="2400" b="1" i="1" dirty="0" err="1" smtClean="0"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 dirty="0" err="1" smtClean="0">
                    <a:latin typeface="Times New Roman"/>
                    <a:ea typeface="Calibri"/>
                    <a:cs typeface="Times New Roman"/>
                  </a:rPr>
                  <a:t>r</a:t>
                </a:r>
                <a:endParaRPr lang="ru-RU" sz="2400" b="1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" name="Text Box 5110"/>
              <p:cNvSpPr txBox="1">
                <a:spLocks noChangeArrowheads="1"/>
              </p:cNvSpPr>
              <p:nvPr/>
            </p:nvSpPr>
            <p:spPr bwMode="auto">
              <a:xfrm>
                <a:off x="2769" y="1602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>
                    <a:effectLst/>
                    <a:latin typeface="Times New Roman"/>
                    <a:ea typeface="Calibri"/>
                    <a:cs typeface="Times New Roman"/>
                  </a:rPr>
                  <a:t>ω</a:t>
                </a:r>
                <a:endParaRPr lang="ru-RU" sz="2400" b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38" name="Line 5111"/>
              <p:cNvCxnSpPr/>
              <p:nvPr/>
            </p:nvCxnSpPr>
            <p:spPr bwMode="auto">
              <a:xfrm flipV="1">
                <a:off x="2781" y="1853"/>
                <a:ext cx="0" cy="37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5112"/>
              <p:cNvCxnSpPr/>
              <p:nvPr/>
            </p:nvCxnSpPr>
            <p:spPr bwMode="auto">
              <a:xfrm>
                <a:off x="2781" y="5634"/>
                <a:ext cx="4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Line 5113"/>
              <p:cNvCxnSpPr/>
              <p:nvPr/>
            </p:nvCxnSpPr>
            <p:spPr bwMode="auto">
              <a:xfrm flipV="1">
                <a:off x="5841" y="2034"/>
                <a:ext cx="0" cy="36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5114"/>
              <p:cNvCxnSpPr/>
              <p:nvPr/>
            </p:nvCxnSpPr>
            <p:spPr bwMode="auto">
              <a:xfrm flipV="1">
                <a:off x="3322" y="3294"/>
                <a:ext cx="3779" cy="234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Freeform 5115"/>
              <p:cNvSpPr>
                <a:spLocks/>
              </p:cNvSpPr>
              <p:nvPr/>
            </p:nvSpPr>
            <p:spPr bwMode="auto">
              <a:xfrm>
                <a:off x="3322" y="2167"/>
                <a:ext cx="3768" cy="3467"/>
              </a:xfrm>
              <a:custGeom>
                <a:avLst/>
                <a:gdLst>
                  <a:gd name="T0" fmla="*/ 0 w 3744"/>
                  <a:gd name="T1" fmla="*/ 3122 h 3122"/>
                  <a:gd name="T2" fmla="*/ 646 w 3744"/>
                  <a:gd name="T3" fmla="*/ 1942 h 3122"/>
                  <a:gd name="T4" fmla="*/ 3141 w 3744"/>
                  <a:gd name="T5" fmla="*/ 318 h 3122"/>
                  <a:gd name="T6" fmla="*/ 3744 w 3744"/>
                  <a:gd name="T7" fmla="*/ 33 h 3122"/>
                  <a:gd name="connsiteX0" fmla="*/ 0 w 10032"/>
                  <a:gd name="connsiteY0" fmla="*/ 10042 h 10042"/>
                  <a:gd name="connsiteX1" fmla="*/ 1725 w 10032"/>
                  <a:gd name="connsiteY1" fmla="*/ 6262 h 10042"/>
                  <a:gd name="connsiteX2" fmla="*/ 8389 w 10032"/>
                  <a:gd name="connsiteY2" fmla="*/ 1061 h 10042"/>
                  <a:gd name="connsiteX3" fmla="*/ 10032 w 10032"/>
                  <a:gd name="connsiteY3" fmla="*/ 0 h 10042"/>
                  <a:gd name="connsiteX0" fmla="*/ 0 w 10032"/>
                  <a:gd name="connsiteY0" fmla="*/ 10042 h 10042"/>
                  <a:gd name="connsiteX1" fmla="*/ 1725 w 10032"/>
                  <a:gd name="connsiteY1" fmla="*/ 6262 h 10042"/>
                  <a:gd name="connsiteX2" fmla="*/ 6759 w 10032"/>
                  <a:gd name="connsiteY2" fmla="*/ 2083 h 10042"/>
                  <a:gd name="connsiteX3" fmla="*/ 8389 w 10032"/>
                  <a:gd name="connsiteY3" fmla="*/ 1061 h 10042"/>
                  <a:gd name="connsiteX4" fmla="*/ 10032 w 10032"/>
                  <a:gd name="connsiteY4" fmla="*/ 0 h 10042"/>
                  <a:gd name="connsiteX0" fmla="*/ 0 w 10032"/>
                  <a:gd name="connsiteY0" fmla="*/ 10042 h 10042"/>
                  <a:gd name="connsiteX1" fmla="*/ 1725 w 10032"/>
                  <a:gd name="connsiteY1" fmla="*/ 6262 h 10042"/>
                  <a:gd name="connsiteX2" fmla="*/ 6759 w 10032"/>
                  <a:gd name="connsiteY2" fmla="*/ 1935 h 10042"/>
                  <a:gd name="connsiteX3" fmla="*/ 8389 w 10032"/>
                  <a:gd name="connsiteY3" fmla="*/ 1061 h 10042"/>
                  <a:gd name="connsiteX4" fmla="*/ 10032 w 10032"/>
                  <a:gd name="connsiteY4" fmla="*/ 0 h 10042"/>
                  <a:gd name="connsiteX0" fmla="*/ 0 w 10032"/>
                  <a:gd name="connsiteY0" fmla="*/ 10042 h 10042"/>
                  <a:gd name="connsiteX1" fmla="*/ 1725 w 10032"/>
                  <a:gd name="connsiteY1" fmla="*/ 6262 h 10042"/>
                  <a:gd name="connsiteX2" fmla="*/ 6759 w 10032"/>
                  <a:gd name="connsiteY2" fmla="*/ 1935 h 10042"/>
                  <a:gd name="connsiteX3" fmla="*/ 8389 w 10032"/>
                  <a:gd name="connsiteY3" fmla="*/ 814 h 10042"/>
                  <a:gd name="connsiteX4" fmla="*/ 10032 w 10032"/>
                  <a:gd name="connsiteY4" fmla="*/ 0 h 10042"/>
                  <a:gd name="connsiteX0" fmla="*/ 0 w 10064"/>
                  <a:gd name="connsiteY0" fmla="*/ 10438 h 10438"/>
                  <a:gd name="connsiteX1" fmla="*/ 1725 w 10064"/>
                  <a:gd name="connsiteY1" fmla="*/ 6658 h 10438"/>
                  <a:gd name="connsiteX2" fmla="*/ 6759 w 10064"/>
                  <a:gd name="connsiteY2" fmla="*/ 2331 h 10438"/>
                  <a:gd name="connsiteX3" fmla="*/ 8389 w 10064"/>
                  <a:gd name="connsiteY3" fmla="*/ 1210 h 10438"/>
                  <a:gd name="connsiteX4" fmla="*/ 10064 w 10064"/>
                  <a:gd name="connsiteY4" fmla="*/ 0 h 10438"/>
                  <a:gd name="connsiteX0" fmla="*/ 0 w 10064"/>
                  <a:gd name="connsiteY0" fmla="*/ 10438 h 10438"/>
                  <a:gd name="connsiteX1" fmla="*/ 1725 w 10064"/>
                  <a:gd name="connsiteY1" fmla="*/ 6658 h 10438"/>
                  <a:gd name="connsiteX2" fmla="*/ 6759 w 10064"/>
                  <a:gd name="connsiteY2" fmla="*/ 2331 h 10438"/>
                  <a:gd name="connsiteX3" fmla="*/ 8389 w 10064"/>
                  <a:gd name="connsiteY3" fmla="*/ 1062 h 10438"/>
                  <a:gd name="connsiteX4" fmla="*/ 10064 w 10064"/>
                  <a:gd name="connsiteY4" fmla="*/ 0 h 10438"/>
                  <a:gd name="connsiteX0" fmla="*/ 0 w 10096"/>
                  <a:gd name="connsiteY0" fmla="*/ 10586 h 10586"/>
                  <a:gd name="connsiteX1" fmla="*/ 1725 w 10096"/>
                  <a:gd name="connsiteY1" fmla="*/ 6806 h 10586"/>
                  <a:gd name="connsiteX2" fmla="*/ 6759 w 10096"/>
                  <a:gd name="connsiteY2" fmla="*/ 2479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1725 w 10096"/>
                  <a:gd name="connsiteY1" fmla="*/ 6806 h 10586"/>
                  <a:gd name="connsiteX2" fmla="*/ 6759 w 10096"/>
                  <a:gd name="connsiteY2" fmla="*/ 2479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1725 w 10096"/>
                  <a:gd name="connsiteY1" fmla="*/ 6806 h 10586"/>
                  <a:gd name="connsiteX2" fmla="*/ 6759 w 10096"/>
                  <a:gd name="connsiteY2" fmla="*/ 2479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1725 w 10096"/>
                  <a:gd name="connsiteY1" fmla="*/ 6806 h 10586"/>
                  <a:gd name="connsiteX2" fmla="*/ 6759 w 10096"/>
                  <a:gd name="connsiteY2" fmla="*/ 2479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2094 w 10096"/>
                  <a:gd name="connsiteY1" fmla="*/ 6287 h 10586"/>
                  <a:gd name="connsiteX2" fmla="*/ 6759 w 10096"/>
                  <a:gd name="connsiteY2" fmla="*/ 2479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2094 w 10096"/>
                  <a:gd name="connsiteY1" fmla="*/ 6287 h 10586"/>
                  <a:gd name="connsiteX2" fmla="*/ 6821 w 10096"/>
                  <a:gd name="connsiteY2" fmla="*/ 2133 h 10586"/>
                  <a:gd name="connsiteX3" fmla="*/ 8389 w 10096"/>
                  <a:gd name="connsiteY3" fmla="*/ 1210 h 10586"/>
                  <a:gd name="connsiteX4" fmla="*/ 10096 w 10096"/>
                  <a:gd name="connsiteY4" fmla="*/ 0 h 10586"/>
                  <a:gd name="connsiteX0" fmla="*/ 0 w 10096"/>
                  <a:gd name="connsiteY0" fmla="*/ 10586 h 10586"/>
                  <a:gd name="connsiteX1" fmla="*/ 2094 w 10096"/>
                  <a:gd name="connsiteY1" fmla="*/ 6287 h 10586"/>
                  <a:gd name="connsiteX2" fmla="*/ 6821 w 10096"/>
                  <a:gd name="connsiteY2" fmla="*/ 2133 h 10586"/>
                  <a:gd name="connsiteX3" fmla="*/ 10096 w 10096"/>
                  <a:gd name="connsiteY3" fmla="*/ 0 h 10586"/>
                  <a:gd name="connsiteX0" fmla="*/ 0 w 10096"/>
                  <a:gd name="connsiteY0" fmla="*/ 10846 h 10846"/>
                  <a:gd name="connsiteX1" fmla="*/ 2094 w 10096"/>
                  <a:gd name="connsiteY1" fmla="*/ 6547 h 10846"/>
                  <a:gd name="connsiteX2" fmla="*/ 6821 w 10096"/>
                  <a:gd name="connsiteY2" fmla="*/ 2393 h 10846"/>
                  <a:gd name="connsiteX3" fmla="*/ 10096 w 10096"/>
                  <a:gd name="connsiteY3" fmla="*/ 0 h 10846"/>
                  <a:gd name="connsiteX0" fmla="*/ 0 w 10096"/>
                  <a:gd name="connsiteY0" fmla="*/ 10846 h 10846"/>
                  <a:gd name="connsiteX1" fmla="*/ 2094 w 10096"/>
                  <a:gd name="connsiteY1" fmla="*/ 6547 h 10846"/>
                  <a:gd name="connsiteX2" fmla="*/ 6821 w 10096"/>
                  <a:gd name="connsiteY2" fmla="*/ 2393 h 10846"/>
                  <a:gd name="connsiteX3" fmla="*/ 10096 w 10096"/>
                  <a:gd name="connsiteY3" fmla="*/ 0 h 10846"/>
                  <a:gd name="connsiteX0" fmla="*/ 0 w 10065"/>
                  <a:gd name="connsiteY0" fmla="*/ 11106 h 11106"/>
                  <a:gd name="connsiteX1" fmla="*/ 2094 w 10065"/>
                  <a:gd name="connsiteY1" fmla="*/ 6807 h 11106"/>
                  <a:gd name="connsiteX2" fmla="*/ 6821 w 10065"/>
                  <a:gd name="connsiteY2" fmla="*/ 2653 h 11106"/>
                  <a:gd name="connsiteX3" fmla="*/ 10065 w 10065"/>
                  <a:gd name="connsiteY3" fmla="*/ 0 h 11106"/>
                  <a:gd name="connsiteX0" fmla="*/ 0 w 10065"/>
                  <a:gd name="connsiteY0" fmla="*/ 11106 h 11106"/>
                  <a:gd name="connsiteX1" fmla="*/ 2094 w 10065"/>
                  <a:gd name="connsiteY1" fmla="*/ 6807 h 11106"/>
                  <a:gd name="connsiteX2" fmla="*/ 6698 w 10065"/>
                  <a:gd name="connsiteY2" fmla="*/ 2566 h 11106"/>
                  <a:gd name="connsiteX3" fmla="*/ 10065 w 10065"/>
                  <a:gd name="connsiteY3" fmla="*/ 0 h 11106"/>
                  <a:gd name="connsiteX0" fmla="*/ 0 w 10065"/>
                  <a:gd name="connsiteY0" fmla="*/ 11106 h 11106"/>
                  <a:gd name="connsiteX1" fmla="*/ 1510 w 10065"/>
                  <a:gd name="connsiteY1" fmla="*/ 6937 h 11106"/>
                  <a:gd name="connsiteX2" fmla="*/ 6698 w 10065"/>
                  <a:gd name="connsiteY2" fmla="*/ 2566 h 11106"/>
                  <a:gd name="connsiteX3" fmla="*/ 10065 w 10065"/>
                  <a:gd name="connsiteY3" fmla="*/ 0 h 11106"/>
                  <a:gd name="connsiteX0" fmla="*/ 0 w 10065"/>
                  <a:gd name="connsiteY0" fmla="*/ 11106 h 11106"/>
                  <a:gd name="connsiteX1" fmla="*/ 1510 w 10065"/>
                  <a:gd name="connsiteY1" fmla="*/ 7240 h 11106"/>
                  <a:gd name="connsiteX2" fmla="*/ 6698 w 10065"/>
                  <a:gd name="connsiteY2" fmla="*/ 2566 h 11106"/>
                  <a:gd name="connsiteX3" fmla="*/ 10065 w 10065"/>
                  <a:gd name="connsiteY3" fmla="*/ 0 h 11106"/>
                  <a:gd name="connsiteX0" fmla="*/ 0 w 10065"/>
                  <a:gd name="connsiteY0" fmla="*/ 11106 h 11106"/>
                  <a:gd name="connsiteX1" fmla="*/ 1602 w 10065"/>
                  <a:gd name="connsiteY1" fmla="*/ 7283 h 11106"/>
                  <a:gd name="connsiteX2" fmla="*/ 6698 w 10065"/>
                  <a:gd name="connsiteY2" fmla="*/ 2566 h 11106"/>
                  <a:gd name="connsiteX3" fmla="*/ 10065 w 10065"/>
                  <a:gd name="connsiteY3" fmla="*/ 0 h 11106"/>
                  <a:gd name="connsiteX0" fmla="*/ 0 w 10065"/>
                  <a:gd name="connsiteY0" fmla="*/ 11106 h 11106"/>
                  <a:gd name="connsiteX1" fmla="*/ 1602 w 10065"/>
                  <a:gd name="connsiteY1" fmla="*/ 7283 h 11106"/>
                  <a:gd name="connsiteX2" fmla="*/ 6698 w 10065"/>
                  <a:gd name="connsiteY2" fmla="*/ 2566 h 11106"/>
                  <a:gd name="connsiteX3" fmla="*/ 10065 w 10065"/>
                  <a:gd name="connsiteY3" fmla="*/ 0 h 1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5" h="11106">
                    <a:moveTo>
                      <a:pt x="0" y="11106"/>
                    </a:moveTo>
                    <a:cubicBezTo>
                      <a:pt x="165" y="9999"/>
                      <a:pt x="486" y="8706"/>
                      <a:pt x="1602" y="7283"/>
                    </a:cubicBezTo>
                    <a:cubicBezTo>
                      <a:pt x="2718" y="5860"/>
                      <a:pt x="5364" y="3614"/>
                      <a:pt x="6698" y="2566"/>
                    </a:cubicBezTo>
                    <a:cubicBezTo>
                      <a:pt x="8032" y="1518"/>
                      <a:pt x="9260" y="660"/>
                      <a:pt x="10065" y="0"/>
                    </a:cubicBez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/>
              </a:p>
            </p:txBody>
          </p:sp>
          <p:sp>
            <p:nvSpPr>
              <p:cNvPr id="43" name="Freeform 5116"/>
              <p:cNvSpPr>
                <a:spLocks/>
              </p:cNvSpPr>
              <p:nvPr/>
            </p:nvSpPr>
            <p:spPr bwMode="auto">
              <a:xfrm>
                <a:off x="3541" y="2392"/>
                <a:ext cx="3261" cy="2529"/>
              </a:xfrm>
              <a:custGeom>
                <a:avLst/>
                <a:gdLst>
                  <a:gd name="T0" fmla="*/ 0 w 2701"/>
                  <a:gd name="T1" fmla="*/ 0 h 2520"/>
                  <a:gd name="T2" fmla="*/ 656 w 2701"/>
                  <a:gd name="T3" fmla="*/ 1612 h 2520"/>
                  <a:gd name="T4" fmla="*/ 2701 w 2701"/>
                  <a:gd name="T5" fmla="*/ 2520 h 2520"/>
                  <a:gd name="connsiteX0" fmla="*/ 0 w 10000"/>
                  <a:gd name="connsiteY0" fmla="*/ 0 h 10000"/>
                  <a:gd name="connsiteX1" fmla="*/ 2124 w 10000"/>
                  <a:gd name="connsiteY1" fmla="*/ 680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124 w 10000"/>
                  <a:gd name="connsiteY1" fmla="*/ 680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124 w 10000"/>
                  <a:gd name="connsiteY1" fmla="*/ 6804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257 w 10000"/>
                  <a:gd name="connsiteY1" fmla="*/ 7187 h 10000"/>
                  <a:gd name="connsiteX2" fmla="*/ 10000 w 10000"/>
                  <a:gd name="connsiteY2" fmla="*/ 10000 h 10000"/>
                  <a:gd name="connsiteX0" fmla="*/ 0 w 10997"/>
                  <a:gd name="connsiteY0" fmla="*/ 0 h 10000"/>
                  <a:gd name="connsiteX1" fmla="*/ 3254 w 10997"/>
                  <a:gd name="connsiteY1" fmla="*/ 7187 h 10000"/>
                  <a:gd name="connsiteX2" fmla="*/ 10997 w 10997"/>
                  <a:gd name="connsiteY2" fmla="*/ 10000 h 10000"/>
                  <a:gd name="connsiteX0" fmla="*/ 0 w 12075"/>
                  <a:gd name="connsiteY0" fmla="*/ 0 h 10034"/>
                  <a:gd name="connsiteX1" fmla="*/ 4332 w 12075"/>
                  <a:gd name="connsiteY1" fmla="*/ 7221 h 10034"/>
                  <a:gd name="connsiteX2" fmla="*/ 12075 w 12075"/>
                  <a:gd name="connsiteY2" fmla="*/ 10034 h 10034"/>
                  <a:gd name="connsiteX0" fmla="*/ 0 w 12075"/>
                  <a:gd name="connsiteY0" fmla="*/ 0 h 10034"/>
                  <a:gd name="connsiteX1" fmla="*/ 4332 w 12075"/>
                  <a:gd name="connsiteY1" fmla="*/ 7221 h 10034"/>
                  <a:gd name="connsiteX2" fmla="*/ 12075 w 12075"/>
                  <a:gd name="connsiteY2" fmla="*/ 10034 h 10034"/>
                  <a:gd name="connsiteX0" fmla="*/ 0 w 12075"/>
                  <a:gd name="connsiteY0" fmla="*/ 0 h 10034"/>
                  <a:gd name="connsiteX1" fmla="*/ 3200 w 12075"/>
                  <a:gd name="connsiteY1" fmla="*/ 7221 h 10034"/>
                  <a:gd name="connsiteX2" fmla="*/ 12075 w 12075"/>
                  <a:gd name="connsiteY2" fmla="*/ 10034 h 1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5" h="10034">
                    <a:moveTo>
                      <a:pt x="0" y="0"/>
                    </a:moveTo>
                    <a:cubicBezTo>
                      <a:pt x="349" y="1769"/>
                      <a:pt x="1534" y="5554"/>
                      <a:pt x="3200" y="7221"/>
                    </a:cubicBezTo>
                    <a:cubicBezTo>
                      <a:pt x="4866" y="8887"/>
                      <a:pt x="10327" y="9715"/>
                      <a:pt x="12075" y="10034"/>
                    </a:cubicBez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/>
              </a:p>
            </p:txBody>
          </p:sp>
        </p:grpSp>
      </p:grpSp>
      <p:sp>
        <p:nvSpPr>
          <p:cNvPr id="17" name="Правая фигурная скобка 16"/>
          <p:cNvSpPr/>
          <p:nvPr/>
        </p:nvSpPr>
        <p:spPr>
          <a:xfrm rot="16200000">
            <a:off x="9094800" y="4917383"/>
            <a:ext cx="257374" cy="12557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Beshta\AppData\Local\Microsoft\Windows\Temporary Internet Files\Content.IE5\89MJLXZY\Motor_DC_Servo_(180W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81" y="1210010"/>
            <a:ext cx="2715331" cy="27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/>
          <a:stretch/>
        </p:blipFill>
        <p:spPr bwMode="auto">
          <a:xfrm>
            <a:off x="201012" y="1561645"/>
            <a:ext cx="232652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eshta\AppData\Local\Microsoft\Windows\Temporary Internet Files\Content.IE5\SI5GLKOU\Synchronous-motors-brushless-exci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51" y="1911834"/>
            <a:ext cx="1666434" cy="18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08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Types of electric motors: torque-speed characteristics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ru-RU" dirty="0"/>
          </a:p>
        </p:txBody>
      </p:sp>
      <p:grpSp>
        <p:nvGrpSpPr>
          <p:cNvPr id="9" name="Group 5084"/>
          <p:cNvGrpSpPr>
            <a:grpSpLocks/>
          </p:cNvGrpSpPr>
          <p:nvPr/>
        </p:nvGrpSpPr>
        <p:grpSpPr bwMode="auto">
          <a:xfrm>
            <a:off x="334948" y="4287127"/>
            <a:ext cx="2247314" cy="1786862"/>
            <a:chOff x="3321" y="1652"/>
            <a:chExt cx="6300" cy="4162"/>
          </a:xfrm>
        </p:grpSpPr>
        <p:cxnSp>
          <p:nvCxnSpPr>
            <p:cNvPr id="12" name="Line 5085"/>
            <p:cNvCxnSpPr/>
            <p:nvPr/>
          </p:nvCxnSpPr>
          <p:spPr bwMode="auto">
            <a:xfrm flipV="1">
              <a:off x="3681" y="167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5086"/>
            <p:cNvCxnSpPr/>
            <p:nvPr/>
          </p:nvCxnSpPr>
          <p:spPr bwMode="auto">
            <a:xfrm>
              <a:off x="3321" y="545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Freeform 5090"/>
            <p:cNvSpPr>
              <a:spLocks/>
            </p:cNvSpPr>
            <p:nvPr/>
          </p:nvSpPr>
          <p:spPr bwMode="auto">
            <a:xfrm>
              <a:off x="3681" y="2397"/>
              <a:ext cx="4775" cy="3033"/>
            </a:xfrm>
            <a:custGeom>
              <a:avLst/>
              <a:gdLst>
                <a:gd name="T0" fmla="*/ 0 w 4775"/>
                <a:gd name="T1" fmla="*/ 0 h 3033"/>
                <a:gd name="T2" fmla="*/ 4419 w 4775"/>
                <a:gd name="T3" fmla="*/ 1086 h 3033"/>
                <a:gd name="T4" fmla="*/ 2139 w 4775"/>
                <a:gd name="T5" fmla="*/ 2196 h 3033"/>
                <a:gd name="T6" fmla="*/ 1704 w 4775"/>
                <a:gd name="T7" fmla="*/ 3033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5" h="3033">
                  <a:moveTo>
                    <a:pt x="0" y="0"/>
                  </a:moveTo>
                  <a:cubicBezTo>
                    <a:pt x="736" y="181"/>
                    <a:pt x="4063" y="720"/>
                    <a:pt x="4419" y="1086"/>
                  </a:cubicBezTo>
                  <a:cubicBezTo>
                    <a:pt x="4775" y="1452"/>
                    <a:pt x="2591" y="1871"/>
                    <a:pt x="2139" y="2196"/>
                  </a:cubicBezTo>
                  <a:cubicBezTo>
                    <a:pt x="1687" y="2521"/>
                    <a:pt x="1795" y="2859"/>
                    <a:pt x="1704" y="3033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 b="1" i="1"/>
            </a:p>
          </p:txBody>
        </p:sp>
        <p:sp>
          <p:nvSpPr>
            <p:cNvPr id="22" name="Text Box 5095"/>
            <p:cNvSpPr txBox="1">
              <a:spLocks noChangeArrowheads="1"/>
            </p:cNvSpPr>
            <p:nvPr/>
          </p:nvSpPr>
          <p:spPr bwMode="auto">
            <a:xfrm>
              <a:off x="3832" y="1652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5096"/>
            <p:cNvSpPr txBox="1">
              <a:spLocks noChangeArrowheads="1"/>
            </p:cNvSpPr>
            <p:nvPr/>
          </p:nvSpPr>
          <p:spPr bwMode="auto">
            <a:xfrm>
              <a:off x="8070" y="4334"/>
              <a:ext cx="1197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4" name="Group 5082"/>
          <p:cNvGrpSpPr>
            <a:grpSpLocks/>
          </p:cNvGrpSpPr>
          <p:nvPr/>
        </p:nvGrpSpPr>
        <p:grpSpPr bwMode="auto">
          <a:xfrm>
            <a:off x="9058080" y="4265788"/>
            <a:ext cx="2348130" cy="1897832"/>
            <a:chOff x="2754" y="1314"/>
            <a:chExt cx="6300" cy="4140"/>
          </a:xfrm>
        </p:grpSpPr>
        <p:grpSp>
          <p:nvGrpSpPr>
            <p:cNvPr id="25" name="Group 5084"/>
            <p:cNvGrpSpPr>
              <a:grpSpLocks/>
            </p:cNvGrpSpPr>
            <p:nvPr/>
          </p:nvGrpSpPr>
          <p:grpSpPr bwMode="auto">
            <a:xfrm>
              <a:off x="2754" y="1314"/>
              <a:ext cx="6300" cy="4140"/>
              <a:chOff x="3321" y="1674"/>
              <a:chExt cx="6300" cy="4140"/>
            </a:xfrm>
          </p:grpSpPr>
          <p:cxnSp>
            <p:nvCxnSpPr>
              <p:cNvPr id="28" name="Line 5085"/>
              <p:cNvCxnSpPr/>
              <p:nvPr/>
            </p:nvCxnSpPr>
            <p:spPr bwMode="auto">
              <a:xfrm flipV="1">
                <a:off x="3681" y="1674"/>
                <a:ext cx="0" cy="4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5086"/>
              <p:cNvCxnSpPr/>
              <p:nvPr/>
            </p:nvCxnSpPr>
            <p:spPr bwMode="auto">
              <a:xfrm>
                <a:off x="3321" y="5454"/>
                <a:ext cx="6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" name="Text Box 5095"/>
              <p:cNvSpPr txBox="1">
                <a:spLocks noChangeArrowheads="1"/>
              </p:cNvSpPr>
              <p:nvPr/>
            </p:nvSpPr>
            <p:spPr bwMode="auto">
              <a:xfrm>
                <a:off x="3688" y="1724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 dirty="0">
                    <a:effectLst/>
                    <a:latin typeface="Calibri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400" b="1" i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" name="Text Box 5096"/>
              <p:cNvSpPr txBox="1">
                <a:spLocks noChangeArrowheads="1"/>
              </p:cNvSpPr>
              <p:nvPr/>
            </p:nvSpPr>
            <p:spPr bwMode="auto">
              <a:xfrm>
                <a:off x="8528" y="4407"/>
                <a:ext cx="1093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26" name="Line 5098"/>
            <p:cNvCxnSpPr/>
            <p:nvPr/>
          </p:nvCxnSpPr>
          <p:spPr bwMode="auto">
            <a:xfrm>
              <a:off x="6175" y="1314"/>
              <a:ext cx="0" cy="3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5084"/>
          <p:cNvGrpSpPr>
            <a:grpSpLocks/>
          </p:cNvGrpSpPr>
          <p:nvPr/>
        </p:nvGrpSpPr>
        <p:grpSpPr bwMode="auto">
          <a:xfrm>
            <a:off x="2717847" y="4084475"/>
            <a:ext cx="2868076" cy="2016475"/>
            <a:chOff x="2762" y="1658"/>
            <a:chExt cx="7111" cy="4156"/>
          </a:xfrm>
        </p:grpSpPr>
        <p:cxnSp>
          <p:nvCxnSpPr>
            <p:cNvPr id="44" name="Line 5085"/>
            <p:cNvCxnSpPr/>
            <p:nvPr/>
          </p:nvCxnSpPr>
          <p:spPr bwMode="auto">
            <a:xfrm flipV="1">
              <a:off x="3681" y="167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5086"/>
            <p:cNvCxnSpPr/>
            <p:nvPr/>
          </p:nvCxnSpPr>
          <p:spPr bwMode="auto">
            <a:xfrm>
              <a:off x="3321" y="545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5088"/>
            <p:cNvCxnSpPr/>
            <p:nvPr/>
          </p:nvCxnSpPr>
          <p:spPr bwMode="auto">
            <a:xfrm>
              <a:off x="3681" y="3474"/>
              <a:ext cx="5760" cy="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Freeform 5089"/>
            <p:cNvSpPr>
              <a:spLocks/>
            </p:cNvSpPr>
            <p:nvPr/>
          </p:nvSpPr>
          <p:spPr bwMode="auto">
            <a:xfrm>
              <a:off x="4132" y="2082"/>
              <a:ext cx="4860" cy="2880"/>
            </a:xfrm>
            <a:custGeom>
              <a:avLst/>
              <a:gdLst>
                <a:gd name="T0" fmla="*/ 0 w 4860"/>
                <a:gd name="T1" fmla="*/ 0 h 2880"/>
                <a:gd name="T2" fmla="*/ 1914 w 4860"/>
                <a:gd name="T3" fmla="*/ 2256 h 2880"/>
                <a:gd name="T4" fmla="*/ 4860 w 4860"/>
                <a:gd name="T5" fmla="*/ 2880 h 2880"/>
                <a:gd name="connsiteX0" fmla="*/ 0 w 10000"/>
                <a:gd name="connsiteY0" fmla="*/ 0 h 10000"/>
                <a:gd name="connsiteX1" fmla="*/ 3938 w 10000"/>
                <a:gd name="connsiteY1" fmla="*/ 7833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762 w 10000"/>
                <a:gd name="connsiteY1" fmla="*/ 8018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932" y="6219"/>
                    <a:pt x="2867" y="7237"/>
                    <a:pt x="3762" y="8018"/>
                  </a:cubicBezTo>
                  <a:cubicBezTo>
                    <a:pt x="4651" y="8845"/>
                    <a:pt x="6809" y="9708"/>
                    <a:pt x="10000" y="100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 b="1" i="1"/>
            </a:p>
          </p:txBody>
        </p:sp>
        <p:sp>
          <p:nvSpPr>
            <p:cNvPr id="50" name="AutoShape 5091"/>
            <p:cNvSpPr>
              <a:spLocks/>
            </p:cNvSpPr>
            <p:nvPr/>
          </p:nvSpPr>
          <p:spPr bwMode="auto">
            <a:xfrm>
              <a:off x="6201" y="2034"/>
              <a:ext cx="925" cy="899"/>
            </a:xfrm>
            <a:prstGeom prst="callout2">
              <a:avLst>
                <a:gd name="adj1" fmla="val 50000"/>
                <a:gd name="adj2" fmla="val -22222"/>
                <a:gd name="adj3" fmla="val 50000"/>
                <a:gd name="adj4" fmla="val -81852"/>
                <a:gd name="adj5" fmla="val 242408"/>
                <a:gd name="adj6" fmla="val -544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AutoShape 5093"/>
            <p:cNvSpPr>
              <a:spLocks/>
            </p:cNvSpPr>
            <p:nvPr/>
          </p:nvSpPr>
          <p:spPr bwMode="auto">
            <a:xfrm flipH="1">
              <a:off x="8973" y="1939"/>
              <a:ext cx="900" cy="965"/>
            </a:xfrm>
            <a:prstGeom prst="callout2">
              <a:avLst>
                <a:gd name="adj1" fmla="val 50000"/>
                <a:gd name="adj2" fmla="val 133333"/>
                <a:gd name="adj3" fmla="val 70343"/>
                <a:gd name="adj4" fmla="val 166971"/>
                <a:gd name="adj5" fmla="val 200442"/>
                <a:gd name="adj6" fmla="val 1530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5095"/>
            <p:cNvSpPr txBox="1">
              <a:spLocks noChangeArrowheads="1"/>
            </p:cNvSpPr>
            <p:nvPr/>
          </p:nvSpPr>
          <p:spPr bwMode="auto">
            <a:xfrm>
              <a:off x="2762" y="1658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Text Box 5096"/>
            <p:cNvSpPr txBox="1">
              <a:spLocks noChangeArrowheads="1"/>
            </p:cNvSpPr>
            <p:nvPr/>
          </p:nvSpPr>
          <p:spPr bwMode="auto">
            <a:xfrm>
              <a:off x="9153" y="4558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57" name="Group 5084"/>
          <p:cNvGrpSpPr>
            <a:grpSpLocks/>
          </p:cNvGrpSpPr>
          <p:nvPr/>
        </p:nvGrpSpPr>
        <p:grpSpPr bwMode="auto">
          <a:xfrm>
            <a:off x="5899547" y="4204889"/>
            <a:ext cx="2664811" cy="1954439"/>
            <a:chOff x="3321" y="1674"/>
            <a:chExt cx="6300" cy="4140"/>
          </a:xfrm>
        </p:grpSpPr>
        <p:cxnSp>
          <p:nvCxnSpPr>
            <p:cNvPr id="60" name="Line 5085"/>
            <p:cNvCxnSpPr/>
            <p:nvPr/>
          </p:nvCxnSpPr>
          <p:spPr bwMode="auto">
            <a:xfrm flipV="1">
              <a:off x="3681" y="167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5086"/>
            <p:cNvCxnSpPr/>
            <p:nvPr/>
          </p:nvCxnSpPr>
          <p:spPr bwMode="auto">
            <a:xfrm>
              <a:off x="3321" y="545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087"/>
            <p:cNvCxnSpPr/>
            <p:nvPr/>
          </p:nvCxnSpPr>
          <p:spPr bwMode="auto">
            <a:xfrm>
              <a:off x="3681" y="3111"/>
              <a:ext cx="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5095"/>
            <p:cNvSpPr txBox="1">
              <a:spLocks noChangeArrowheads="1"/>
            </p:cNvSpPr>
            <p:nvPr/>
          </p:nvSpPr>
          <p:spPr bwMode="auto">
            <a:xfrm>
              <a:off x="3769" y="1803"/>
              <a:ext cx="7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1" name="Text Box 5096"/>
            <p:cNvSpPr txBox="1">
              <a:spLocks noChangeArrowheads="1"/>
            </p:cNvSpPr>
            <p:nvPr/>
          </p:nvSpPr>
          <p:spPr bwMode="auto">
            <a:xfrm>
              <a:off x="8185" y="4410"/>
              <a:ext cx="125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02833" y="1228484"/>
            <a:ext cx="274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 motor</a:t>
            </a:r>
            <a:endParaRPr lang="ru-RU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233705" y="1119344"/>
            <a:ext cx="274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dc motor</a:t>
            </a:r>
            <a:endParaRPr lang="ru-RU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858925" y="1386272"/>
            <a:ext cx="319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synchronous motor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175309" y="582895"/>
            <a:ext cx="2818027" cy="3452011"/>
            <a:chOff x="9303754" y="397487"/>
            <a:chExt cx="2818027" cy="3452011"/>
          </a:xfrm>
        </p:grpSpPr>
        <p:pic>
          <p:nvPicPr>
            <p:cNvPr id="72" name="Picture 5" descr="C:\Users\Beshta\AppData\Local\Microsoft\Windows\Temporary Internet Files\Content.IE5\89MJLXZY\Siemens_Logo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971" y="1561645"/>
              <a:ext cx="892798" cy="851878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C:\Users\Beshta\AppData\Local\Microsoft\Windows\Temporary Internet Files\Content.IE5\5Y6T25LW\AC_motor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498" y="2819665"/>
              <a:ext cx="1029833" cy="1029833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Beshta\AppData\Local\Microsoft\Windows\Temporary Internet Files\Content.IE5\5Y6T25LW\250px-Danfoss_Vlt_automation_drive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31342" y="1561645"/>
              <a:ext cx="1079050" cy="915034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Beshta\AppData\Local\Microsoft\Windows\Temporary Internet Files\Content.IE5\VLV84KY5\295px-Высоковольт-2011-26-06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754" y="528534"/>
              <a:ext cx="1031647" cy="688931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трелка вниз 4"/>
            <p:cNvSpPr/>
            <p:nvPr/>
          </p:nvSpPr>
          <p:spPr>
            <a:xfrm>
              <a:off x="9613293" y="1235420"/>
              <a:ext cx="412568" cy="288000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низ 77"/>
            <p:cNvSpPr/>
            <p:nvPr/>
          </p:nvSpPr>
          <p:spPr>
            <a:xfrm>
              <a:off x="9654130" y="2505939"/>
              <a:ext cx="412568" cy="288000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1" name="Стрелка углом вверх 9240"/>
            <p:cNvSpPr/>
            <p:nvPr/>
          </p:nvSpPr>
          <p:spPr>
            <a:xfrm>
              <a:off x="10425022" y="2476679"/>
              <a:ext cx="1031443" cy="919638"/>
            </a:xfrm>
            <a:prstGeom prst="bentUpArrow">
              <a:avLst>
                <a:gd name="adj1" fmla="val 6539"/>
                <a:gd name="adj2" fmla="val 9406"/>
                <a:gd name="adj3" fmla="val 25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3" name="Стрелка влево 9242"/>
            <p:cNvSpPr/>
            <p:nvPr/>
          </p:nvSpPr>
          <p:spPr>
            <a:xfrm>
              <a:off x="10446967" y="1886722"/>
              <a:ext cx="432000" cy="201724"/>
            </a:xfrm>
            <a:prstGeom prst="leftArrow">
              <a:avLst>
                <a:gd name="adj1" fmla="val 31789"/>
                <a:gd name="adj2" fmla="val 117178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604959" y="397487"/>
              <a:ext cx="1516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electric drive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7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5082"/>
          <p:cNvGrpSpPr>
            <a:grpSpLocks/>
          </p:cNvGrpSpPr>
          <p:nvPr/>
        </p:nvGrpSpPr>
        <p:grpSpPr bwMode="auto">
          <a:xfrm>
            <a:off x="1555797" y="946508"/>
            <a:ext cx="9103059" cy="4999819"/>
            <a:chOff x="2544" y="1134"/>
            <a:chExt cx="6870" cy="4320"/>
          </a:xfrm>
        </p:grpSpPr>
        <p:grpSp>
          <p:nvGrpSpPr>
            <p:cNvPr id="8" name="Group 5084"/>
            <p:cNvGrpSpPr>
              <a:grpSpLocks/>
            </p:cNvGrpSpPr>
            <p:nvPr/>
          </p:nvGrpSpPr>
          <p:grpSpPr bwMode="auto">
            <a:xfrm>
              <a:off x="2544" y="1134"/>
              <a:ext cx="6870" cy="4320"/>
              <a:chOff x="3111" y="1494"/>
              <a:chExt cx="6870" cy="4320"/>
            </a:xfrm>
          </p:grpSpPr>
          <p:cxnSp>
            <p:nvCxnSpPr>
              <p:cNvPr id="10" name="Line 5085"/>
              <p:cNvCxnSpPr/>
              <p:nvPr/>
            </p:nvCxnSpPr>
            <p:spPr bwMode="auto">
              <a:xfrm flipV="1">
                <a:off x="3681" y="1674"/>
                <a:ext cx="0" cy="4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5086"/>
              <p:cNvCxnSpPr/>
              <p:nvPr/>
            </p:nvCxnSpPr>
            <p:spPr bwMode="auto">
              <a:xfrm>
                <a:off x="3321" y="5454"/>
                <a:ext cx="6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5087"/>
              <p:cNvCxnSpPr/>
              <p:nvPr/>
            </p:nvCxnSpPr>
            <p:spPr bwMode="auto">
              <a:xfrm>
                <a:off x="3681" y="3111"/>
                <a:ext cx="5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5088"/>
              <p:cNvCxnSpPr/>
              <p:nvPr/>
            </p:nvCxnSpPr>
            <p:spPr bwMode="auto">
              <a:xfrm>
                <a:off x="3681" y="3474"/>
                <a:ext cx="576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Freeform 5089"/>
              <p:cNvSpPr>
                <a:spLocks/>
              </p:cNvSpPr>
              <p:nvPr/>
            </p:nvSpPr>
            <p:spPr bwMode="auto">
              <a:xfrm>
                <a:off x="4041" y="2034"/>
                <a:ext cx="4860" cy="2880"/>
              </a:xfrm>
              <a:custGeom>
                <a:avLst/>
                <a:gdLst>
                  <a:gd name="T0" fmla="*/ 0 w 4860"/>
                  <a:gd name="T1" fmla="*/ 0 h 2880"/>
                  <a:gd name="T2" fmla="*/ 1914 w 4860"/>
                  <a:gd name="T3" fmla="*/ 2256 h 2880"/>
                  <a:gd name="T4" fmla="*/ 4860 w 4860"/>
                  <a:gd name="T5" fmla="*/ 2880 h 2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60" h="2880">
                    <a:moveTo>
                      <a:pt x="0" y="0"/>
                    </a:moveTo>
                    <a:cubicBezTo>
                      <a:pt x="624" y="1791"/>
                      <a:pt x="1479" y="2031"/>
                      <a:pt x="1914" y="2256"/>
                    </a:cubicBezTo>
                    <a:cubicBezTo>
                      <a:pt x="2346" y="2494"/>
                      <a:pt x="3309" y="2796"/>
                      <a:pt x="4860" y="288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 b="1" i="1"/>
              </a:p>
            </p:txBody>
          </p:sp>
          <p:sp>
            <p:nvSpPr>
              <p:cNvPr id="15" name="Freeform 5090"/>
              <p:cNvSpPr>
                <a:spLocks/>
              </p:cNvSpPr>
              <p:nvPr/>
            </p:nvSpPr>
            <p:spPr bwMode="auto">
              <a:xfrm>
                <a:off x="3681" y="2397"/>
                <a:ext cx="4775" cy="3033"/>
              </a:xfrm>
              <a:custGeom>
                <a:avLst/>
                <a:gdLst>
                  <a:gd name="T0" fmla="*/ 0 w 4775"/>
                  <a:gd name="T1" fmla="*/ 0 h 3033"/>
                  <a:gd name="T2" fmla="*/ 4419 w 4775"/>
                  <a:gd name="T3" fmla="*/ 1086 h 3033"/>
                  <a:gd name="T4" fmla="*/ 2139 w 4775"/>
                  <a:gd name="T5" fmla="*/ 2196 h 3033"/>
                  <a:gd name="T6" fmla="*/ 1704 w 4775"/>
                  <a:gd name="T7" fmla="*/ 3033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5" h="3033">
                    <a:moveTo>
                      <a:pt x="0" y="0"/>
                    </a:moveTo>
                    <a:cubicBezTo>
                      <a:pt x="736" y="181"/>
                      <a:pt x="4063" y="720"/>
                      <a:pt x="4419" y="1086"/>
                    </a:cubicBezTo>
                    <a:cubicBezTo>
                      <a:pt x="4775" y="1452"/>
                      <a:pt x="2591" y="1871"/>
                      <a:pt x="2139" y="2196"/>
                    </a:cubicBezTo>
                    <a:cubicBezTo>
                      <a:pt x="1687" y="2521"/>
                      <a:pt x="1795" y="2859"/>
                      <a:pt x="1704" y="3033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 b="1" i="1"/>
              </a:p>
            </p:txBody>
          </p:sp>
          <p:sp>
            <p:nvSpPr>
              <p:cNvPr id="16" name="AutoShape 5091"/>
              <p:cNvSpPr>
                <a:spLocks/>
              </p:cNvSpPr>
              <p:nvPr/>
            </p:nvSpPr>
            <p:spPr bwMode="auto">
              <a:xfrm>
                <a:off x="6201" y="2034"/>
                <a:ext cx="540" cy="360"/>
              </a:xfrm>
              <a:prstGeom prst="callout2">
                <a:avLst>
                  <a:gd name="adj1" fmla="val 50000"/>
                  <a:gd name="adj2" fmla="val -22222"/>
                  <a:gd name="adj3" fmla="val 50000"/>
                  <a:gd name="adj4" fmla="val -81852"/>
                  <a:gd name="adj5" fmla="val 190000"/>
                  <a:gd name="adj6" fmla="val -141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AutoShape 5092"/>
              <p:cNvSpPr>
                <a:spLocks/>
              </p:cNvSpPr>
              <p:nvPr/>
            </p:nvSpPr>
            <p:spPr bwMode="auto">
              <a:xfrm>
                <a:off x="8001" y="2034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184444"/>
                  <a:gd name="adj5" fmla="val 292500"/>
                  <a:gd name="adj6" fmla="val 19888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AutoShape 5093"/>
              <p:cNvSpPr>
                <a:spLocks/>
              </p:cNvSpPr>
              <p:nvPr/>
            </p:nvSpPr>
            <p:spPr bwMode="auto">
              <a:xfrm>
                <a:off x="8181" y="3294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143056"/>
                  <a:gd name="adj5" fmla="val 184167"/>
                  <a:gd name="adj6" fmla="val 1530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AutoShape 5094"/>
              <p:cNvSpPr>
                <a:spLocks/>
              </p:cNvSpPr>
              <p:nvPr/>
            </p:nvSpPr>
            <p:spPr bwMode="auto">
              <a:xfrm>
                <a:off x="4026" y="4254"/>
                <a:ext cx="360" cy="360"/>
              </a:xfrm>
              <a:prstGeom prst="callout2">
                <a:avLst>
                  <a:gd name="adj1" fmla="val 50000"/>
                  <a:gd name="adj2" fmla="val 133333"/>
                  <a:gd name="adj3" fmla="val 50000"/>
                  <a:gd name="adj4" fmla="val 306944"/>
                  <a:gd name="adj5" fmla="val -20000"/>
                  <a:gd name="adj6" fmla="val 45722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Text Box 5095"/>
              <p:cNvSpPr txBox="1">
                <a:spLocks noChangeArrowheads="1"/>
              </p:cNvSpPr>
              <p:nvPr/>
            </p:nvSpPr>
            <p:spPr bwMode="auto">
              <a:xfrm>
                <a:off x="3111" y="1494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>
                    <a:effectLst/>
                    <a:latin typeface="Calibri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Text Box 5096"/>
              <p:cNvSpPr txBox="1">
                <a:spLocks noChangeArrowheads="1"/>
              </p:cNvSpPr>
              <p:nvPr/>
            </p:nvSpPr>
            <p:spPr bwMode="auto">
              <a:xfrm>
                <a:off x="9261" y="4917"/>
                <a:ext cx="720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400" b="1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400" b="1" i="1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" name="Line 5098"/>
            <p:cNvCxnSpPr/>
            <p:nvPr/>
          </p:nvCxnSpPr>
          <p:spPr bwMode="auto">
            <a:xfrm>
              <a:off x="6175" y="1314"/>
              <a:ext cx="0" cy="3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AutoShape 5099"/>
            <p:cNvSpPr>
              <a:spLocks/>
            </p:cNvSpPr>
            <p:nvPr/>
          </p:nvSpPr>
          <p:spPr bwMode="auto">
            <a:xfrm>
              <a:off x="6687" y="1674"/>
              <a:ext cx="600" cy="360"/>
            </a:xfrm>
            <a:prstGeom prst="callout2">
              <a:avLst>
                <a:gd name="adj1" fmla="val 50000"/>
                <a:gd name="adj2" fmla="val -20000"/>
                <a:gd name="adj3" fmla="val 50000"/>
                <a:gd name="adj4" fmla="val -53833"/>
                <a:gd name="adj5" fmla="val 152778"/>
                <a:gd name="adj6" fmla="val -88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5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2"/>
            <a:ext cx="11817327" cy="5236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electric drives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14954</TotalTime>
  <Words>685</Words>
  <Application>Microsoft Office PowerPoint</Application>
  <PresentationFormat>Широкоэкранный</PresentationFormat>
  <Paragraphs>312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Times New Roman</vt:lpstr>
      <vt:lpstr>FED</vt:lpstr>
      <vt:lpstr>Формула</vt:lpstr>
      <vt:lpstr>Уравнение</vt:lpstr>
      <vt:lpstr>Fundamentals of electric drive</vt:lpstr>
      <vt:lpstr>Mechanical part  of an electric drive</vt:lpstr>
      <vt:lpstr>Mechanical part  of an electric drive</vt:lpstr>
      <vt:lpstr>Презентация PowerPoint</vt:lpstr>
      <vt:lpstr>Mechanical part  of an electric drive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Mechanical part  of an electric drive</vt:lpstr>
      <vt:lpstr>Презентация PowerPoint</vt:lpstr>
      <vt:lpstr>Презентация PowerPoint</vt:lpstr>
      <vt:lpstr>Mechanical part  of an electric drive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401</cp:revision>
  <dcterms:created xsi:type="dcterms:W3CDTF">2019-02-03T05:29:24Z</dcterms:created>
  <dcterms:modified xsi:type="dcterms:W3CDTF">2020-05-14T11:49:53Z</dcterms:modified>
</cp:coreProperties>
</file>