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69" r:id="rId2"/>
    <p:sldId id="314" r:id="rId3"/>
    <p:sldId id="356" r:id="rId4"/>
    <p:sldId id="357" r:id="rId5"/>
    <p:sldId id="358" r:id="rId6"/>
    <p:sldId id="359" r:id="rId7"/>
    <p:sldId id="360" r:id="rId8"/>
    <p:sldId id="361" r:id="rId9"/>
    <p:sldId id="344" r:id="rId10"/>
    <p:sldId id="287" r:id="rId11"/>
    <p:sldId id="288" r:id="rId12"/>
    <p:sldId id="289" r:id="rId13"/>
    <p:sldId id="290" r:id="rId14"/>
    <p:sldId id="292" r:id="rId15"/>
    <p:sldId id="293" r:id="rId16"/>
    <p:sldId id="345" r:id="rId17"/>
    <p:sldId id="346" r:id="rId18"/>
    <p:sldId id="299" r:id="rId19"/>
    <p:sldId id="302" r:id="rId20"/>
    <p:sldId id="305" r:id="rId21"/>
    <p:sldId id="347" r:id="rId22"/>
    <p:sldId id="309" r:id="rId23"/>
    <p:sldId id="322" r:id="rId24"/>
    <p:sldId id="352" r:id="rId25"/>
    <p:sldId id="348" r:id="rId26"/>
    <p:sldId id="350" r:id="rId27"/>
    <p:sldId id="354" r:id="rId28"/>
    <p:sldId id="349" r:id="rId29"/>
    <p:sldId id="324" r:id="rId30"/>
    <p:sldId id="351" r:id="rId31"/>
    <p:sldId id="353" r:id="rId32"/>
    <p:sldId id="35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5DE771-7159-48F7-9C4E-071819911544}">
          <p14:sldIdLst>
            <p14:sldId id="269"/>
            <p14:sldId id="314"/>
            <p14:sldId id="356"/>
            <p14:sldId id="357"/>
            <p14:sldId id="358"/>
            <p14:sldId id="359"/>
            <p14:sldId id="360"/>
            <p14:sldId id="361"/>
            <p14:sldId id="344"/>
            <p14:sldId id="287"/>
            <p14:sldId id="288"/>
            <p14:sldId id="289"/>
            <p14:sldId id="290"/>
            <p14:sldId id="292"/>
            <p14:sldId id="293"/>
            <p14:sldId id="345"/>
            <p14:sldId id="346"/>
            <p14:sldId id="299"/>
            <p14:sldId id="302"/>
            <p14:sldId id="305"/>
            <p14:sldId id="347"/>
            <p14:sldId id="309"/>
            <p14:sldId id="322"/>
            <p14:sldId id="352"/>
            <p14:sldId id="348"/>
            <p14:sldId id="350"/>
            <p14:sldId id="354"/>
            <p14:sldId id="349"/>
            <p14:sldId id="324"/>
            <p14:sldId id="351"/>
            <p14:sldId id="353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4598" y="394754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Presentation </a:t>
            </a:r>
            <a:r>
              <a:rPr lang="en-US" sz="2400" b="1" dirty="0" smtClean="0"/>
              <a:t>#3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111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Methods of angular speed control of DC motors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6206"/>
              </p:ext>
            </p:extLst>
          </p:nvPr>
        </p:nvGraphicFramePr>
        <p:xfrm>
          <a:off x="584200" y="1253066"/>
          <a:ext cx="4902200" cy="435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Changing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Supply</a:t>
                      </a:r>
                      <a:r>
                        <a:rPr lang="en-US" sz="3200" baseline="0" dirty="0"/>
                        <a:t> voltage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Additional armature resistance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Magnetic flux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Combination</a:t>
                      </a:r>
                      <a:r>
                        <a:rPr lang="en-US" sz="3200" baseline="0" dirty="0"/>
                        <a:t>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514" y="1562100"/>
            <a:ext cx="7698828" cy="4744107"/>
          </a:xfrm>
          <a:prstGeom prst="rect">
            <a:avLst/>
          </a:prstGeom>
          <a:noFill/>
          <a:ln w="28575">
            <a:noFill/>
          </a:ln>
        </p:spPr>
      </p:sp>
      <p:sp>
        <p:nvSpPr>
          <p:cNvPr id="44" name="Text Box 7134"/>
          <p:cNvSpPr txBox="1">
            <a:spLocks noChangeArrowheads="1"/>
          </p:cNvSpPr>
          <p:nvPr/>
        </p:nvSpPr>
        <p:spPr bwMode="auto">
          <a:xfrm>
            <a:off x="10972723" y="1710954"/>
            <a:ext cx="403392" cy="4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>
                <a:effectLst/>
                <a:latin typeface="Times New Roman"/>
                <a:ea typeface="Calibri"/>
                <a:cs typeface="Times New Roman"/>
              </a:rPr>
              <a:t>_</a:t>
            </a:r>
            <a:endParaRPr lang="ru-RU" sz="2000" b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7138"/>
          <p:cNvSpPr txBox="1">
            <a:spLocks noChangeArrowheads="1"/>
          </p:cNvSpPr>
          <p:nvPr/>
        </p:nvSpPr>
        <p:spPr bwMode="auto">
          <a:xfrm>
            <a:off x="6479580" y="4467019"/>
            <a:ext cx="712016" cy="7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Выноска 2 (без границы) 82"/>
          <p:cNvSpPr/>
          <p:nvPr/>
        </p:nvSpPr>
        <p:spPr>
          <a:xfrm flipH="1">
            <a:off x="7163500" y="1352506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633"/>
              <a:gd name="adj6" fmla="val -690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1</a:t>
            </a:r>
            <a:endParaRPr lang="ru-RU" sz="2800" b="1" i="1" dirty="0"/>
          </a:p>
        </p:txBody>
      </p:sp>
      <p:sp>
        <p:nvSpPr>
          <p:cNvPr id="84" name="Выноска 2 (без границы) 83"/>
          <p:cNvSpPr/>
          <p:nvPr/>
        </p:nvSpPr>
        <p:spPr>
          <a:xfrm flipH="1">
            <a:off x="9220202" y="1255776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2634"/>
              <a:gd name="adj6" fmla="val -2597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2</a:t>
            </a:r>
            <a:endParaRPr lang="ru-RU" sz="2800" b="1" i="1" dirty="0"/>
          </a:p>
        </p:txBody>
      </p:sp>
      <p:sp>
        <p:nvSpPr>
          <p:cNvPr id="85" name="Выноска 2 (без границы) 84"/>
          <p:cNvSpPr/>
          <p:nvPr/>
        </p:nvSpPr>
        <p:spPr>
          <a:xfrm>
            <a:off x="9512716" y="5097379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9230"/>
              <a:gd name="adj6" fmla="val -1458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3</a:t>
            </a:r>
            <a:endParaRPr lang="ru-RU" sz="2800" b="1" i="1" dirty="0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189897" y="1802152"/>
            <a:ext cx="4992006" cy="3123874"/>
            <a:chOff x="6189897" y="1802152"/>
            <a:chExt cx="4992006" cy="3123874"/>
          </a:xfrm>
        </p:grpSpPr>
        <p:cxnSp>
          <p:nvCxnSpPr>
            <p:cNvPr id="8" name="Line 7094"/>
            <p:cNvCxnSpPr/>
            <p:nvPr/>
          </p:nvCxnSpPr>
          <p:spPr bwMode="auto">
            <a:xfrm>
              <a:off x="6837684" y="2341364"/>
              <a:ext cx="0" cy="1079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7095"/>
            <p:cNvCxnSpPr/>
            <p:nvPr/>
          </p:nvCxnSpPr>
          <p:spPr bwMode="auto">
            <a:xfrm>
              <a:off x="6837684" y="3421087"/>
              <a:ext cx="5954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7096"/>
            <p:cNvSpPr>
              <a:spLocks noChangeArrowheads="1"/>
            </p:cNvSpPr>
            <p:nvPr/>
          </p:nvSpPr>
          <p:spPr bwMode="auto">
            <a:xfrm>
              <a:off x="7553054" y="3055615"/>
              <a:ext cx="714532" cy="7300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sz="2000" b="1" i="1">
                  <a:effectLst/>
                  <a:latin typeface="Times New Roman"/>
                  <a:ea typeface="Times New Roman"/>
                </a:rPr>
                <a:t> </a:t>
              </a:r>
              <a:endParaRPr lang="ru-RU" sz="2000" b="1" i="1">
                <a:effectLst/>
                <a:latin typeface="Cambria"/>
                <a:ea typeface="Times New Roman"/>
              </a:endParaRPr>
            </a:p>
          </p:txBody>
        </p:sp>
        <p:cxnSp>
          <p:nvCxnSpPr>
            <p:cNvPr id="11" name="Line 7097"/>
            <p:cNvCxnSpPr/>
            <p:nvPr/>
          </p:nvCxnSpPr>
          <p:spPr bwMode="auto">
            <a:xfrm flipV="1">
              <a:off x="7433127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7098"/>
            <p:cNvSpPr>
              <a:spLocks/>
            </p:cNvSpPr>
            <p:nvPr/>
          </p:nvSpPr>
          <p:spPr bwMode="auto">
            <a:xfrm>
              <a:off x="7433127" y="3298970"/>
              <a:ext cx="135023" cy="0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13" name="Freeform 7099"/>
            <p:cNvSpPr>
              <a:spLocks/>
            </p:cNvSpPr>
            <p:nvPr/>
          </p:nvSpPr>
          <p:spPr bwMode="auto">
            <a:xfrm>
              <a:off x="7433127" y="3542325"/>
              <a:ext cx="136700" cy="879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14" name="Freeform 7100"/>
            <p:cNvSpPr>
              <a:spLocks/>
            </p:cNvSpPr>
            <p:nvPr/>
          </p:nvSpPr>
          <p:spPr bwMode="auto">
            <a:xfrm>
              <a:off x="8249136" y="3298970"/>
              <a:ext cx="137539" cy="0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15" name="Line 7101"/>
            <p:cNvCxnSpPr/>
            <p:nvPr/>
          </p:nvCxnSpPr>
          <p:spPr bwMode="auto">
            <a:xfrm>
              <a:off x="8386675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7102"/>
            <p:cNvSpPr>
              <a:spLocks/>
            </p:cNvSpPr>
            <p:nvPr/>
          </p:nvSpPr>
          <p:spPr bwMode="auto">
            <a:xfrm>
              <a:off x="8249136" y="3542325"/>
              <a:ext cx="137539" cy="879"/>
            </a:xfrm>
            <a:custGeom>
              <a:avLst/>
              <a:gdLst>
                <a:gd name="T0" fmla="*/ 207 w 207"/>
                <a:gd name="T1" fmla="*/ 0 h 1"/>
                <a:gd name="T2" fmla="*/ 0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20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17" name="Freeform 7103"/>
            <p:cNvSpPr>
              <a:spLocks/>
            </p:cNvSpPr>
            <p:nvPr/>
          </p:nvSpPr>
          <p:spPr bwMode="auto">
            <a:xfrm>
              <a:off x="8386675" y="3421087"/>
              <a:ext cx="258305" cy="0"/>
            </a:xfrm>
            <a:custGeom>
              <a:avLst/>
              <a:gdLst>
                <a:gd name="T0" fmla="*/ 0 w 390"/>
                <a:gd name="T1" fmla="*/ 0 h 1"/>
                <a:gd name="T2" fmla="*/ 390 w 3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22" name="Freeform 7112"/>
            <p:cNvSpPr>
              <a:spLocks/>
            </p:cNvSpPr>
            <p:nvPr/>
          </p:nvSpPr>
          <p:spPr bwMode="auto">
            <a:xfrm>
              <a:off x="9675683" y="3421087"/>
              <a:ext cx="378232" cy="0"/>
            </a:xfrm>
            <a:custGeom>
              <a:avLst/>
              <a:gdLst>
                <a:gd name="T0" fmla="*/ 0 w 573"/>
                <a:gd name="T1" fmla="*/ 0 h 1"/>
                <a:gd name="T2" fmla="*/ 573 w 57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3" h="1">
                  <a:moveTo>
                    <a:pt x="0" y="0"/>
                  </a:moveTo>
                  <a:lnTo>
                    <a:pt x="573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23" name="Rectangle 7113"/>
            <p:cNvSpPr>
              <a:spLocks noChangeArrowheads="1"/>
            </p:cNvSpPr>
            <p:nvPr/>
          </p:nvSpPr>
          <p:spPr bwMode="auto">
            <a:xfrm>
              <a:off x="10053915" y="3298970"/>
              <a:ext cx="597120" cy="2433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24" name="Line 7114"/>
            <p:cNvCxnSpPr/>
            <p:nvPr/>
          </p:nvCxnSpPr>
          <p:spPr bwMode="auto">
            <a:xfrm>
              <a:off x="10651036" y="3421087"/>
              <a:ext cx="4755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7115"/>
            <p:cNvCxnSpPr/>
            <p:nvPr/>
          </p:nvCxnSpPr>
          <p:spPr bwMode="auto">
            <a:xfrm flipH="1" flipV="1">
              <a:off x="11114810" y="2387926"/>
              <a:ext cx="11741" cy="1030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7116"/>
            <p:cNvCxnSpPr/>
            <p:nvPr/>
          </p:nvCxnSpPr>
          <p:spPr bwMode="auto">
            <a:xfrm flipH="1">
              <a:off x="7568150" y="2837738"/>
              <a:ext cx="6927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117"/>
            <p:cNvCxnSpPr/>
            <p:nvPr/>
          </p:nvCxnSpPr>
          <p:spPr bwMode="auto">
            <a:xfrm>
              <a:off x="6753819" y="2812260"/>
              <a:ext cx="0" cy="4867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Freeform 7118"/>
            <p:cNvSpPr>
              <a:spLocks/>
            </p:cNvSpPr>
            <p:nvPr/>
          </p:nvSpPr>
          <p:spPr bwMode="auto">
            <a:xfrm flipV="1">
              <a:off x="6968933" y="4161695"/>
              <a:ext cx="428551" cy="164287"/>
            </a:xfrm>
            <a:custGeom>
              <a:avLst/>
              <a:gdLst>
                <a:gd name="T0" fmla="*/ 0 w 957"/>
                <a:gd name="T1" fmla="*/ 0 h 1"/>
                <a:gd name="T2" fmla="*/ 957 w 9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7" h="1">
                  <a:moveTo>
                    <a:pt x="0" y="0"/>
                  </a:moveTo>
                  <a:lnTo>
                    <a:pt x="95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36" name="Line 7126"/>
            <p:cNvCxnSpPr/>
            <p:nvPr/>
          </p:nvCxnSpPr>
          <p:spPr bwMode="auto">
            <a:xfrm>
              <a:off x="8529525" y="4323651"/>
              <a:ext cx="452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Rectangle 7127"/>
            <p:cNvSpPr>
              <a:spLocks noChangeArrowheads="1"/>
            </p:cNvSpPr>
            <p:nvPr/>
          </p:nvSpPr>
          <p:spPr bwMode="auto">
            <a:xfrm>
              <a:off x="8925928" y="4181901"/>
              <a:ext cx="615571" cy="2512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38" name="Line 7128"/>
            <p:cNvCxnSpPr/>
            <p:nvPr/>
          </p:nvCxnSpPr>
          <p:spPr bwMode="auto">
            <a:xfrm>
              <a:off x="9529758" y="4305775"/>
              <a:ext cx="905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7129"/>
            <p:cNvCxnSpPr/>
            <p:nvPr/>
          </p:nvCxnSpPr>
          <p:spPr bwMode="auto">
            <a:xfrm>
              <a:off x="7540256" y="4456920"/>
              <a:ext cx="452872" cy="8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7130"/>
            <p:cNvCxnSpPr/>
            <p:nvPr/>
          </p:nvCxnSpPr>
          <p:spPr bwMode="auto">
            <a:xfrm>
              <a:off x="7115278" y="2341364"/>
              <a:ext cx="3622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7132"/>
            <p:cNvSpPr txBox="1">
              <a:spLocks noChangeArrowheads="1"/>
            </p:cNvSpPr>
            <p:nvPr/>
          </p:nvSpPr>
          <p:spPr bwMode="auto">
            <a:xfrm>
              <a:off x="8159400" y="2820167"/>
              <a:ext cx="404230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_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Text Box 7133"/>
            <p:cNvSpPr txBox="1">
              <a:spLocks noChangeArrowheads="1"/>
            </p:cNvSpPr>
            <p:nvPr/>
          </p:nvSpPr>
          <p:spPr bwMode="auto">
            <a:xfrm>
              <a:off x="7257010" y="2929106"/>
              <a:ext cx="425197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Text Box 7135"/>
            <p:cNvSpPr txBox="1">
              <a:spLocks noChangeArrowheads="1"/>
            </p:cNvSpPr>
            <p:nvPr/>
          </p:nvSpPr>
          <p:spPr bwMode="auto">
            <a:xfrm>
              <a:off x="6683417" y="1802152"/>
              <a:ext cx="425197" cy="4770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7" name="Text Box 7137"/>
            <p:cNvSpPr txBox="1">
              <a:spLocks noChangeArrowheads="1"/>
            </p:cNvSpPr>
            <p:nvPr/>
          </p:nvSpPr>
          <p:spPr bwMode="auto">
            <a:xfrm>
              <a:off x="7682207" y="2448545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Text Box 7139"/>
            <p:cNvSpPr txBox="1">
              <a:spLocks noChangeArrowheads="1"/>
            </p:cNvSpPr>
            <p:nvPr/>
          </p:nvSpPr>
          <p:spPr bwMode="auto">
            <a:xfrm>
              <a:off x="10228355" y="4327739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1" name="Text Box 7141"/>
            <p:cNvSpPr txBox="1">
              <a:spLocks noChangeArrowheads="1"/>
            </p:cNvSpPr>
            <p:nvPr/>
          </p:nvSpPr>
          <p:spPr bwMode="auto">
            <a:xfrm>
              <a:off x="7189918" y="3776017"/>
              <a:ext cx="606346" cy="4779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i="1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Text Box 7142"/>
            <p:cNvSpPr txBox="1">
              <a:spLocks noChangeArrowheads="1"/>
            </p:cNvSpPr>
            <p:nvPr/>
          </p:nvSpPr>
          <p:spPr bwMode="auto">
            <a:xfrm>
              <a:off x="9229077" y="2884251"/>
              <a:ext cx="606346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i="1" dirty="0">
                  <a:effectLst/>
                  <a:latin typeface="Times New Roman"/>
                  <a:ea typeface="Calibri"/>
                  <a:cs typeface="Times New Roman"/>
                </a:rPr>
                <a:t>CW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7143"/>
            <p:cNvSpPr txBox="1">
              <a:spLocks noChangeArrowheads="1"/>
            </p:cNvSpPr>
            <p:nvPr/>
          </p:nvSpPr>
          <p:spPr bwMode="auto">
            <a:xfrm>
              <a:off x="8639008" y="2865876"/>
              <a:ext cx="604668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i="1" dirty="0">
                  <a:effectLst/>
                  <a:latin typeface="Times New Roman"/>
                  <a:ea typeface="Calibri"/>
                  <a:cs typeface="Times New Roman"/>
                </a:rPr>
                <a:t>IP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7144"/>
            <p:cNvSpPr txBox="1">
              <a:spLocks noChangeArrowheads="1"/>
            </p:cNvSpPr>
            <p:nvPr/>
          </p:nvSpPr>
          <p:spPr bwMode="auto">
            <a:xfrm>
              <a:off x="8932637" y="3827410"/>
              <a:ext cx="18473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 b="1"/>
            </a:p>
          </p:txBody>
        </p:sp>
        <p:grpSp>
          <p:nvGrpSpPr>
            <p:cNvPr id="58" name="Group 7148"/>
            <p:cNvGrpSpPr>
              <a:grpSpLocks/>
            </p:cNvGrpSpPr>
            <p:nvPr/>
          </p:nvGrpSpPr>
          <p:grpSpPr bwMode="auto">
            <a:xfrm>
              <a:off x="6753819" y="2200797"/>
              <a:ext cx="157667" cy="167801"/>
              <a:chOff x="3958" y="1861"/>
              <a:chExt cx="188" cy="191"/>
            </a:xfrm>
          </p:grpSpPr>
          <p:sp>
            <p:nvSpPr>
              <p:cNvPr id="68" name="Oval 7149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69" name="Line 7150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7151"/>
            <p:cNvGrpSpPr>
              <a:grpSpLocks/>
            </p:cNvGrpSpPr>
            <p:nvPr/>
          </p:nvGrpSpPr>
          <p:grpSpPr bwMode="auto">
            <a:xfrm>
              <a:off x="11024236" y="2238575"/>
              <a:ext cx="157667" cy="167801"/>
              <a:chOff x="3958" y="1861"/>
              <a:chExt cx="188" cy="191"/>
            </a:xfrm>
          </p:grpSpPr>
          <p:sp>
            <p:nvSpPr>
              <p:cNvPr id="66" name="Oval 7152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67" name="Line 7153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0" name="Group 7154"/>
            <p:cNvGrpSpPr>
              <a:grpSpLocks/>
            </p:cNvGrpSpPr>
            <p:nvPr/>
          </p:nvGrpSpPr>
          <p:grpSpPr bwMode="auto">
            <a:xfrm>
              <a:off x="6807181" y="4215286"/>
              <a:ext cx="157667" cy="167801"/>
              <a:chOff x="3958" y="1861"/>
              <a:chExt cx="188" cy="191"/>
            </a:xfrm>
          </p:grpSpPr>
          <p:sp>
            <p:nvSpPr>
              <p:cNvPr id="64" name="Oval 7155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65" name="Line 7156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1" name="Group 7157"/>
            <p:cNvGrpSpPr>
              <a:grpSpLocks/>
            </p:cNvGrpSpPr>
            <p:nvPr/>
          </p:nvGrpSpPr>
          <p:grpSpPr bwMode="auto">
            <a:xfrm>
              <a:off x="10427116" y="4224071"/>
              <a:ext cx="157667" cy="167801"/>
              <a:chOff x="3958" y="1861"/>
              <a:chExt cx="188" cy="191"/>
            </a:xfrm>
          </p:grpSpPr>
          <p:sp>
            <p:nvSpPr>
              <p:cNvPr id="62" name="Oval 7158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63" name="Line 7159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Прямоугольник 73"/>
            <p:cNvSpPr/>
            <p:nvPr/>
          </p:nvSpPr>
          <p:spPr>
            <a:xfrm>
              <a:off x="9006216" y="3713148"/>
              <a:ext cx="413896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0" name="Text Box 7136"/>
            <p:cNvSpPr txBox="1">
              <a:spLocks noChangeArrowheads="1"/>
            </p:cNvSpPr>
            <p:nvPr/>
          </p:nvSpPr>
          <p:spPr bwMode="auto">
            <a:xfrm>
              <a:off x="7680577" y="2328624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E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81" name="Text Box 7136"/>
            <p:cNvSpPr txBox="1">
              <a:spLocks noChangeArrowheads="1"/>
            </p:cNvSpPr>
            <p:nvPr/>
          </p:nvSpPr>
          <p:spPr bwMode="auto">
            <a:xfrm>
              <a:off x="6189897" y="2706047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358942" y="4139467"/>
              <a:ext cx="1192974" cy="754108"/>
              <a:chOff x="7358942" y="4139467"/>
              <a:chExt cx="1192974" cy="754108"/>
            </a:xfrm>
          </p:grpSpPr>
          <p:sp>
            <p:nvSpPr>
              <p:cNvPr id="29" name="AutoShape 7119"/>
              <p:cNvSpPr>
                <a:spLocks noChangeArrowheads="1"/>
              </p:cNvSpPr>
              <p:nvPr/>
            </p:nvSpPr>
            <p:spPr bwMode="auto">
              <a:xfrm>
                <a:off x="7358942" y="4141489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31" name="Freeform 7121"/>
              <p:cNvSpPr>
                <a:spLocks/>
              </p:cNvSpPr>
              <p:nvPr/>
            </p:nvSpPr>
            <p:spPr bwMode="auto">
              <a:xfrm>
                <a:off x="7634403" y="4328731"/>
                <a:ext cx="47803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32" name="AutoShape 7122"/>
              <p:cNvSpPr>
                <a:spLocks noChangeArrowheads="1"/>
              </p:cNvSpPr>
              <p:nvPr/>
            </p:nvSpPr>
            <p:spPr bwMode="auto">
              <a:xfrm>
                <a:off x="7951342" y="4141489"/>
                <a:ext cx="301915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34" name="Freeform 7124"/>
              <p:cNvSpPr>
                <a:spLocks/>
              </p:cNvSpPr>
              <p:nvPr/>
            </p:nvSpPr>
            <p:spPr bwMode="auto">
              <a:xfrm>
                <a:off x="8226803" y="4327461"/>
                <a:ext cx="48642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35" name="Freeform 7125"/>
              <p:cNvSpPr>
                <a:spLocks/>
              </p:cNvSpPr>
              <p:nvPr/>
            </p:nvSpPr>
            <p:spPr bwMode="auto">
              <a:xfrm>
                <a:off x="7931286" y="4323651"/>
                <a:ext cx="52835" cy="879"/>
              </a:xfrm>
              <a:custGeom>
                <a:avLst/>
                <a:gdLst>
                  <a:gd name="T0" fmla="*/ 0 w 63"/>
                  <a:gd name="T1" fmla="*/ 0 h 1"/>
                  <a:gd name="T2" fmla="*/ 63 w 6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6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0" name="AutoShape 7119"/>
              <p:cNvSpPr>
                <a:spLocks noChangeArrowheads="1"/>
              </p:cNvSpPr>
              <p:nvPr/>
            </p:nvSpPr>
            <p:spPr bwMode="auto">
              <a:xfrm>
                <a:off x="8249163" y="4142425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1" name="AutoShape 7119"/>
              <p:cNvSpPr>
                <a:spLocks noChangeArrowheads="1"/>
              </p:cNvSpPr>
              <p:nvPr/>
            </p:nvSpPr>
            <p:spPr bwMode="auto">
              <a:xfrm>
                <a:off x="7656017" y="4139467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8625690" y="3285361"/>
              <a:ext cx="1070959" cy="540731"/>
              <a:chOff x="8625690" y="3285361"/>
              <a:chExt cx="1070959" cy="540731"/>
            </a:xfrm>
          </p:grpSpPr>
          <p:sp>
            <p:nvSpPr>
              <p:cNvPr id="18" name="Freeform 7104"/>
              <p:cNvSpPr>
                <a:spLocks/>
              </p:cNvSpPr>
              <p:nvPr/>
            </p:nvSpPr>
            <p:spPr bwMode="auto">
              <a:xfrm>
                <a:off x="8847550" y="3419626"/>
                <a:ext cx="35223" cy="1757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19" name="Freeform 7105"/>
              <p:cNvSpPr>
                <a:spLocks/>
              </p:cNvSpPr>
              <p:nvPr/>
            </p:nvSpPr>
            <p:spPr bwMode="auto">
              <a:xfrm>
                <a:off x="9082756" y="3418451"/>
                <a:ext cx="161860" cy="879"/>
              </a:xfrm>
              <a:custGeom>
                <a:avLst/>
                <a:gdLst>
                  <a:gd name="T0" fmla="*/ 0 w 243"/>
                  <a:gd name="T1" fmla="*/ 0 h 1"/>
                  <a:gd name="T2" fmla="*/ 243 w 24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1">
                    <a:moveTo>
                      <a:pt x="0" y="0"/>
                    </a:moveTo>
                    <a:lnTo>
                      <a:pt x="24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grpSp>
            <p:nvGrpSpPr>
              <p:cNvPr id="20" name="Group 7106"/>
              <p:cNvGrpSpPr>
                <a:grpSpLocks/>
              </p:cNvGrpSpPr>
              <p:nvPr/>
            </p:nvGrpSpPr>
            <p:grpSpPr bwMode="auto">
              <a:xfrm>
                <a:off x="8625690" y="3285406"/>
                <a:ext cx="1070959" cy="540686"/>
                <a:chOff x="5580" y="3327"/>
                <a:chExt cx="1279" cy="1248"/>
              </a:xfrm>
            </p:grpSpPr>
            <p:sp>
              <p:nvSpPr>
                <p:cNvPr id="70" name="AutoShape 7107"/>
                <p:cNvSpPr>
                  <a:spLocks noChangeArrowheads="1"/>
                </p:cNvSpPr>
                <p:nvPr/>
              </p:nvSpPr>
              <p:spPr bwMode="auto">
                <a:xfrm>
                  <a:off x="5580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72" name="AutoShape 7109"/>
                <p:cNvSpPr>
                  <a:spLocks noChangeArrowheads="1"/>
                </p:cNvSpPr>
                <p:nvPr/>
              </p:nvSpPr>
              <p:spPr bwMode="auto">
                <a:xfrm>
                  <a:off x="6575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73" name="AutoShape 7110"/>
                <p:cNvSpPr>
                  <a:spLocks noChangeArrowheads="1"/>
                </p:cNvSpPr>
                <p:nvPr/>
              </p:nvSpPr>
              <p:spPr bwMode="auto">
                <a:xfrm>
                  <a:off x="6290" y="3327"/>
                  <a:ext cx="285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</p:grpSp>
          <p:sp>
            <p:nvSpPr>
              <p:cNvPr id="21" name="Freeform 7111"/>
              <p:cNvSpPr>
                <a:spLocks/>
              </p:cNvSpPr>
              <p:nvPr/>
            </p:nvSpPr>
            <p:spPr bwMode="auto">
              <a:xfrm>
                <a:off x="9443832" y="3422261"/>
                <a:ext cx="36901" cy="879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2" name="AutoShape 7110"/>
              <p:cNvSpPr>
                <a:spLocks noChangeArrowheads="1"/>
              </p:cNvSpPr>
              <p:nvPr/>
            </p:nvSpPr>
            <p:spPr bwMode="auto">
              <a:xfrm>
                <a:off x="8862911" y="3285361"/>
                <a:ext cx="238642" cy="536787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sp>
          <p:nvSpPr>
            <p:cNvPr id="93" name="Прямоугольник 92"/>
            <p:cNvSpPr/>
            <p:nvPr/>
          </p:nvSpPr>
          <p:spPr>
            <a:xfrm>
              <a:off x="10079223" y="2867490"/>
              <a:ext cx="52610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d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8082864" y="3674996"/>
              <a:ext cx="399468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602573" y="4508155"/>
              <a:ext cx="341760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547929" y="4421914"/>
              <a:ext cx="559769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+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0364143" y="4340873"/>
              <a:ext cx="49885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8645864" y="1831739"/>
              <a:ext cx="412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83951"/>
            <a:ext cx="11817327" cy="63464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DC electric motor (voltage control)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7642" y="975913"/>
            <a:ext cx="7860058" cy="4999819"/>
            <a:chOff x="1798690" y="985631"/>
            <a:chExt cx="9377151" cy="4999819"/>
          </a:xfrm>
        </p:grpSpPr>
        <p:cxnSp>
          <p:nvCxnSpPr>
            <p:cNvPr id="10" name="Line 5085"/>
            <p:cNvCxnSpPr/>
            <p:nvPr/>
          </p:nvCxnSpPr>
          <p:spPr bwMode="auto">
            <a:xfrm flipV="1">
              <a:off x="2611369" y="1193957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5086"/>
            <p:cNvCxnSpPr/>
            <p:nvPr/>
          </p:nvCxnSpPr>
          <p:spPr bwMode="auto">
            <a:xfrm flipV="1">
              <a:off x="2134353" y="5547179"/>
              <a:ext cx="88247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5088"/>
            <p:cNvCxnSpPr/>
            <p:nvPr/>
          </p:nvCxnSpPr>
          <p:spPr bwMode="auto">
            <a:xfrm>
              <a:off x="2611366" y="2604667"/>
              <a:ext cx="7632259" cy="6249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5095"/>
            <p:cNvSpPr txBox="1">
              <a:spLocks noChangeArrowheads="1"/>
            </p:cNvSpPr>
            <p:nvPr/>
          </p:nvSpPr>
          <p:spPr bwMode="auto">
            <a:xfrm>
              <a:off x="1856093" y="985631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5096"/>
            <p:cNvSpPr txBox="1">
              <a:spLocks noChangeArrowheads="1"/>
            </p:cNvSpPr>
            <p:nvPr/>
          </p:nvSpPr>
          <p:spPr bwMode="auto">
            <a:xfrm>
              <a:off x="10221809" y="5009105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Line 5088"/>
            <p:cNvCxnSpPr/>
            <p:nvPr/>
          </p:nvCxnSpPr>
          <p:spPr bwMode="auto">
            <a:xfrm>
              <a:off x="2611364" y="3107537"/>
              <a:ext cx="7632259" cy="6249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5088"/>
            <p:cNvCxnSpPr/>
            <p:nvPr/>
          </p:nvCxnSpPr>
          <p:spPr bwMode="auto">
            <a:xfrm>
              <a:off x="2611367" y="3589703"/>
              <a:ext cx="7632259" cy="6249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5088"/>
            <p:cNvCxnSpPr/>
            <p:nvPr/>
          </p:nvCxnSpPr>
          <p:spPr bwMode="auto">
            <a:xfrm>
              <a:off x="2611368" y="4111294"/>
              <a:ext cx="7632259" cy="6249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5095"/>
            <p:cNvSpPr txBox="1">
              <a:spLocks noChangeArrowheads="1"/>
            </p:cNvSpPr>
            <p:nvPr/>
          </p:nvSpPr>
          <p:spPr bwMode="auto">
            <a:xfrm>
              <a:off x="1819591" y="385534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0,3</a:t>
              </a:r>
              <a:endParaRPr lang="ru-RU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5095"/>
            <p:cNvSpPr txBox="1">
              <a:spLocks noChangeArrowheads="1"/>
            </p:cNvSpPr>
            <p:nvPr/>
          </p:nvSpPr>
          <p:spPr bwMode="auto">
            <a:xfrm>
              <a:off x="1819591" y="338550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0,2</a:t>
              </a:r>
              <a:endParaRPr lang="ru-RU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5095"/>
            <p:cNvSpPr txBox="1">
              <a:spLocks noChangeArrowheads="1"/>
            </p:cNvSpPr>
            <p:nvPr/>
          </p:nvSpPr>
          <p:spPr bwMode="auto">
            <a:xfrm>
              <a:off x="1798690" y="296819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0,</a:t>
              </a:r>
              <a:r>
                <a:rPr lang="en-US" sz="2400" b="1" i="1" baseline="-25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1</a:t>
              </a:r>
              <a:endParaRPr lang="ru-RU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095"/>
            <p:cNvSpPr txBox="1">
              <a:spLocks noChangeArrowheads="1"/>
            </p:cNvSpPr>
            <p:nvPr/>
          </p:nvSpPr>
          <p:spPr bwMode="auto">
            <a:xfrm>
              <a:off x="1822721" y="2361412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0</a:t>
              </a:r>
              <a:endParaRPr lang="ru-RU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5095"/>
            <p:cNvSpPr txBox="1">
              <a:spLocks noChangeArrowheads="1"/>
            </p:cNvSpPr>
            <p:nvPr/>
          </p:nvSpPr>
          <p:spPr bwMode="auto">
            <a:xfrm>
              <a:off x="3335187" y="1809966"/>
              <a:ext cx="3138439" cy="621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V</a:t>
              </a:r>
              <a:r>
                <a:rPr lang="en-US" sz="2400" b="1" i="1" baseline="-25000" dirty="0" err="1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a</a:t>
              </a:r>
              <a:r>
                <a:rPr lang="en-US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&gt;</a:t>
              </a:r>
              <a:r>
                <a:rPr lang="en-US" sz="2400" b="1" i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 V</a:t>
              </a:r>
              <a:r>
                <a:rPr lang="en-US" sz="2400" b="1" i="1" baseline="-25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a,1</a:t>
              </a:r>
              <a:r>
                <a:rPr lang="en-US" sz="2400" b="1" i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&gt; V</a:t>
              </a:r>
              <a:r>
                <a:rPr lang="en-US" sz="2400" b="1" i="1" baseline="-25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a,2 </a:t>
              </a:r>
              <a:r>
                <a:rPr lang="en-US" sz="2400" b="1" i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&gt; V</a:t>
              </a:r>
              <a:r>
                <a:rPr lang="en-US" sz="2400" b="1" i="1" baseline="-25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Symbol"/>
                </a:rPr>
                <a:t>a,3</a:t>
              </a:r>
              <a:endParaRPr lang="ru-RU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Выноска 2 (без границы) 33"/>
          <p:cNvSpPr/>
          <p:nvPr/>
        </p:nvSpPr>
        <p:spPr>
          <a:xfrm>
            <a:off x="5320631" y="1658067"/>
            <a:ext cx="1907231" cy="682326"/>
          </a:xfrm>
          <a:prstGeom prst="callout2">
            <a:avLst>
              <a:gd name="adj1" fmla="val 44933"/>
              <a:gd name="adj2" fmla="val -219"/>
              <a:gd name="adj3" fmla="val 51478"/>
              <a:gd name="adj4" fmla="val -14639"/>
              <a:gd name="adj5" fmla="val 177148"/>
              <a:gd name="adj6" fmla="val -5792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35" name="Выноска 2 (без границы) 34"/>
          <p:cNvSpPr/>
          <p:nvPr/>
        </p:nvSpPr>
        <p:spPr>
          <a:xfrm>
            <a:off x="8847909" y="4744690"/>
            <a:ext cx="2032109" cy="792771"/>
          </a:xfrm>
          <a:prstGeom prst="callout2">
            <a:avLst>
              <a:gd name="adj1" fmla="val 48686"/>
              <a:gd name="adj2" fmla="val 271"/>
              <a:gd name="adj3" fmla="val 54327"/>
              <a:gd name="adj4" fmla="val -12721"/>
              <a:gd name="adj5" fmla="val -57169"/>
              <a:gd name="adj6" fmla="val -476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7332550" y="3558284"/>
            <a:ext cx="477015" cy="2179829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095"/>
              <p:cNvSpPr txBox="1">
                <a:spLocks noChangeArrowheads="1"/>
              </p:cNvSpPr>
              <p:nvPr/>
            </p:nvSpPr>
            <p:spPr bwMode="auto">
              <a:xfrm>
                <a:off x="2349399" y="3000333"/>
                <a:ext cx="1572911" cy="9419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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5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399" y="3000333"/>
                <a:ext cx="1572911" cy="941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7283522" y="863946"/>
            <a:ext cx="4508790" cy="2975495"/>
            <a:chOff x="6274398" y="1802152"/>
            <a:chExt cx="4907505" cy="3123874"/>
          </a:xfrm>
        </p:grpSpPr>
        <p:cxnSp>
          <p:nvCxnSpPr>
            <p:cNvPr id="28" name="Line 7094"/>
            <p:cNvCxnSpPr/>
            <p:nvPr/>
          </p:nvCxnSpPr>
          <p:spPr bwMode="auto">
            <a:xfrm>
              <a:off x="6837684" y="2341364"/>
              <a:ext cx="0" cy="1079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7095"/>
            <p:cNvCxnSpPr/>
            <p:nvPr/>
          </p:nvCxnSpPr>
          <p:spPr bwMode="auto">
            <a:xfrm>
              <a:off x="6837684" y="3421087"/>
              <a:ext cx="5954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7096"/>
            <p:cNvSpPr>
              <a:spLocks noChangeArrowheads="1"/>
            </p:cNvSpPr>
            <p:nvPr/>
          </p:nvSpPr>
          <p:spPr bwMode="auto">
            <a:xfrm>
              <a:off x="7553054" y="3055615"/>
              <a:ext cx="714532" cy="7300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sz="2000" b="1" i="1">
                  <a:effectLst/>
                  <a:latin typeface="Times New Roman"/>
                  <a:ea typeface="Times New Roman"/>
                </a:rPr>
                <a:t> </a:t>
              </a:r>
              <a:endParaRPr lang="ru-RU" sz="2000" b="1" i="1">
                <a:effectLst/>
                <a:latin typeface="Cambria"/>
                <a:ea typeface="Times New Roman"/>
              </a:endParaRPr>
            </a:p>
          </p:txBody>
        </p:sp>
        <p:cxnSp>
          <p:nvCxnSpPr>
            <p:cNvPr id="39" name="Line 7097"/>
            <p:cNvCxnSpPr/>
            <p:nvPr/>
          </p:nvCxnSpPr>
          <p:spPr bwMode="auto">
            <a:xfrm flipV="1">
              <a:off x="7433127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Freeform 7098"/>
            <p:cNvSpPr>
              <a:spLocks/>
            </p:cNvSpPr>
            <p:nvPr/>
          </p:nvSpPr>
          <p:spPr bwMode="auto">
            <a:xfrm>
              <a:off x="7433127" y="3298970"/>
              <a:ext cx="135023" cy="0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1" name="Freeform 7099"/>
            <p:cNvSpPr>
              <a:spLocks/>
            </p:cNvSpPr>
            <p:nvPr/>
          </p:nvSpPr>
          <p:spPr bwMode="auto">
            <a:xfrm>
              <a:off x="7433127" y="3542325"/>
              <a:ext cx="136700" cy="879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2" name="Freeform 7100"/>
            <p:cNvSpPr>
              <a:spLocks/>
            </p:cNvSpPr>
            <p:nvPr/>
          </p:nvSpPr>
          <p:spPr bwMode="auto">
            <a:xfrm>
              <a:off x="8249136" y="3298970"/>
              <a:ext cx="137539" cy="0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3" name="Line 7101"/>
            <p:cNvCxnSpPr/>
            <p:nvPr/>
          </p:nvCxnSpPr>
          <p:spPr bwMode="auto">
            <a:xfrm>
              <a:off x="8386675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Freeform 7102"/>
            <p:cNvSpPr>
              <a:spLocks/>
            </p:cNvSpPr>
            <p:nvPr/>
          </p:nvSpPr>
          <p:spPr bwMode="auto">
            <a:xfrm>
              <a:off x="8249136" y="3542325"/>
              <a:ext cx="137539" cy="879"/>
            </a:xfrm>
            <a:custGeom>
              <a:avLst/>
              <a:gdLst>
                <a:gd name="T0" fmla="*/ 207 w 207"/>
                <a:gd name="T1" fmla="*/ 0 h 1"/>
                <a:gd name="T2" fmla="*/ 0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20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5" name="Freeform 7103"/>
            <p:cNvSpPr>
              <a:spLocks/>
            </p:cNvSpPr>
            <p:nvPr/>
          </p:nvSpPr>
          <p:spPr bwMode="auto">
            <a:xfrm>
              <a:off x="8386675" y="3421087"/>
              <a:ext cx="258305" cy="0"/>
            </a:xfrm>
            <a:custGeom>
              <a:avLst/>
              <a:gdLst>
                <a:gd name="T0" fmla="*/ 0 w 390"/>
                <a:gd name="T1" fmla="*/ 0 h 1"/>
                <a:gd name="T2" fmla="*/ 390 w 3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6" name="Freeform 7112"/>
            <p:cNvSpPr>
              <a:spLocks/>
            </p:cNvSpPr>
            <p:nvPr/>
          </p:nvSpPr>
          <p:spPr bwMode="auto">
            <a:xfrm>
              <a:off x="9675683" y="3421087"/>
              <a:ext cx="378232" cy="0"/>
            </a:xfrm>
            <a:custGeom>
              <a:avLst/>
              <a:gdLst>
                <a:gd name="T0" fmla="*/ 0 w 573"/>
                <a:gd name="T1" fmla="*/ 0 h 1"/>
                <a:gd name="T2" fmla="*/ 573 w 57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3" h="1">
                  <a:moveTo>
                    <a:pt x="0" y="0"/>
                  </a:moveTo>
                  <a:lnTo>
                    <a:pt x="573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7" name="Rectangle 7113"/>
            <p:cNvSpPr>
              <a:spLocks noChangeArrowheads="1"/>
            </p:cNvSpPr>
            <p:nvPr/>
          </p:nvSpPr>
          <p:spPr bwMode="auto">
            <a:xfrm>
              <a:off x="10053915" y="3298970"/>
              <a:ext cx="597120" cy="2433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8" name="Line 7114"/>
            <p:cNvCxnSpPr/>
            <p:nvPr/>
          </p:nvCxnSpPr>
          <p:spPr bwMode="auto">
            <a:xfrm>
              <a:off x="10651036" y="3421087"/>
              <a:ext cx="4755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7115"/>
            <p:cNvCxnSpPr/>
            <p:nvPr/>
          </p:nvCxnSpPr>
          <p:spPr bwMode="auto">
            <a:xfrm flipH="1" flipV="1">
              <a:off x="11114810" y="2387926"/>
              <a:ext cx="11741" cy="1030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7116"/>
            <p:cNvCxnSpPr/>
            <p:nvPr/>
          </p:nvCxnSpPr>
          <p:spPr bwMode="auto">
            <a:xfrm flipH="1">
              <a:off x="7568150" y="2837738"/>
              <a:ext cx="6927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7117"/>
            <p:cNvCxnSpPr/>
            <p:nvPr/>
          </p:nvCxnSpPr>
          <p:spPr bwMode="auto">
            <a:xfrm>
              <a:off x="6753819" y="2812260"/>
              <a:ext cx="0" cy="4867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Freeform 7118"/>
            <p:cNvSpPr>
              <a:spLocks/>
            </p:cNvSpPr>
            <p:nvPr/>
          </p:nvSpPr>
          <p:spPr bwMode="auto">
            <a:xfrm flipV="1">
              <a:off x="6968933" y="4161695"/>
              <a:ext cx="428551" cy="164287"/>
            </a:xfrm>
            <a:custGeom>
              <a:avLst/>
              <a:gdLst>
                <a:gd name="T0" fmla="*/ 0 w 957"/>
                <a:gd name="T1" fmla="*/ 0 h 1"/>
                <a:gd name="T2" fmla="*/ 957 w 9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7" h="1">
                  <a:moveTo>
                    <a:pt x="0" y="0"/>
                  </a:moveTo>
                  <a:lnTo>
                    <a:pt x="95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53" name="Line 7126"/>
            <p:cNvCxnSpPr/>
            <p:nvPr/>
          </p:nvCxnSpPr>
          <p:spPr bwMode="auto">
            <a:xfrm>
              <a:off x="8529525" y="4323651"/>
              <a:ext cx="452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Rectangle 7127"/>
            <p:cNvSpPr>
              <a:spLocks noChangeArrowheads="1"/>
            </p:cNvSpPr>
            <p:nvPr/>
          </p:nvSpPr>
          <p:spPr bwMode="auto">
            <a:xfrm>
              <a:off x="8925928" y="4181901"/>
              <a:ext cx="615571" cy="2512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55" name="Line 7128"/>
            <p:cNvCxnSpPr/>
            <p:nvPr/>
          </p:nvCxnSpPr>
          <p:spPr bwMode="auto">
            <a:xfrm>
              <a:off x="9529758" y="4305775"/>
              <a:ext cx="905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7129"/>
            <p:cNvCxnSpPr/>
            <p:nvPr/>
          </p:nvCxnSpPr>
          <p:spPr bwMode="auto">
            <a:xfrm>
              <a:off x="7540256" y="4456920"/>
              <a:ext cx="452872" cy="8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7130"/>
            <p:cNvCxnSpPr/>
            <p:nvPr/>
          </p:nvCxnSpPr>
          <p:spPr bwMode="auto">
            <a:xfrm>
              <a:off x="7115278" y="2341364"/>
              <a:ext cx="3622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7132"/>
            <p:cNvSpPr txBox="1">
              <a:spLocks noChangeArrowheads="1"/>
            </p:cNvSpPr>
            <p:nvPr/>
          </p:nvSpPr>
          <p:spPr bwMode="auto">
            <a:xfrm>
              <a:off x="8159400" y="2820167"/>
              <a:ext cx="404230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_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7133"/>
            <p:cNvSpPr txBox="1">
              <a:spLocks noChangeArrowheads="1"/>
            </p:cNvSpPr>
            <p:nvPr/>
          </p:nvSpPr>
          <p:spPr bwMode="auto">
            <a:xfrm>
              <a:off x="7257010" y="2929106"/>
              <a:ext cx="425197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7135"/>
            <p:cNvSpPr txBox="1">
              <a:spLocks noChangeArrowheads="1"/>
            </p:cNvSpPr>
            <p:nvPr/>
          </p:nvSpPr>
          <p:spPr bwMode="auto">
            <a:xfrm>
              <a:off x="6683417" y="1802152"/>
              <a:ext cx="425197" cy="4770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7137"/>
            <p:cNvSpPr txBox="1">
              <a:spLocks noChangeArrowheads="1"/>
            </p:cNvSpPr>
            <p:nvPr/>
          </p:nvSpPr>
          <p:spPr bwMode="auto">
            <a:xfrm>
              <a:off x="7682207" y="2448545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7139"/>
            <p:cNvSpPr txBox="1">
              <a:spLocks noChangeArrowheads="1"/>
            </p:cNvSpPr>
            <p:nvPr/>
          </p:nvSpPr>
          <p:spPr bwMode="auto">
            <a:xfrm>
              <a:off x="10228355" y="4327739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3" name="Text Box 7141"/>
            <p:cNvSpPr txBox="1">
              <a:spLocks noChangeArrowheads="1"/>
            </p:cNvSpPr>
            <p:nvPr/>
          </p:nvSpPr>
          <p:spPr bwMode="auto">
            <a:xfrm>
              <a:off x="7189918" y="3776017"/>
              <a:ext cx="606346" cy="4779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 dirty="0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16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Text Box 7142"/>
            <p:cNvSpPr txBox="1">
              <a:spLocks noChangeArrowheads="1"/>
            </p:cNvSpPr>
            <p:nvPr/>
          </p:nvSpPr>
          <p:spPr bwMode="auto">
            <a:xfrm>
              <a:off x="9229077" y="2884251"/>
              <a:ext cx="606346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CW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Text Box 7143"/>
            <p:cNvSpPr txBox="1">
              <a:spLocks noChangeArrowheads="1"/>
            </p:cNvSpPr>
            <p:nvPr/>
          </p:nvSpPr>
          <p:spPr bwMode="auto">
            <a:xfrm>
              <a:off x="8639008" y="2865876"/>
              <a:ext cx="604668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IP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Text Box 7144"/>
            <p:cNvSpPr txBox="1">
              <a:spLocks noChangeArrowheads="1"/>
            </p:cNvSpPr>
            <p:nvPr/>
          </p:nvSpPr>
          <p:spPr bwMode="auto">
            <a:xfrm>
              <a:off x="8932637" y="3827410"/>
              <a:ext cx="18473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 b="1"/>
            </a:p>
          </p:txBody>
        </p:sp>
        <p:grpSp>
          <p:nvGrpSpPr>
            <p:cNvPr id="67" name="Group 7148"/>
            <p:cNvGrpSpPr>
              <a:grpSpLocks/>
            </p:cNvGrpSpPr>
            <p:nvPr/>
          </p:nvGrpSpPr>
          <p:grpSpPr bwMode="auto">
            <a:xfrm>
              <a:off x="6753819" y="2200797"/>
              <a:ext cx="157667" cy="167801"/>
              <a:chOff x="3958" y="1861"/>
              <a:chExt cx="188" cy="191"/>
            </a:xfrm>
          </p:grpSpPr>
          <p:sp>
            <p:nvSpPr>
              <p:cNvPr id="103" name="Oval 7149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04" name="Line 7150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7151"/>
            <p:cNvGrpSpPr>
              <a:grpSpLocks/>
            </p:cNvGrpSpPr>
            <p:nvPr/>
          </p:nvGrpSpPr>
          <p:grpSpPr bwMode="auto">
            <a:xfrm>
              <a:off x="11024236" y="2238575"/>
              <a:ext cx="157667" cy="167801"/>
              <a:chOff x="3958" y="1861"/>
              <a:chExt cx="188" cy="191"/>
            </a:xfrm>
          </p:grpSpPr>
          <p:sp>
            <p:nvSpPr>
              <p:cNvPr id="101" name="Oval 7152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02" name="Line 7153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Group 7154"/>
            <p:cNvGrpSpPr>
              <a:grpSpLocks/>
            </p:cNvGrpSpPr>
            <p:nvPr/>
          </p:nvGrpSpPr>
          <p:grpSpPr bwMode="auto">
            <a:xfrm>
              <a:off x="6807181" y="4215286"/>
              <a:ext cx="157667" cy="167801"/>
              <a:chOff x="3958" y="1861"/>
              <a:chExt cx="188" cy="191"/>
            </a:xfrm>
          </p:grpSpPr>
          <p:sp>
            <p:nvSpPr>
              <p:cNvPr id="99" name="Oval 7155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00" name="Line 7156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0" name="Group 7157"/>
            <p:cNvGrpSpPr>
              <a:grpSpLocks/>
            </p:cNvGrpSpPr>
            <p:nvPr/>
          </p:nvGrpSpPr>
          <p:grpSpPr bwMode="auto">
            <a:xfrm>
              <a:off x="10427116" y="4224071"/>
              <a:ext cx="157667" cy="167801"/>
              <a:chOff x="3958" y="1861"/>
              <a:chExt cx="188" cy="191"/>
            </a:xfrm>
          </p:grpSpPr>
          <p:sp>
            <p:nvSpPr>
              <p:cNvPr id="97" name="Oval 7158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8" name="Line 7159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Прямоугольник 70"/>
            <p:cNvSpPr/>
            <p:nvPr/>
          </p:nvSpPr>
          <p:spPr>
            <a:xfrm>
              <a:off x="9006216" y="3713148"/>
              <a:ext cx="413896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2" name="Text Box 7136"/>
            <p:cNvSpPr txBox="1">
              <a:spLocks noChangeArrowheads="1"/>
            </p:cNvSpPr>
            <p:nvPr/>
          </p:nvSpPr>
          <p:spPr bwMode="auto">
            <a:xfrm>
              <a:off x="7680577" y="2328624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E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73" name="Text Box 7136"/>
            <p:cNvSpPr txBox="1">
              <a:spLocks noChangeArrowheads="1"/>
            </p:cNvSpPr>
            <p:nvPr/>
          </p:nvSpPr>
          <p:spPr bwMode="auto">
            <a:xfrm>
              <a:off x="6274398" y="2706047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7358942" y="4139467"/>
              <a:ext cx="1192974" cy="754108"/>
              <a:chOff x="7358942" y="4139467"/>
              <a:chExt cx="1192974" cy="754108"/>
            </a:xfrm>
          </p:grpSpPr>
          <p:sp>
            <p:nvSpPr>
              <p:cNvPr id="90" name="AutoShape 7119"/>
              <p:cNvSpPr>
                <a:spLocks noChangeArrowheads="1"/>
              </p:cNvSpPr>
              <p:nvPr/>
            </p:nvSpPr>
            <p:spPr bwMode="auto">
              <a:xfrm>
                <a:off x="7358942" y="4141489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1" name="Freeform 7121"/>
              <p:cNvSpPr>
                <a:spLocks/>
              </p:cNvSpPr>
              <p:nvPr/>
            </p:nvSpPr>
            <p:spPr bwMode="auto">
              <a:xfrm>
                <a:off x="7634403" y="4328731"/>
                <a:ext cx="47803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2" name="AutoShape 7122"/>
              <p:cNvSpPr>
                <a:spLocks noChangeArrowheads="1"/>
              </p:cNvSpPr>
              <p:nvPr/>
            </p:nvSpPr>
            <p:spPr bwMode="auto">
              <a:xfrm>
                <a:off x="7951342" y="4141489"/>
                <a:ext cx="301915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3" name="Freeform 7124"/>
              <p:cNvSpPr>
                <a:spLocks/>
              </p:cNvSpPr>
              <p:nvPr/>
            </p:nvSpPr>
            <p:spPr bwMode="auto">
              <a:xfrm>
                <a:off x="8226803" y="4327461"/>
                <a:ext cx="48642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4" name="Freeform 7125"/>
              <p:cNvSpPr>
                <a:spLocks/>
              </p:cNvSpPr>
              <p:nvPr/>
            </p:nvSpPr>
            <p:spPr bwMode="auto">
              <a:xfrm>
                <a:off x="7931286" y="4323651"/>
                <a:ext cx="52835" cy="879"/>
              </a:xfrm>
              <a:custGeom>
                <a:avLst/>
                <a:gdLst>
                  <a:gd name="T0" fmla="*/ 0 w 63"/>
                  <a:gd name="T1" fmla="*/ 0 h 1"/>
                  <a:gd name="T2" fmla="*/ 63 w 6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6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5" name="AutoShape 7119"/>
              <p:cNvSpPr>
                <a:spLocks noChangeArrowheads="1"/>
              </p:cNvSpPr>
              <p:nvPr/>
            </p:nvSpPr>
            <p:spPr bwMode="auto">
              <a:xfrm>
                <a:off x="8249163" y="4142425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6" name="AutoShape 7119"/>
              <p:cNvSpPr>
                <a:spLocks noChangeArrowheads="1"/>
              </p:cNvSpPr>
              <p:nvPr/>
            </p:nvSpPr>
            <p:spPr bwMode="auto">
              <a:xfrm>
                <a:off x="7656017" y="4139467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8625690" y="3285361"/>
              <a:ext cx="1070959" cy="540731"/>
              <a:chOff x="8625690" y="3285361"/>
              <a:chExt cx="1070959" cy="540731"/>
            </a:xfrm>
          </p:grpSpPr>
          <p:sp>
            <p:nvSpPr>
              <p:cNvPr id="82" name="Freeform 7104"/>
              <p:cNvSpPr>
                <a:spLocks/>
              </p:cNvSpPr>
              <p:nvPr/>
            </p:nvSpPr>
            <p:spPr bwMode="auto">
              <a:xfrm>
                <a:off x="8847550" y="3419626"/>
                <a:ext cx="35223" cy="1757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3" name="Freeform 7105"/>
              <p:cNvSpPr>
                <a:spLocks/>
              </p:cNvSpPr>
              <p:nvPr/>
            </p:nvSpPr>
            <p:spPr bwMode="auto">
              <a:xfrm>
                <a:off x="9082756" y="3418451"/>
                <a:ext cx="161860" cy="879"/>
              </a:xfrm>
              <a:custGeom>
                <a:avLst/>
                <a:gdLst>
                  <a:gd name="T0" fmla="*/ 0 w 243"/>
                  <a:gd name="T1" fmla="*/ 0 h 1"/>
                  <a:gd name="T2" fmla="*/ 243 w 24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1">
                    <a:moveTo>
                      <a:pt x="0" y="0"/>
                    </a:moveTo>
                    <a:lnTo>
                      <a:pt x="24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grpSp>
            <p:nvGrpSpPr>
              <p:cNvPr id="84" name="Group 7106"/>
              <p:cNvGrpSpPr>
                <a:grpSpLocks/>
              </p:cNvGrpSpPr>
              <p:nvPr/>
            </p:nvGrpSpPr>
            <p:grpSpPr bwMode="auto">
              <a:xfrm>
                <a:off x="8625690" y="3285406"/>
                <a:ext cx="1070959" cy="540686"/>
                <a:chOff x="5580" y="3327"/>
                <a:chExt cx="1279" cy="1248"/>
              </a:xfrm>
            </p:grpSpPr>
            <p:sp>
              <p:nvSpPr>
                <p:cNvPr id="87" name="AutoShape 7107"/>
                <p:cNvSpPr>
                  <a:spLocks noChangeArrowheads="1"/>
                </p:cNvSpPr>
                <p:nvPr/>
              </p:nvSpPr>
              <p:spPr bwMode="auto">
                <a:xfrm>
                  <a:off x="5580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8" name="AutoShape 7109"/>
                <p:cNvSpPr>
                  <a:spLocks noChangeArrowheads="1"/>
                </p:cNvSpPr>
                <p:nvPr/>
              </p:nvSpPr>
              <p:spPr bwMode="auto">
                <a:xfrm>
                  <a:off x="6575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9" name="AutoShape 7110"/>
                <p:cNvSpPr>
                  <a:spLocks noChangeArrowheads="1"/>
                </p:cNvSpPr>
                <p:nvPr/>
              </p:nvSpPr>
              <p:spPr bwMode="auto">
                <a:xfrm>
                  <a:off x="6290" y="3327"/>
                  <a:ext cx="285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</p:grpSp>
          <p:sp>
            <p:nvSpPr>
              <p:cNvPr id="85" name="Freeform 7111"/>
              <p:cNvSpPr>
                <a:spLocks/>
              </p:cNvSpPr>
              <p:nvPr/>
            </p:nvSpPr>
            <p:spPr bwMode="auto">
              <a:xfrm>
                <a:off x="9443832" y="3422261"/>
                <a:ext cx="36901" cy="879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6" name="AutoShape 7110"/>
              <p:cNvSpPr>
                <a:spLocks noChangeArrowheads="1"/>
              </p:cNvSpPr>
              <p:nvPr/>
            </p:nvSpPr>
            <p:spPr bwMode="auto">
              <a:xfrm>
                <a:off x="8862911" y="3285361"/>
                <a:ext cx="238642" cy="536787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10079223" y="2867490"/>
              <a:ext cx="52610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d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082864" y="3674996"/>
              <a:ext cx="399468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602573" y="4508155"/>
              <a:ext cx="341760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547929" y="4421914"/>
              <a:ext cx="559769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+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0364143" y="4340873"/>
              <a:ext cx="49885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645864" y="1831739"/>
              <a:ext cx="412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4" name="Овал 3"/>
          <p:cNvSpPr/>
          <p:nvPr/>
        </p:nvSpPr>
        <p:spPr>
          <a:xfrm>
            <a:off x="9308846" y="838426"/>
            <a:ext cx="674679" cy="73347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5" name="Line 5088"/>
          <p:cNvCxnSpPr/>
          <p:nvPr/>
        </p:nvCxnSpPr>
        <p:spPr bwMode="auto">
          <a:xfrm>
            <a:off x="1048836" y="4931226"/>
            <a:ext cx="6397465" cy="6249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 Box 5096"/>
          <p:cNvSpPr txBox="1">
            <a:spLocks noChangeArrowheads="1"/>
          </p:cNvSpPr>
          <p:nvPr/>
        </p:nvSpPr>
        <p:spPr bwMode="auto">
          <a:xfrm>
            <a:off x="6673901" y="553746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d,st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6826322" y="5294049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DC electric motor (additional armature resistance)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Line 5085"/>
          <p:cNvCxnSpPr/>
          <p:nvPr/>
        </p:nvCxnSpPr>
        <p:spPr bwMode="auto">
          <a:xfrm flipV="1">
            <a:off x="701579" y="1263528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5086"/>
          <p:cNvCxnSpPr/>
          <p:nvPr/>
        </p:nvCxnSpPr>
        <p:spPr bwMode="auto">
          <a:xfrm>
            <a:off x="224562" y="5638369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5088"/>
          <p:cNvCxnSpPr/>
          <p:nvPr/>
        </p:nvCxnSpPr>
        <p:spPr bwMode="auto">
          <a:xfrm>
            <a:off x="701576" y="2674238"/>
            <a:ext cx="6495507" cy="52234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5095"/>
          <p:cNvSpPr txBox="1">
            <a:spLocks noChangeArrowheads="1"/>
          </p:cNvSpPr>
          <p:nvPr/>
        </p:nvSpPr>
        <p:spPr bwMode="auto">
          <a:xfrm>
            <a:off x="37743" y="118450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5096"/>
          <p:cNvSpPr txBox="1">
            <a:spLocks noChangeArrowheads="1"/>
          </p:cNvSpPr>
          <p:nvPr/>
        </p:nvSpPr>
        <p:spPr bwMode="auto">
          <a:xfrm>
            <a:off x="7681532" y="516062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Line 5088"/>
          <p:cNvCxnSpPr/>
          <p:nvPr/>
        </p:nvCxnSpPr>
        <p:spPr bwMode="auto">
          <a:xfrm>
            <a:off x="701579" y="2674238"/>
            <a:ext cx="6604023" cy="152395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8"/>
          <p:cNvCxnSpPr/>
          <p:nvPr/>
        </p:nvCxnSpPr>
        <p:spPr bwMode="auto">
          <a:xfrm>
            <a:off x="701579" y="2674238"/>
            <a:ext cx="6595723" cy="2172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5088"/>
          <p:cNvCxnSpPr/>
          <p:nvPr/>
        </p:nvCxnSpPr>
        <p:spPr bwMode="auto">
          <a:xfrm>
            <a:off x="701579" y="2674238"/>
            <a:ext cx="6657679" cy="30428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5095"/>
          <p:cNvSpPr txBox="1">
            <a:spLocks noChangeArrowheads="1"/>
          </p:cNvSpPr>
          <p:nvPr/>
        </p:nvSpPr>
        <p:spPr bwMode="auto">
          <a:xfrm>
            <a:off x="6085157" y="267479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ext Box 5095"/>
          <p:cNvSpPr txBox="1">
            <a:spLocks noChangeArrowheads="1"/>
          </p:cNvSpPr>
          <p:nvPr/>
        </p:nvSpPr>
        <p:spPr bwMode="auto">
          <a:xfrm>
            <a:off x="-32704" y="240743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b="1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5095"/>
          <p:cNvSpPr txBox="1">
            <a:spLocks noChangeArrowheads="1"/>
          </p:cNvSpPr>
          <p:nvPr/>
        </p:nvSpPr>
        <p:spPr bwMode="auto">
          <a:xfrm>
            <a:off x="999930" y="1631876"/>
            <a:ext cx="3212856" cy="621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ad,2 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 </a:t>
            </a: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ad,1 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 R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</a:t>
            </a:r>
            <a:endParaRPr lang="ru-RU" sz="24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4964231" y="1569073"/>
            <a:ext cx="1973307" cy="72059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901"/>
              <a:gd name="adj6" fmla="val -494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19" name="Text Box 5095"/>
          <p:cNvSpPr txBox="1">
            <a:spLocks noChangeArrowheads="1"/>
          </p:cNvSpPr>
          <p:nvPr/>
        </p:nvSpPr>
        <p:spPr bwMode="auto">
          <a:xfrm>
            <a:off x="6234967" y="351885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Text Box 5095"/>
          <p:cNvSpPr txBox="1">
            <a:spLocks noChangeArrowheads="1"/>
          </p:cNvSpPr>
          <p:nvPr/>
        </p:nvSpPr>
        <p:spPr bwMode="auto">
          <a:xfrm>
            <a:off x="6189960" y="413232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6211041" y="486581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ad,3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7529668" y="3944990"/>
            <a:ext cx="477015" cy="186534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2 (без границы) 31"/>
          <p:cNvSpPr/>
          <p:nvPr/>
        </p:nvSpPr>
        <p:spPr>
          <a:xfrm>
            <a:off x="9128564" y="4763091"/>
            <a:ext cx="1977990" cy="818521"/>
          </a:xfrm>
          <a:prstGeom prst="callout2">
            <a:avLst>
              <a:gd name="adj1" fmla="val 17843"/>
              <a:gd name="adj2" fmla="val -434"/>
              <a:gd name="adj3" fmla="val 17843"/>
              <a:gd name="adj4" fmla="val -8768"/>
              <a:gd name="adj5" fmla="val 13430"/>
              <a:gd name="adj6" fmla="val -552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095"/>
              <p:cNvSpPr txBox="1">
                <a:spLocks noChangeArrowheads="1"/>
              </p:cNvSpPr>
              <p:nvPr/>
            </p:nvSpPr>
            <p:spPr bwMode="auto">
              <a:xfrm>
                <a:off x="2935756" y="2777605"/>
                <a:ext cx="2558575" cy="9978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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5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5756" y="2777605"/>
                <a:ext cx="2558575" cy="997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701576" y="2682337"/>
            <a:ext cx="62930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5096"/>
          <p:cNvSpPr txBox="1">
            <a:spLocks noChangeArrowheads="1"/>
          </p:cNvSpPr>
          <p:nvPr/>
        </p:nvSpPr>
        <p:spPr bwMode="auto">
          <a:xfrm>
            <a:off x="6706191" y="571070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effectLst/>
                <a:latin typeface="Times New Roman"/>
                <a:ea typeface="Calibri"/>
                <a:cs typeface="Times New Roman"/>
              </a:rPr>
              <a:t>d,st3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994673" y="5422127"/>
            <a:ext cx="457200" cy="4944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6" name="Группа 25"/>
          <p:cNvGrpSpPr/>
          <p:nvPr/>
        </p:nvGrpSpPr>
        <p:grpSpPr>
          <a:xfrm>
            <a:off x="7471690" y="1190560"/>
            <a:ext cx="4508790" cy="2975495"/>
            <a:chOff x="6274398" y="1802152"/>
            <a:chExt cx="4907505" cy="3123874"/>
          </a:xfrm>
        </p:grpSpPr>
        <p:cxnSp>
          <p:nvCxnSpPr>
            <p:cNvPr id="29" name="Line 7094"/>
            <p:cNvCxnSpPr/>
            <p:nvPr/>
          </p:nvCxnSpPr>
          <p:spPr bwMode="auto">
            <a:xfrm>
              <a:off x="6837684" y="2341364"/>
              <a:ext cx="0" cy="1079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7095"/>
            <p:cNvCxnSpPr/>
            <p:nvPr/>
          </p:nvCxnSpPr>
          <p:spPr bwMode="auto">
            <a:xfrm>
              <a:off x="6837684" y="3421087"/>
              <a:ext cx="5954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7096"/>
            <p:cNvSpPr>
              <a:spLocks noChangeArrowheads="1"/>
            </p:cNvSpPr>
            <p:nvPr/>
          </p:nvSpPr>
          <p:spPr bwMode="auto">
            <a:xfrm>
              <a:off x="7553054" y="3055615"/>
              <a:ext cx="714532" cy="7300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sz="2000" b="1" i="1">
                  <a:effectLst/>
                  <a:latin typeface="Times New Roman"/>
                  <a:ea typeface="Times New Roman"/>
                </a:rPr>
                <a:t> </a:t>
              </a:r>
              <a:endParaRPr lang="ru-RU" sz="2000" b="1" i="1">
                <a:effectLst/>
                <a:latin typeface="Cambria"/>
                <a:ea typeface="Times New Roman"/>
              </a:endParaRPr>
            </a:p>
          </p:txBody>
        </p:sp>
        <p:cxnSp>
          <p:nvCxnSpPr>
            <p:cNvPr id="34" name="Line 7097"/>
            <p:cNvCxnSpPr/>
            <p:nvPr/>
          </p:nvCxnSpPr>
          <p:spPr bwMode="auto">
            <a:xfrm flipV="1">
              <a:off x="7433127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Freeform 7098"/>
            <p:cNvSpPr>
              <a:spLocks/>
            </p:cNvSpPr>
            <p:nvPr/>
          </p:nvSpPr>
          <p:spPr bwMode="auto">
            <a:xfrm>
              <a:off x="7433127" y="3298970"/>
              <a:ext cx="135023" cy="0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36" name="Freeform 7099"/>
            <p:cNvSpPr>
              <a:spLocks/>
            </p:cNvSpPr>
            <p:nvPr/>
          </p:nvSpPr>
          <p:spPr bwMode="auto">
            <a:xfrm>
              <a:off x="7433127" y="3542325"/>
              <a:ext cx="136700" cy="879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37" name="Freeform 7100"/>
            <p:cNvSpPr>
              <a:spLocks/>
            </p:cNvSpPr>
            <p:nvPr/>
          </p:nvSpPr>
          <p:spPr bwMode="auto">
            <a:xfrm>
              <a:off x="8249136" y="3298970"/>
              <a:ext cx="137539" cy="0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38" name="Line 7101"/>
            <p:cNvCxnSpPr/>
            <p:nvPr/>
          </p:nvCxnSpPr>
          <p:spPr bwMode="auto">
            <a:xfrm>
              <a:off x="8386675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Freeform 7102"/>
            <p:cNvSpPr>
              <a:spLocks/>
            </p:cNvSpPr>
            <p:nvPr/>
          </p:nvSpPr>
          <p:spPr bwMode="auto">
            <a:xfrm>
              <a:off x="8249136" y="3542325"/>
              <a:ext cx="137539" cy="879"/>
            </a:xfrm>
            <a:custGeom>
              <a:avLst/>
              <a:gdLst>
                <a:gd name="T0" fmla="*/ 207 w 207"/>
                <a:gd name="T1" fmla="*/ 0 h 1"/>
                <a:gd name="T2" fmla="*/ 0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20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0" name="Freeform 7103"/>
            <p:cNvSpPr>
              <a:spLocks/>
            </p:cNvSpPr>
            <p:nvPr/>
          </p:nvSpPr>
          <p:spPr bwMode="auto">
            <a:xfrm>
              <a:off x="8386675" y="3421087"/>
              <a:ext cx="258305" cy="0"/>
            </a:xfrm>
            <a:custGeom>
              <a:avLst/>
              <a:gdLst>
                <a:gd name="T0" fmla="*/ 0 w 390"/>
                <a:gd name="T1" fmla="*/ 0 h 1"/>
                <a:gd name="T2" fmla="*/ 390 w 3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1" name="Freeform 7112"/>
            <p:cNvSpPr>
              <a:spLocks/>
            </p:cNvSpPr>
            <p:nvPr/>
          </p:nvSpPr>
          <p:spPr bwMode="auto">
            <a:xfrm>
              <a:off x="9675683" y="3421087"/>
              <a:ext cx="378232" cy="0"/>
            </a:xfrm>
            <a:custGeom>
              <a:avLst/>
              <a:gdLst>
                <a:gd name="T0" fmla="*/ 0 w 573"/>
                <a:gd name="T1" fmla="*/ 0 h 1"/>
                <a:gd name="T2" fmla="*/ 573 w 57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3" h="1">
                  <a:moveTo>
                    <a:pt x="0" y="0"/>
                  </a:moveTo>
                  <a:lnTo>
                    <a:pt x="573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2" name="Rectangle 7113"/>
            <p:cNvSpPr>
              <a:spLocks noChangeArrowheads="1"/>
            </p:cNvSpPr>
            <p:nvPr/>
          </p:nvSpPr>
          <p:spPr bwMode="auto">
            <a:xfrm>
              <a:off x="10053915" y="3298970"/>
              <a:ext cx="597120" cy="2433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3" name="Line 7114"/>
            <p:cNvCxnSpPr/>
            <p:nvPr/>
          </p:nvCxnSpPr>
          <p:spPr bwMode="auto">
            <a:xfrm>
              <a:off x="10651036" y="3421087"/>
              <a:ext cx="4755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7115"/>
            <p:cNvCxnSpPr/>
            <p:nvPr/>
          </p:nvCxnSpPr>
          <p:spPr bwMode="auto">
            <a:xfrm flipH="1" flipV="1">
              <a:off x="11114810" y="2387926"/>
              <a:ext cx="11741" cy="1030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7116"/>
            <p:cNvCxnSpPr/>
            <p:nvPr/>
          </p:nvCxnSpPr>
          <p:spPr bwMode="auto">
            <a:xfrm flipH="1">
              <a:off x="7568150" y="2837738"/>
              <a:ext cx="6927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7117"/>
            <p:cNvCxnSpPr/>
            <p:nvPr/>
          </p:nvCxnSpPr>
          <p:spPr bwMode="auto">
            <a:xfrm>
              <a:off x="6753819" y="2812260"/>
              <a:ext cx="0" cy="4867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Freeform 7118"/>
            <p:cNvSpPr>
              <a:spLocks/>
            </p:cNvSpPr>
            <p:nvPr/>
          </p:nvSpPr>
          <p:spPr bwMode="auto">
            <a:xfrm flipV="1">
              <a:off x="6968933" y="4161695"/>
              <a:ext cx="428551" cy="164287"/>
            </a:xfrm>
            <a:custGeom>
              <a:avLst/>
              <a:gdLst>
                <a:gd name="T0" fmla="*/ 0 w 957"/>
                <a:gd name="T1" fmla="*/ 0 h 1"/>
                <a:gd name="T2" fmla="*/ 957 w 9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7" h="1">
                  <a:moveTo>
                    <a:pt x="0" y="0"/>
                  </a:moveTo>
                  <a:lnTo>
                    <a:pt x="95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8" name="Line 7126"/>
            <p:cNvCxnSpPr/>
            <p:nvPr/>
          </p:nvCxnSpPr>
          <p:spPr bwMode="auto">
            <a:xfrm>
              <a:off x="8529525" y="4323651"/>
              <a:ext cx="452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7127"/>
            <p:cNvSpPr>
              <a:spLocks noChangeArrowheads="1"/>
            </p:cNvSpPr>
            <p:nvPr/>
          </p:nvSpPr>
          <p:spPr bwMode="auto">
            <a:xfrm>
              <a:off x="8925928" y="4181901"/>
              <a:ext cx="615571" cy="2512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50" name="Line 7128"/>
            <p:cNvCxnSpPr/>
            <p:nvPr/>
          </p:nvCxnSpPr>
          <p:spPr bwMode="auto">
            <a:xfrm>
              <a:off x="9529758" y="4305775"/>
              <a:ext cx="905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7129"/>
            <p:cNvCxnSpPr/>
            <p:nvPr/>
          </p:nvCxnSpPr>
          <p:spPr bwMode="auto">
            <a:xfrm>
              <a:off x="7540256" y="4456920"/>
              <a:ext cx="452872" cy="8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7130"/>
            <p:cNvCxnSpPr/>
            <p:nvPr/>
          </p:nvCxnSpPr>
          <p:spPr bwMode="auto">
            <a:xfrm>
              <a:off x="7115278" y="2341364"/>
              <a:ext cx="3622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 Box 7132"/>
            <p:cNvSpPr txBox="1">
              <a:spLocks noChangeArrowheads="1"/>
            </p:cNvSpPr>
            <p:nvPr/>
          </p:nvSpPr>
          <p:spPr bwMode="auto">
            <a:xfrm>
              <a:off x="8159400" y="2820167"/>
              <a:ext cx="404230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_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7133"/>
            <p:cNvSpPr txBox="1">
              <a:spLocks noChangeArrowheads="1"/>
            </p:cNvSpPr>
            <p:nvPr/>
          </p:nvSpPr>
          <p:spPr bwMode="auto">
            <a:xfrm>
              <a:off x="7257010" y="2929106"/>
              <a:ext cx="425197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Text Box 7135"/>
            <p:cNvSpPr txBox="1">
              <a:spLocks noChangeArrowheads="1"/>
            </p:cNvSpPr>
            <p:nvPr/>
          </p:nvSpPr>
          <p:spPr bwMode="auto">
            <a:xfrm>
              <a:off x="6683417" y="1802152"/>
              <a:ext cx="425197" cy="4770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6" name="Text Box 7137"/>
            <p:cNvSpPr txBox="1">
              <a:spLocks noChangeArrowheads="1"/>
            </p:cNvSpPr>
            <p:nvPr/>
          </p:nvSpPr>
          <p:spPr bwMode="auto">
            <a:xfrm>
              <a:off x="7682207" y="2448545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Text Box 7139"/>
            <p:cNvSpPr txBox="1">
              <a:spLocks noChangeArrowheads="1"/>
            </p:cNvSpPr>
            <p:nvPr/>
          </p:nvSpPr>
          <p:spPr bwMode="auto">
            <a:xfrm>
              <a:off x="10228355" y="4327739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7141"/>
            <p:cNvSpPr txBox="1">
              <a:spLocks noChangeArrowheads="1"/>
            </p:cNvSpPr>
            <p:nvPr/>
          </p:nvSpPr>
          <p:spPr bwMode="auto">
            <a:xfrm>
              <a:off x="7189918" y="3776017"/>
              <a:ext cx="606346" cy="4779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 dirty="0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16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7142"/>
            <p:cNvSpPr txBox="1">
              <a:spLocks noChangeArrowheads="1"/>
            </p:cNvSpPr>
            <p:nvPr/>
          </p:nvSpPr>
          <p:spPr bwMode="auto">
            <a:xfrm>
              <a:off x="9229077" y="2884251"/>
              <a:ext cx="606346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CW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7143"/>
            <p:cNvSpPr txBox="1">
              <a:spLocks noChangeArrowheads="1"/>
            </p:cNvSpPr>
            <p:nvPr/>
          </p:nvSpPr>
          <p:spPr bwMode="auto">
            <a:xfrm>
              <a:off x="8639008" y="2865876"/>
              <a:ext cx="604668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IP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7144"/>
            <p:cNvSpPr txBox="1">
              <a:spLocks noChangeArrowheads="1"/>
            </p:cNvSpPr>
            <p:nvPr/>
          </p:nvSpPr>
          <p:spPr bwMode="auto">
            <a:xfrm>
              <a:off x="8932637" y="3827410"/>
              <a:ext cx="18473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 b="1"/>
            </a:p>
          </p:txBody>
        </p:sp>
        <p:grpSp>
          <p:nvGrpSpPr>
            <p:cNvPr id="62" name="Group 7148"/>
            <p:cNvGrpSpPr>
              <a:grpSpLocks/>
            </p:cNvGrpSpPr>
            <p:nvPr/>
          </p:nvGrpSpPr>
          <p:grpSpPr bwMode="auto">
            <a:xfrm>
              <a:off x="6753819" y="2200797"/>
              <a:ext cx="157667" cy="167801"/>
              <a:chOff x="3958" y="1861"/>
              <a:chExt cx="188" cy="191"/>
            </a:xfrm>
          </p:grpSpPr>
          <p:sp>
            <p:nvSpPr>
              <p:cNvPr id="98" name="Oval 7149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9" name="Line 7150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3" name="Group 7151"/>
            <p:cNvGrpSpPr>
              <a:grpSpLocks/>
            </p:cNvGrpSpPr>
            <p:nvPr/>
          </p:nvGrpSpPr>
          <p:grpSpPr bwMode="auto">
            <a:xfrm>
              <a:off x="11024236" y="2238575"/>
              <a:ext cx="157667" cy="167801"/>
              <a:chOff x="3958" y="1861"/>
              <a:chExt cx="188" cy="191"/>
            </a:xfrm>
          </p:grpSpPr>
          <p:sp>
            <p:nvSpPr>
              <p:cNvPr id="96" name="Oval 7152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7" name="Line 7153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7154"/>
            <p:cNvGrpSpPr>
              <a:grpSpLocks/>
            </p:cNvGrpSpPr>
            <p:nvPr/>
          </p:nvGrpSpPr>
          <p:grpSpPr bwMode="auto">
            <a:xfrm>
              <a:off x="6807181" y="4215286"/>
              <a:ext cx="157667" cy="167801"/>
              <a:chOff x="3958" y="1861"/>
              <a:chExt cx="188" cy="191"/>
            </a:xfrm>
          </p:grpSpPr>
          <p:sp>
            <p:nvSpPr>
              <p:cNvPr id="94" name="Oval 7155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5" name="Line 7156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7157"/>
            <p:cNvGrpSpPr>
              <a:grpSpLocks/>
            </p:cNvGrpSpPr>
            <p:nvPr/>
          </p:nvGrpSpPr>
          <p:grpSpPr bwMode="auto">
            <a:xfrm>
              <a:off x="10427116" y="4224071"/>
              <a:ext cx="157667" cy="167801"/>
              <a:chOff x="3958" y="1861"/>
              <a:chExt cx="188" cy="191"/>
            </a:xfrm>
          </p:grpSpPr>
          <p:sp>
            <p:nvSpPr>
              <p:cNvPr id="92" name="Oval 7158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3" name="Line 7159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" name="Прямоугольник 65"/>
            <p:cNvSpPr/>
            <p:nvPr/>
          </p:nvSpPr>
          <p:spPr>
            <a:xfrm>
              <a:off x="9006216" y="3713148"/>
              <a:ext cx="413896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67" name="Text Box 7136"/>
            <p:cNvSpPr txBox="1">
              <a:spLocks noChangeArrowheads="1"/>
            </p:cNvSpPr>
            <p:nvPr/>
          </p:nvSpPr>
          <p:spPr bwMode="auto">
            <a:xfrm>
              <a:off x="7680577" y="2328624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E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68" name="Text Box 7136"/>
            <p:cNvSpPr txBox="1">
              <a:spLocks noChangeArrowheads="1"/>
            </p:cNvSpPr>
            <p:nvPr/>
          </p:nvSpPr>
          <p:spPr bwMode="auto">
            <a:xfrm>
              <a:off x="6274398" y="2706047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7358942" y="4139467"/>
              <a:ext cx="1192974" cy="754108"/>
              <a:chOff x="7358942" y="4139467"/>
              <a:chExt cx="1192974" cy="754108"/>
            </a:xfrm>
          </p:grpSpPr>
          <p:sp>
            <p:nvSpPr>
              <p:cNvPr id="85" name="AutoShape 7119"/>
              <p:cNvSpPr>
                <a:spLocks noChangeArrowheads="1"/>
              </p:cNvSpPr>
              <p:nvPr/>
            </p:nvSpPr>
            <p:spPr bwMode="auto">
              <a:xfrm>
                <a:off x="7358942" y="4141489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6" name="Freeform 7121"/>
              <p:cNvSpPr>
                <a:spLocks/>
              </p:cNvSpPr>
              <p:nvPr/>
            </p:nvSpPr>
            <p:spPr bwMode="auto">
              <a:xfrm>
                <a:off x="7634403" y="4328731"/>
                <a:ext cx="47803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7" name="AutoShape 7122"/>
              <p:cNvSpPr>
                <a:spLocks noChangeArrowheads="1"/>
              </p:cNvSpPr>
              <p:nvPr/>
            </p:nvSpPr>
            <p:spPr bwMode="auto">
              <a:xfrm>
                <a:off x="7951342" y="4141489"/>
                <a:ext cx="301915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8" name="Freeform 7124"/>
              <p:cNvSpPr>
                <a:spLocks/>
              </p:cNvSpPr>
              <p:nvPr/>
            </p:nvSpPr>
            <p:spPr bwMode="auto">
              <a:xfrm>
                <a:off x="8226803" y="4327461"/>
                <a:ext cx="48642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9" name="Freeform 7125"/>
              <p:cNvSpPr>
                <a:spLocks/>
              </p:cNvSpPr>
              <p:nvPr/>
            </p:nvSpPr>
            <p:spPr bwMode="auto">
              <a:xfrm>
                <a:off x="7931286" y="4323651"/>
                <a:ext cx="52835" cy="879"/>
              </a:xfrm>
              <a:custGeom>
                <a:avLst/>
                <a:gdLst>
                  <a:gd name="T0" fmla="*/ 0 w 63"/>
                  <a:gd name="T1" fmla="*/ 0 h 1"/>
                  <a:gd name="T2" fmla="*/ 63 w 6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6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0" name="AutoShape 7119"/>
              <p:cNvSpPr>
                <a:spLocks noChangeArrowheads="1"/>
              </p:cNvSpPr>
              <p:nvPr/>
            </p:nvSpPr>
            <p:spPr bwMode="auto">
              <a:xfrm>
                <a:off x="8249163" y="4142425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1" name="AutoShape 7119"/>
              <p:cNvSpPr>
                <a:spLocks noChangeArrowheads="1"/>
              </p:cNvSpPr>
              <p:nvPr/>
            </p:nvSpPr>
            <p:spPr bwMode="auto">
              <a:xfrm>
                <a:off x="7656017" y="4139467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8625690" y="3285361"/>
              <a:ext cx="1070959" cy="540731"/>
              <a:chOff x="8625690" y="3285361"/>
              <a:chExt cx="1070959" cy="540731"/>
            </a:xfrm>
          </p:grpSpPr>
          <p:sp>
            <p:nvSpPr>
              <p:cNvPr id="77" name="Freeform 7104"/>
              <p:cNvSpPr>
                <a:spLocks/>
              </p:cNvSpPr>
              <p:nvPr/>
            </p:nvSpPr>
            <p:spPr bwMode="auto">
              <a:xfrm>
                <a:off x="8847550" y="3419626"/>
                <a:ext cx="35223" cy="1757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78" name="Freeform 7105"/>
              <p:cNvSpPr>
                <a:spLocks/>
              </p:cNvSpPr>
              <p:nvPr/>
            </p:nvSpPr>
            <p:spPr bwMode="auto">
              <a:xfrm>
                <a:off x="9082756" y="3418451"/>
                <a:ext cx="161860" cy="879"/>
              </a:xfrm>
              <a:custGeom>
                <a:avLst/>
                <a:gdLst>
                  <a:gd name="T0" fmla="*/ 0 w 243"/>
                  <a:gd name="T1" fmla="*/ 0 h 1"/>
                  <a:gd name="T2" fmla="*/ 243 w 24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1">
                    <a:moveTo>
                      <a:pt x="0" y="0"/>
                    </a:moveTo>
                    <a:lnTo>
                      <a:pt x="24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grpSp>
            <p:nvGrpSpPr>
              <p:cNvPr id="79" name="Group 7106"/>
              <p:cNvGrpSpPr>
                <a:grpSpLocks/>
              </p:cNvGrpSpPr>
              <p:nvPr/>
            </p:nvGrpSpPr>
            <p:grpSpPr bwMode="auto">
              <a:xfrm>
                <a:off x="8625690" y="3285406"/>
                <a:ext cx="1070959" cy="540686"/>
                <a:chOff x="5580" y="3327"/>
                <a:chExt cx="1279" cy="1248"/>
              </a:xfrm>
            </p:grpSpPr>
            <p:sp>
              <p:nvSpPr>
                <p:cNvPr id="82" name="AutoShape 7107"/>
                <p:cNvSpPr>
                  <a:spLocks noChangeArrowheads="1"/>
                </p:cNvSpPr>
                <p:nvPr/>
              </p:nvSpPr>
              <p:spPr bwMode="auto">
                <a:xfrm>
                  <a:off x="5580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3" name="AutoShape 7109"/>
                <p:cNvSpPr>
                  <a:spLocks noChangeArrowheads="1"/>
                </p:cNvSpPr>
                <p:nvPr/>
              </p:nvSpPr>
              <p:spPr bwMode="auto">
                <a:xfrm>
                  <a:off x="6575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4" name="AutoShape 7110"/>
                <p:cNvSpPr>
                  <a:spLocks noChangeArrowheads="1"/>
                </p:cNvSpPr>
                <p:nvPr/>
              </p:nvSpPr>
              <p:spPr bwMode="auto">
                <a:xfrm>
                  <a:off x="6290" y="3327"/>
                  <a:ext cx="285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</p:grpSp>
          <p:sp>
            <p:nvSpPr>
              <p:cNvPr id="80" name="Freeform 7111"/>
              <p:cNvSpPr>
                <a:spLocks/>
              </p:cNvSpPr>
              <p:nvPr/>
            </p:nvSpPr>
            <p:spPr bwMode="auto">
              <a:xfrm>
                <a:off x="9443832" y="3422261"/>
                <a:ext cx="36901" cy="879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1" name="AutoShape 7110"/>
              <p:cNvSpPr>
                <a:spLocks noChangeArrowheads="1"/>
              </p:cNvSpPr>
              <p:nvPr/>
            </p:nvSpPr>
            <p:spPr bwMode="auto">
              <a:xfrm>
                <a:off x="8862911" y="3285361"/>
                <a:ext cx="238642" cy="536787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10079223" y="2867490"/>
              <a:ext cx="52610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d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082864" y="3674996"/>
              <a:ext cx="399468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602573" y="4508155"/>
              <a:ext cx="341760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547929" y="4421914"/>
              <a:ext cx="559769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+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0364143" y="4340873"/>
              <a:ext cx="49885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645864" y="1831739"/>
              <a:ext cx="412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100" name="Овал 99"/>
          <p:cNvSpPr/>
          <p:nvPr/>
        </p:nvSpPr>
        <p:spPr>
          <a:xfrm>
            <a:off x="10778981" y="2203759"/>
            <a:ext cx="908505" cy="93754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7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504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DC electric motor (magnetic flux)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Line 5085"/>
          <p:cNvCxnSpPr/>
          <p:nvPr/>
        </p:nvCxnSpPr>
        <p:spPr bwMode="auto">
          <a:xfrm flipH="1" flipV="1">
            <a:off x="1184926" y="969068"/>
            <a:ext cx="1216" cy="5354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5086"/>
          <p:cNvCxnSpPr/>
          <p:nvPr/>
        </p:nvCxnSpPr>
        <p:spPr bwMode="auto">
          <a:xfrm>
            <a:off x="709125" y="5862181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5088"/>
          <p:cNvCxnSpPr/>
          <p:nvPr/>
        </p:nvCxnSpPr>
        <p:spPr bwMode="auto">
          <a:xfrm>
            <a:off x="1186139" y="2898050"/>
            <a:ext cx="6684046" cy="55914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5095"/>
          <p:cNvSpPr txBox="1">
            <a:spLocks noChangeArrowheads="1"/>
          </p:cNvSpPr>
          <p:nvPr/>
        </p:nvSpPr>
        <p:spPr bwMode="auto">
          <a:xfrm>
            <a:off x="907882" y="85593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5096"/>
          <p:cNvSpPr txBox="1">
            <a:spLocks noChangeArrowheads="1"/>
          </p:cNvSpPr>
          <p:nvPr/>
        </p:nvSpPr>
        <p:spPr bwMode="auto">
          <a:xfrm>
            <a:off x="8314290" y="534657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Line 5088"/>
          <p:cNvCxnSpPr/>
          <p:nvPr/>
        </p:nvCxnSpPr>
        <p:spPr bwMode="auto">
          <a:xfrm>
            <a:off x="1186142" y="2366168"/>
            <a:ext cx="6827454" cy="213880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8"/>
          <p:cNvCxnSpPr/>
          <p:nvPr/>
        </p:nvCxnSpPr>
        <p:spPr bwMode="auto">
          <a:xfrm>
            <a:off x="1186142" y="1900519"/>
            <a:ext cx="6959482" cy="349619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5088"/>
          <p:cNvCxnSpPr/>
          <p:nvPr/>
        </p:nvCxnSpPr>
        <p:spPr bwMode="auto">
          <a:xfrm>
            <a:off x="1186142" y="1279014"/>
            <a:ext cx="6891120" cy="468906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5095"/>
          <p:cNvSpPr txBox="1">
            <a:spLocks noChangeArrowheads="1"/>
          </p:cNvSpPr>
          <p:nvPr/>
        </p:nvSpPr>
        <p:spPr bwMode="auto">
          <a:xfrm>
            <a:off x="6916153" y="289805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V</a:t>
            </a:r>
            <a:r>
              <a:rPr lang="en-US" sz="2400" b="1" i="1" baseline="-250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ext Box 5095"/>
          <p:cNvSpPr txBox="1">
            <a:spLocks noChangeArrowheads="1"/>
          </p:cNvSpPr>
          <p:nvPr/>
        </p:nvSpPr>
        <p:spPr bwMode="auto">
          <a:xfrm>
            <a:off x="397494" y="265479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 Box 5095"/>
          <p:cNvSpPr txBox="1">
            <a:spLocks noChangeArrowheads="1"/>
          </p:cNvSpPr>
          <p:nvPr/>
        </p:nvSpPr>
        <p:spPr bwMode="auto">
          <a:xfrm>
            <a:off x="2059769" y="1084164"/>
            <a:ext cx="2770129" cy="621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V</a:t>
            </a:r>
            <a:r>
              <a:rPr lang="en-US" sz="2400" b="1" i="1" baseline="-25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 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f,1 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 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f,2 </a:t>
            </a: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&gt; 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f,3</a:t>
            </a:r>
            <a:endParaRPr lang="ru-RU" sz="24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Выноска 2 (без границы) 17"/>
          <p:cNvSpPr/>
          <p:nvPr/>
        </p:nvSpPr>
        <p:spPr>
          <a:xfrm flipH="1">
            <a:off x="3564123" y="1788284"/>
            <a:ext cx="1854955" cy="83617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367"/>
              <a:gd name="adj6" fmla="val -640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19" name="Text Box 5095"/>
          <p:cNvSpPr txBox="1">
            <a:spLocks noChangeArrowheads="1"/>
          </p:cNvSpPr>
          <p:nvPr/>
        </p:nvSpPr>
        <p:spPr bwMode="auto">
          <a:xfrm>
            <a:off x="6986750" y="375861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Text Box 5095"/>
          <p:cNvSpPr txBox="1">
            <a:spLocks noChangeArrowheads="1"/>
          </p:cNvSpPr>
          <p:nvPr/>
        </p:nvSpPr>
        <p:spPr bwMode="auto">
          <a:xfrm>
            <a:off x="7003416" y="460791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7059564" y="512295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V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f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,3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8245928" y="4380115"/>
            <a:ext cx="477015" cy="186534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2 (без границы) 31"/>
          <p:cNvSpPr/>
          <p:nvPr/>
        </p:nvSpPr>
        <p:spPr>
          <a:xfrm>
            <a:off x="9533375" y="4514476"/>
            <a:ext cx="2133366" cy="781861"/>
          </a:xfrm>
          <a:prstGeom prst="callout2">
            <a:avLst>
              <a:gd name="adj1" fmla="val 18750"/>
              <a:gd name="adj2" fmla="val 1163"/>
              <a:gd name="adj3" fmla="val 19657"/>
              <a:gd name="adj4" fmla="val -10864"/>
              <a:gd name="adj5" fmla="val 98109"/>
              <a:gd name="adj6" fmla="val -3659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430866" y="204657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0,1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5" name="Text Box 5095"/>
          <p:cNvSpPr txBox="1">
            <a:spLocks noChangeArrowheads="1"/>
          </p:cNvSpPr>
          <p:nvPr/>
        </p:nvSpPr>
        <p:spPr bwMode="auto">
          <a:xfrm>
            <a:off x="403032" y="159333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0,2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30307" y="97721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0,3</a:t>
            </a:r>
            <a:endParaRPr lang="ru-RU" sz="2400" b="1" i="1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095"/>
              <p:cNvSpPr txBox="1">
                <a:spLocks noChangeArrowheads="1"/>
              </p:cNvSpPr>
              <p:nvPr/>
            </p:nvSpPr>
            <p:spPr bwMode="auto">
              <a:xfrm>
                <a:off x="1763486" y="3259137"/>
                <a:ext cx="1572911" cy="9419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5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486" y="3259137"/>
                <a:ext cx="1572911" cy="941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5096"/>
          <p:cNvSpPr txBox="1">
            <a:spLocks noChangeArrowheads="1"/>
          </p:cNvSpPr>
          <p:nvPr/>
        </p:nvSpPr>
        <p:spPr bwMode="auto">
          <a:xfrm>
            <a:off x="7536580" y="586036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effectLst/>
                <a:latin typeface="Times New Roman"/>
                <a:ea typeface="Calibri"/>
                <a:cs typeface="Times New Roman"/>
              </a:rPr>
              <a:t>d,st3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095"/>
              <p:cNvSpPr txBox="1">
                <a:spLocks noChangeArrowheads="1"/>
              </p:cNvSpPr>
              <p:nvPr/>
            </p:nvSpPr>
            <p:spPr bwMode="auto">
              <a:xfrm>
                <a:off x="1802231" y="4458847"/>
                <a:ext cx="2558575" cy="9978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5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2231" y="4458847"/>
                <a:ext cx="2558575" cy="997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7509584" y="975057"/>
            <a:ext cx="4508790" cy="2975495"/>
            <a:chOff x="6274398" y="1802152"/>
            <a:chExt cx="4907505" cy="3123874"/>
          </a:xfrm>
        </p:grpSpPr>
        <p:cxnSp>
          <p:nvCxnSpPr>
            <p:cNvPr id="34" name="Line 7094"/>
            <p:cNvCxnSpPr/>
            <p:nvPr/>
          </p:nvCxnSpPr>
          <p:spPr bwMode="auto">
            <a:xfrm>
              <a:off x="6837684" y="2341364"/>
              <a:ext cx="0" cy="1079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7095"/>
            <p:cNvCxnSpPr/>
            <p:nvPr/>
          </p:nvCxnSpPr>
          <p:spPr bwMode="auto">
            <a:xfrm>
              <a:off x="6837684" y="3421087"/>
              <a:ext cx="5954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7096"/>
            <p:cNvSpPr>
              <a:spLocks noChangeArrowheads="1"/>
            </p:cNvSpPr>
            <p:nvPr/>
          </p:nvSpPr>
          <p:spPr bwMode="auto">
            <a:xfrm>
              <a:off x="7553054" y="3055615"/>
              <a:ext cx="714532" cy="73006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0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sz="2000" b="1" i="1">
                  <a:effectLst/>
                  <a:latin typeface="Times New Roman"/>
                  <a:ea typeface="Times New Roman"/>
                </a:rPr>
                <a:t> </a:t>
              </a:r>
              <a:endParaRPr lang="ru-RU" sz="2000" b="1" i="1">
                <a:effectLst/>
                <a:latin typeface="Cambria"/>
                <a:ea typeface="Times New Roman"/>
              </a:endParaRPr>
            </a:p>
          </p:txBody>
        </p:sp>
        <p:cxnSp>
          <p:nvCxnSpPr>
            <p:cNvPr id="37" name="Line 7097"/>
            <p:cNvCxnSpPr/>
            <p:nvPr/>
          </p:nvCxnSpPr>
          <p:spPr bwMode="auto">
            <a:xfrm flipV="1">
              <a:off x="7433127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Freeform 7098"/>
            <p:cNvSpPr>
              <a:spLocks/>
            </p:cNvSpPr>
            <p:nvPr/>
          </p:nvSpPr>
          <p:spPr bwMode="auto">
            <a:xfrm>
              <a:off x="7433127" y="3298970"/>
              <a:ext cx="135023" cy="0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39" name="Freeform 7099"/>
            <p:cNvSpPr>
              <a:spLocks/>
            </p:cNvSpPr>
            <p:nvPr/>
          </p:nvSpPr>
          <p:spPr bwMode="auto">
            <a:xfrm>
              <a:off x="7433127" y="3542325"/>
              <a:ext cx="136700" cy="879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0" name="Freeform 7100"/>
            <p:cNvSpPr>
              <a:spLocks/>
            </p:cNvSpPr>
            <p:nvPr/>
          </p:nvSpPr>
          <p:spPr bwMode="auto">
            <a:xfrm>
              <a:off x="8249136" y="3298970"/>
              <a:ext cx="137539" cy="0"/>
            </a:xfrm>
            <a:custGeom>
              <a:avLst/>
              <a:gdLst>
                <a:gd name="T0" fmla="*/ 0 w 207"/>
                <a:gd name="T1" fmla="*/ 0 h 1"/>
                <a:gd name="T2" fmla="*/ 207 w 20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0" y="0"/>
                  </a:moveTo>
                  <a:lnTo>
                    <a:pt x="207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1" name="Line 7101"/>
            <p:cNvCxnSpPr/>
            <p:nvPr/>
          </p:nvCxnSpPr>
          <p:spPr bwMode="auto">
            <a:xfrm>
              <a:off x="8386675" y="3298970"/>
              <a:ext cx="0" cy="243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Freeform 7102"/>
            <p:cNvSpPr>
              <a:spLocks/>
            </p:cNvSpPr>
            <p:nvPr/>
          </p:nvSpPr>
          <p:spPr bwMode="auto">
            <a:xfrm>
              <a:off x="8249136" y="3542325"/>
              <a:ext cx="137539" cy="879"/>
            </a:xfrm>
            <a:custGeom>
              <a:avLst/>
              <a:gdLst>
                <a:gd name="T0" fmla="*/ 207 w 207"/>
                <a:gd name="T1" fmla="*/ 0 h 1"/>
                <a:gd name="T2" fmla="*/ 0 w 2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" h="1">
                  <a:moveTo>
                    <a:pt x="20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3" name="Freeform 7103"/>
            <p:cNvSpPr>
              <a:spLocks/>
            </p:cNvSpPr>
            <p:nvPr/>
          </p:nvSpPr>
          <p:spPr bwMode="auto">
            <a:xfrm>
              <a:off x="8386675" y="3421087"/>
              <a:ext cx="258305" cy="0"/>
            </a:xfrm>
            <a:custGeom>
              <a:avLst/>
              <a:gdLst>
                <a:gd name="T0" fmla="*/ 0 w 390"/>
                <a:gd name="T1" fmla="*/ 0 h 1"/>
                <a:gd name="T2" fmla="*/ 390 w 3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4" name="Freeform 7112"/>
            <p:cNvSpPr>
              <a:spLocks/>
            </p:cNvSpPr>
            <p:nvPr/>
          </p:nvSpPr>
          <p:spPr bwMode="auto">
            <a:xfrm>
              <a:off x="9675683" y="3421087"/>
              <a:ext cx="378232" cy="0"/>
            </a:xfrm>
            <a:custGeom>
              <a:avLst/>
              <a:gdLst>
                <a:gd name="T0" fmla="*/ 0 w 573"/>
                <a:gd name="T1" fmla="*/ 0 h 1"/>
                <a:gd name="T2" fmla="*/ 573 w 57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3" h="1">
                  <a:moveTo>
                    <a:pt x="0" y="0"/>
                  </a:moveTo>
                  <a:lnTo>
                    <a:pt x="573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sp>
          <p:nvSpPr>
            <p:cNvPr id="45" name="Rectangle 7113"/>
            <p:cNvSpPr>
              <a:spLocks noChangeArrowheads="1"/>
            </p:cNvSpPr>
            <p:nvPr/>
          </p:nvSpPr>
          <p:spPr bwMode="auto">
            <a:xfrm>
              <a:off x="10053915" y="3298970"/>
              <a:ext cx="597120" cy="2433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46" name="Line 7114"/>
            <p:cNvCxnSpPr/>
            <p:nvPr/>
          </p:nvCxnSpPr>
          <p:spPr bwMode="auto">
            <a:xfrm>
              <a:off x="10651036" y="3421087"/>
              <a:ext cx="4755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7115"/>
            <p:cNvCxnSpPr/>
            <p:nvPr/>
          </p:nvCxnSpPr>
          <p:spPr bwMode="auto">
            <a:xfrm flipH="1" flipV="1">
              <a:off x="11114810" y="2387926"/>
              <a:ext cx="11741" cy="1030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7116"/>
            <p:cNvCxnSpPr/>
            <p:nvPr/>
          </p:nvCxnSpPr>
          <p:spPr bwMode="auto">
            <a:xfrm flipH="1">
              <a:off x="7568150" y="2837738"/>
              <a:ext cx="6927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7117"/>
            <p:cNvCxnSpPr/>
            <p:nvPr/>
          </p:nvCxnSpPr>
          <p:spPr bwMode="auto">
            <a:xfrm>
              <a:off x="6753819" y="2812260"/>
              <a:ext cx="0" cy="4867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Freeform 7118"/>
            <p:cNvSpPr>
              <a:spLocks/>
            </p:cNvSpPr>
            <p:nvPr/>
          </p:nvSpPr>
          <p:spPr bwMode="auto">
            <a:xfrm flipV="1">
              <a:off x="6968933" y="4161695"/>
              <a:ext cx="428551" cy="164287"/>
            </a:xfrm>
            <a:custGeom>
              <a:avLst/>
              <a:gdLst>
                <a:gd name="T0" fmla="*/ 0 w 957"/>
                <a:gd name="T1" fmla="*/ 0 h 1"/>
                <a:gd name="T2" fmla="*/ 957 w 9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7" h="1">
                  <a:moveTo>
                    <a:pt x="0" y="0"/>
                  </a:moveTo>
                  <a:lnTo>
                    <a:pt x="95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51" name="Line 7126"/>
            <p:cNvCxnSpPr/>
            <p:nvPr/>
          </p:nvCxnSpPr>
          <p:spPr bwMode="auto">
            <a:xfrm>
              <a:off x="8529525" y="4323651"/>
              <a:ext cx="452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ectangle 7127"/>
            <p:cNvSpPr>
              <a:spLocks noChangeArrowheads="1"/>
            </p:cNvSpPr>
            <p:nvPr/>
          </p:nvSpPr>
          <p:spPr bwMode="auto">
            <a:xfrm>
              <a:off x="8925928" y="4181901"/>
              <a:ext cx="615571" cy="2512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000" b="1"/>
            </a:p>
          </p:txBody>
        </p:sp>
        <p:cxnSp>
          <p:nvCxnSpPr>
            <p:cNvPr id="53" name="Line 7128"/>
            <p:cNvCxnSpPr/>
            <p:nvPr/>
          </p:nvCxnSpPr>
          <p:spPr bwMode="auto">
            <a:xfrm>
              <a:off x="9529758" y="4305775"/>
              <a:ext cx="905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7129"/>
            <p:cNvCxnSpPr/>
            <p:nvPr/>
          </p:nvCxnSpPr>
          <p:spPr bwMode="auto">
            <a:xfrm>
              <a:off x="7540256" y="4456920"/>
              <a:ext cx="452872" cy="8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7130"/>
            <p:cNvCxnSpPr/>
            <p:nvPr/>
          </p:nvCxnSpPr>
          <p:spPr bwMode="auto">
            <a:xfrm>
              <a:off x="7115278" y="2341364"/>
              <a:ext cx="3622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7132"/>
            <p:cNvSpPr txBox="1">
              <a:spLocks noChangeArrowheads="1"/>
            </p:cNvSpPr>
            <p:nvPr/>
          </p:nvSpPr>
          <p:spPr bwMode="auto">
            <a:xfrm>
              <a:off x="8159400" y="2820167"/>
              <a:ext cx="404230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_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Text Box 7133"/>
            <p:cNvSpPr txBox="1">
              <a:spLocks noChangeArrowheads="1"/>
            </p:cNvSpPr>
            <p:nvPr/>
          </p:nvSpPr>
          <p:spPr bwMode="auto">
            <a:xfrm>
              <a:off x="7257010" y="2929106"/>
              <a:ext cx="425197" cy="4788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7135"/>
            <p:cNvSpPr txBox="1">
              <a:spLocks noChangeArrowheads="1"/>
            </p:cNvSpPr>
            <p:nvPr/>
          </p:nvSpPr>
          <p:spPr bwMode="auto">
            <a:xfrm>
              <a:off x="6683417" y="1802152"/>
              <a:ext cx="425197" cy="4770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7137"/>
            <p:cNvSpPr txBox="1">
              <a:spLocks noChangeArrowheads="1"/>
            </p:cNvSpPr>
            <p:nvPr/>
          </p:nvSpPr>
          <p:spPr bwMode="auto">
            <a:xfrm>
              <a:off x="7682207" y="2448545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7139"/>
            <p:cNvSpPr txBox="1">
              <a:spLocks noChangeArrowheads="1"/>
            </p:cNvSpPr>
            <p:nvPr/>
          </p:nvSpPr>
          <p:spPr bwMode="auto">
            <a:xfrm>
              <a:off x="10228355" y="4327739"/>
              <a:ext cx="18473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0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7141"/>
            <p:cNvSpPr txBox="1">
              <a:spLocks noChangeArrowheads="1"/>
            </p:cNvSpPr>
            <p:nvPr/>
          </p:nvSpPr>
          <p:spPr bwMode="auto">
            <a:xfrm>
              <a:off x="7189918" y="3776017"/>
              <a:ext cx="606346" cy="4779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 dirty="0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16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7142"/>
            <p:cNvSpPr txBox="1">
              <a:spLocks noChangeArrowheads="1"/>
            </p:cNvSpPr>
            <p:nvPr/>
          </p:nvSpPr>
          <p:spPr bwMode="auto">
            <a:xfrm>
              <a:off x="9229077" y="2884251"/>
              <a:ext cx="606346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CW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3" name="Text Box 7143"/>
            <p:cNvSpPr txBox="1">
              <a:spLocks noChangeArrowheads="1"/>
            </p:cNvSpPr>
            <p:nvPr/>
          </p:nvSpPr>
          <p:spPr bwMode="auto">
            <a:xfrm>
              <a:off x="8639008" y="2865876"/>
              <a:ext cx="604668" cy="4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effectLst/>
                  <a:latin typeface="Times New Roman"/>
                  <a:ea typeface="Calibri"/>
                  <a:cs typeface="Times New Roman"/>
                </a:rPr>
                <a:t>IP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Text Box 7144"/>
            <p:cNvSpPr txBox="1">
              <a:spLocks noChangeArrowheads="1"/>
            </p:cNvSpPr>
            <p:nvPr/>
          </p:nvSpPr>
          <p:spPr bwMode="auto">
            <a:xfrm>
              <a:off x="8932637" y="3827410"/>
              <a:ext cx="18473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 b="1"/>
            </a:p>
          </p:txBody>
        </p:sp>
        <p:grpSp>
          <p:nvGrpSpPr>
            <p:cNvPr id="65" name="Group 7148"/>
            <p:cNvGrpSpPr>
              <a:grpSpLocks/>
            </p:cNvGrpSpPr>
            <p:nvPr/>
          </p:nvGrpSpPr>
          <p:grpSpPr bwMode="auto">
            <a:xfrm>
              <a:off x="6753819" y="2200797"/>
              <a:ext cx="157667" cy="167801"/>
              <a:chOff x="3958" y="1861"/>
              <a:chExt cx="188" cy="191"/>
            </a:xfrm>
          </p:grpSpPr>
          <p:sp>
            <p:nvSpPr>
              <p:cNvPr id="101" name="Oval 7149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02" name="Line 7150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7151"/>
            <p:cNvGrpSpPr>
              <a:grpSpLocks/>
            </p:cNvGrpSpPr>
            <p:nvPr/>
          </p:nvGrpSpPr>
          <p:grpSpPr bwMode="auto">
            <a:xfrm>
              <a:off x="11024236" y="2238575"/>
              <a:ext cx="157667" cy="167801"/>
              <a:chOff x="3958" y="1861"/>
              <a:chExt cx="188" cy="191"/>
            </a:xfrm>
          </p:grpSpPr>
          <p:sp>
            <p:nvSpPr>
              <p:cNvPr id="99" name="Oval 7152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00" name="Line 7153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7154"/>
            <p:cNvGrpSpPr>
              <a:grpSpLocks/>
            </p:cNvGrpSpPr>
            <p:nvPr/>
          </p:nvGrpSpPr>
          <p:grpSpPr bwMode="auto">
            <a:xfrm>
              <a:off x="6807181" y="4215286"/>
              <a:ext cx="157667" cy="167801"/>
              <a:chOff x="3958" y="1861"/>
              <a:chExt cx="188" cy="191"/>
            </a:xfrm>
          </p:grpSpPr>
          <p:sp>
            <p:nvSpPr>
              <p:cNvPr id="97" name="Oval 7155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8" name="Line 7156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Group 7157"/>
            <p:cNvGrpSpPr>
              <a:grpSpLocks/>
            </p:cNvGrpSpPr>
            <p:nvPr/>
          </p:nvGrpSpPr>
          <p:grpSpPr bwMode="auto">
            <a:xfrm>
              <a:off x="10427116" y="4224071"/>
              <a:ext cx="157667" cy="167801"/>
              <a:chOff x="3958" y="1861"/>
              <a:chExt cx="188" cy="191"/>
            </a:xfrm>
          </p:grpSpPr>
          <p:sp>
            <p:nvSpPr>
              <p:cNvPr id="95" name="Oval 7158"/>
              <p:cNvSpPr>
                <a:spLocks noChangeArrowheads="1"/>
              </p:cNvSpPr>
              <p:nvPr/>
            </p:nvSpPr>
            <p:spPr bwMode="auto">
              <a:xfrm>
                <a:off x="3965" y="1861"/>
                <a:ext cx="181" cy="19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96" name="Line 7159"/>
              <p:cNvCxnSpPr/>
              <p:nvPr/>
            </p:nvCxnSpPr>
            <p:spPr bwMode="auto">
              <a:xfrm flipH="1">
                <a:off x="3958" y="1864"/>
                <a:ext cx="18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9" name="Прямоугольник 68"/>
            <p:cNvSpPr/>
            <p:nvPr/>
          </p:nvSpPr>
          <p:spPr>
            <a:xfrm>
              <a:off x="9006216" y="3713148"/>
              <a:ext cx="413896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0" name="Text Box 7136"/>
            <p:cNvSpPr txBox="1">
              <a:spLocks noChangeArrowheads="1"/>
            </p:cNvSpPr>
            <p:nvPr/>
          </p:nvSpPr>
          <p:spPr bwMode="auto">
            <a:xfrm>
              <a:off x="7680577" y="2328624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E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71" name="Text Box 7136"/>
            <p:cNvSpPr txBox="1">
              <a:spLocks noChangeArrowheads="1"/>
            </p:cNvSpPr>
            <p:nvPr/>
          </p:nvSpPr>
          <p:spPr bwMode="auto">
            <a:xfrm>
              <a:off x="6274398" y="2706047"/>
              <a:ext cx="527512" cy="55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20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7358942" y="4139467"/>
              <a:ext cx="1192974" cy="754108"/>
              <a:chOff x="7358942" y="4139467"/>
              <a:chExt cx="1192974" cy="754108"/>
            </a:xfrm>
          </p:grpSpPr>
          <p:sp>
            <p:nvSpPr>
              <p:cNvPr id="88" name="AutoShape 7119"/>
              <p:cNvSpPr>
                <a:spLocks noChangeArrowheads="1"/>
              </p:cNvSpPr>
              <p:nvPr/>
            </p:nvSpPr>
            <p:spPr bwMode="auto">
              <a:xfrm>
                <a:off x="7358942" y="4141489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9" name="Freeform 7121"/>
              <p:cNvSpPr>
                <a:spLocks/>
              </p:cNvSpPr>
              <p:nvPr/>
            </p:nvSpPr>
            <p:spPr bwMode="auto">
              <a:xfrm>
                <a:off x="7634403" y="4328731"/>
                <a:ext cx="47803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0" name="AutoShape 7122"/>
              <p:cNvSpPr>
                <a:spLocks noChangeArrowheads="1"/>
              </p:cNvSpPr>
              <p:nvPr/>
            </p:nvSpPr>
            <p:spPr bwMode="auto">
              <a:xfrm>
                <a:off x="7951342" y="4141489"/>
                <a:ext cx="301915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1" name="Freeform 7124"/>
              <p:cNvSpPr>
                <a:spLocks/>
              </p:cNvSpPr>
              <p:nvPr/>
            </p:nvSpPr>
            <p:spPr bwMode="auto">
              <a:xfrm>
                <a:off x="8226803" y="4327461"/>
                <a:ext cx="48642" cy="0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2" name="Freeform 7125"/>
              <p:cNvSpPr>
                <a:spLocks/>
              </p:cNvSpPr>
              <p:nvPr/>
            </p:nvSpPr>
            <p:spPr bwMode="auto">
              <a:xfrm>
                <a:off x="7931286" y="4323651"/>
                <a:ext cx="52835" cy="879"/>
              </a:xfrm>
              <a:custGeom>
                <a:avLst/>
                <a:gdLst>
                  <a:gd name="T0" fmla="*/ 0 w 63"/>
                  <a:gd name="T1" fmla="*/ 0 h 1"/>
                  <a:gd name="T2" fmla="*/ 63 w 6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6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3" name="AutoShape 7119"/>
              <p:cNvSpPr>
                <a:spLocks noChangeArrowheads="1"/>
              </p:cNvSpPr>
              <p:nvPr/>
            </p:nvSpPr>
            <p:spPr bwMode="auto">
              <a:xfrm>
                <a:off x="8249163" y="4142425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94" name="AutoShape 7119"/>
              <p:cNvSpPr>
                <a:spLocks noChangeArrowheads="1"/>
              </p:cNvSpPr>
              <p:nvPr/>
            </p:nvSpPr>
            <p:spPr bwMode="auto">
              <a:xfrm>
                <a:off x="7656017" y="4139467"/>
                <a:ext cx="302753" cy="751150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8625690" y="3285361"/>
              <a:ext cx="1070959" cy="540731"/>
              <a:chOff x="8625690" y="3285361"/>
              <a:chExt cx="1070959" cy="540731"/>
            </a:xfrm>
          </p:grpSpPr>
          <p:sp>
            <p:nvSpPr>
              <p:cNvPr id="80" name="Freeform 7104"/>
              <p:cNvSpPr>
                <a:spLocks/>
              </p:cNvSpPr>
              <p:nvPr/>
            </p:nvSpPr>
            <p:spPr bwMode="auto">
              <a:xfrm>
                <a:off x="8847550" y="3419626"/>
                <a:ext cx="35223" cy="1757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1" name="Freeform 7105"/>
              <p:cNvSpPr>
                <a:spLocks/>
              </p:cNvSpPr>
              <p:nvPr/>
            </p:nvSpPr>
            <p:spPr bwMode="auto">
              <a:xfrm>
                <a:off x="9082756" y="3418451"/>
                <a:ext cx="161860" cy="879"/>
              </a:xfrm>
              <a:custGeom>
                <a:avLst/>
                <a:gdLst>
                  <a:gd name="T0" fmla="*/ 0 w 243"/>
                  <a:gd name="T1" fmla="*/ 0 h 1"/>
                  <a:gd name="T2" fmla="*/ 243 w 24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1">
                    <a:moveTo>
                      <a:pt x="0" y="0"/>
                    </a:moveTo>
                    <a:lnTo>
                      <a:pt x="24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grpSp>
            <p:nvGrpSpPr>
              <p:cNvPr id="82" name="Group 7106"/>
              <p:cNvGrpSpPr>
                <a:grpSpLocks/>
              </p:cNvGrpSpPr>
              <p:nvPr/>
            </p:nvGrpSpPr>
            <p:grpSpPr bwMode="auto">
              <a:xfrm>
                <a:off x="8625690" y="3285406"/>
                <a:ext cx="1070959" cy="540686"/>
                <a:chOff x="5580" y="3327"/>
                <a:chExt cx="1279" cy="1248"/>
              </a:xfrm>
            </p:grpSpPr>
            <p:sp>
              <p:nvSpPr>
                <p:cNvPr id="85" name="AutoShape 7107"/>
                <p:cNvSpPr>
                  <a:spLocks noChangeArrowheads="1"/>
                </p:cNvSpPr>
                <p:nvPr/>
              </p:nvSpPr>
              <p:spPr bwMode="auto">
                <a:xfrm>
                  <a:off x="5580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6" name="AutoShape 7109"/>
                <p:cNvSpPr>
                  <a:spLocks noChangeArrowheads="1"/>
                </p:cNvSpPr>
                <p:nvPr/>
              </p:nvSpPr>
              <p:spPr bwMode="auto">
                <a:xfrm>
                  <a:off x="6575" y="3336"/>
                  <a:ext cx="284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87" name="AutoShape 7110"/>
                <p:cNvSpPr>
                  <a:spLocks noChangeArrowheads="1"/>
                </p:cNvSpPr>
                <p:nvPr/>
              </p:nvSpPr>
              <p:spPr bwMode="auto">
                <a:xfrm>
                  <a:off x="6290" y="3327"/>
                  <a:ext cx="285" cy="1239"/>
                </a:xfrm>
                <a:custGeom>
                  <a:avLst/>
                  <a:gdLst>
                    <a:gd name="G0" fmla="+- 10732 0 0"/>
                    <a:gd name="G1" fmla="+- -9557419 0 0"/>
                    <a:gd name="G2" fmla="+- 0 0 -9557419"/>
                    <a:gd name="T0" fmla="*/ 0 256 1"/>
                    <a:gd name="T1" fmla="*/ 180 256 1"/>
                    <a:gd name="G3" fmla="+- -9557419 T0 T1"/>
                    <a:gd name="T2" fmla="*/ 0 256 1"/>
                    <a:gd name="T3" fmla="*/ 90 256 1"/>
                    <a:gd name="G4" fmla="+- -9557419 T2 T3"/>
                    <a:gd name="G5" fmla="*/ G4 2 1"/>
                    <a:gd name="T4" fmla="*/ 90 256 1"/>
                    <a:gd name="T5" fmla="*/ 0 256 1"/>
                    <a:gd name="G6" fmla="+- -9557419 T4 T5"/>
                    <a:gd name="G7" fmla="*/ G6 2 1"/>
                    <a:gd name="G8" fmla="abs -955741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732"/>
                    <a:gd name="G18" fmla="*/ 10732 1 2"/>
                    <a:gd name="G19" fmla="+- G18 5400 0"/>
                    <a:gd name="G20" fmla="cos G19 -9557419"/>
                    <a:gd name="G21" fmla="sin G19 -9557419"/>
                    <a:gd name="G22" fmla="+- G20 10800 0"/>
                    <a:gd name="G23" fmla="+- G21 10800 0"/>
                    <a:gd name="G24" fmla="+- 10800 0 G20"/>
                    <a:gd name="G25" fmla="+- 10732 10800 0"/>
                    <a:gd name="G26" fmla="?: G9 G17 G25"/>
                    <a:gd name="G27" fmla="?: G9 0 21600"/>
                    <a:gd name="G28" fmla="cos 10800 -9557419"/>
                    <a:gd name="G29" fmla="sin 10800 -9557419"/>
                    <a:gd name="G30" fmla="sin 10732 -955741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9557419 G34 0"/>
                    <a:gd name="G36" fmla="?: G6 G35 G31"/>
                    <a:gd name="G37" fmla="+- 21600 0 G36"/>
                    <a:gd name="G38" fmla="?: G4 0 G33"/>
                    <a:gd name="G39" fmla="?: -955741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891 w 21600"/>
                    <a:gd name="T15" fmla="*/ 4753 h 21600"/>
                    <a:gd name="T16" fmla="*/ 10800 w 21600"/>
                    <a:gd name="T17" fmla="*/ 68 h 21600"/>
                    <a:gd name="T18" fmla="*/ 19709 w 21600"/>
                    <a:gd name="T19" fmla="*/ 475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20" y="4773"/>
                      </a:moveTo>
                      <a:cubicBezTo>
                        <a:pt x="3917" y="1830"/>
                        <a:pt x="7243" y="67"/>
                        <a:pt x="10800" y="68"/>
                      </a:cubicBezTo>
                      <a:cubicBezTo>
                        <a:pt x="14356" y="68"/>
                        <a:pt x="17682" y="1830"/>
                        <a:pt x="19679" y="4773"/>
                      </a:cubicBezTo>
                      <a:lnTo>
                        <a:pt x="19736" y="4734"/>
                      </a:lnTo>
                      <a:cubicBezTo>
                        <a:pt x="17726" y="1773"/>
                        <a:pt x="14379" y="-1"/>
                        <a:pt x="10799" y="0"/>
                      </a:cubicBezTo>
                      <a:cubicBezTo>
                        <a:pt x="7220" y="0"/>
                        <a:pt x="3873" y="1773"/>
                        <a:pt x="1863" y="47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 b="1"/>
                </a:p>
              </p:txBody>
            </p:sp>
          </p:grpSp>
          <p:sp>
            <p:nvSpPr>
              <p:cNvPr id="83" name="Freeform 7111"/>
              <p:cNvSpPr>
                <a:spLocks/>
              </p:cNvSpPr>
              <p:nvPr/>
            </p:nvSpPr>
            <p:spPr bwMode="auto">
              <a:xfrm>
                <a:off x="9443832" y="3422261"/>
                <a:ext cx="36901" cy="879"/>
              </a:xfrm>
              <a:custGeom>
                <a:avLst/>
                <a:gdLst>
                  <a:gd name="T0" fmla="*/ 0 w 54"/>
                  <a:gd name="T1" fmla="*/ 0 h 1"/>
                  <a:gd name="T2" fmla="*/ 54 w 5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84" name="AutoShape 7110"/>
              <p:cNvSpPr>
                <a:spLocks noChangeArrowheads="1"/>
              </p:cNvSpPr>
              <p:nvPr/>
            </p:nvSpPr>
            <p:spPr bwMode="auto">
              <a:xfrm>
                <a:off x="8862911" y="3285361"/>
                <a:ext cx="238642" cy="536787"/>
              </a:xfrm>
              <a:custGeom>
                <a:avLst/>
                <a:gdLst>
                  <a:gd name="G0" fmla="+- 10732 0 0"/>
                  <a:gd name="G1" fmla="+- -9557419 0 0"/>
                  <a:gd name="G2" fmla="+- 0 0 -9557419"/>
                  <a:gd name="T0" fmla="*/ 0 256 1"/>
                  <a:gd name="T1" fmla="*/ 180 256 1"/>
                  <a:gd name="G3" fmla="+- -9557419 T0 T1"/>
                  <a:gd name="T2" fmla="*/ 0 256 1"/>
                  <a:gd name="T3" fmla="*/ 90 256 1"/>
                  <a:gd name="G4" fmla="+- -9557419 T2 T3"/>
                  <a:gd name="G5" fmla="*/ G4 2 1"/>
                  <a:gd name="T4" fmla="*/ 90 256 1"/>
                  <a:gd name="T5" fmla="*/ 0 256 1"/>
                  <a:gd name="G6" fmla="+- -9557419 T4 T5"/>
                  <a:gd name="G7" fmla="*/ G6 2 1"/>
                  <a:gd name="G8" fmla="abs -9557419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732"/>
                  <a:gd name="G18" fmla="*/ 10732 1 2"/>
                  <a:gd name="G19" fmla="+- G18 5400 0"/>
                  <a:gd name="G20" fmla="cos G19 -9557419"/>
                  <a:gd name="G21" fmla="sin G19 -9557419"/>
                  <a:gd name="G22" fmla="+- G20 10800 0"/>
                  <a:gd name="G23" fmla="+- G21 10800 0"/>
                  <a:gd name="G24" fmla="+- 10800 0 G20"/>
                  <a:gd name="G25" fmla="+- 10732 10800 0"/>
                  <a:gd name="G26" fmla="?: G9 G17 G25"/>
                  <a:gd name="G27" fmla="?: G9 0 21600"/>
                  <a:gd name="G28" fmla="cos 10800 -9557419"/>
                  <a:gd name="G29" fmla="sin 10800 -9557419"/>
                  <a:gd name="G30" fmla="sin 10732 -9557419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557419 G34 0"/>
                  <a:gd name="G36" fmla="?: G6 G35 G31"/>
                  <a:gd name="G37" fmla="+- 21600 0 G36"/>
                  <a:gd name="G38" fmla="?: G4 0 G33"/>
                  <a:gd name="G39" fmla="?: -9557419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891 w 21600"/>
                  <a:gd name="T15" fmla="*/ 4753 h 21600"/>
                  <a:gd name="T16" fmla="*/ 10800 w 21600"/>
                  <a:gd name="T17" fmla="*/ 68 h 21600"/>
                  <a:gd name="T18" fmla="*/ 19709 w 21600"/>
                  <a:gd name="T19" fmla="*/ 475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0" y="4773"/>
                    </a:moveTo>
                    <a:cubicBezTo>
                      <a:pt x="3917" y="1830"/>
                      <a:pt x="7243" y="67"/>
                      <a:pt x="10800" y="68"/>
                    </a:cubicBezTo>
                    <a:cubicBezTo>
                      <a:pt x="14356" y="68"/>
                      <a:pt x="17682" y="1830"/>
                      <a:pt x="19679" y="4773"/>
                    </a:cubicBezTo>
                    <a:lnTo>
                      <a:pt x="19736" y="4734"/>
                    </a:lnTo>
                    <a:cubicBezTo>
                      <a:pt x="17726" y="1773"/>
                      <a:pt x="14379" y="-1"/>
                      <a:pt x="10799" y="0"/>
                    </a:cubicBezTo>
                    <a:cubicBezTo>
                      <a:pt x="7220" y="0"/>
                      <a:pt x="3873" y="1773"/>
                      <a:pt x="1863" y="47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000" b="1"/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0079223" y="2867490"/>
              <a:ext cx="52610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R</a:t>
              </a:r>
              <a:r>
                <a:rPr lang="en-US" sz="2000" b="1" i="1" baseline="-25000" dirty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d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082864" y="3674996"/>
              <a:ext cx="399468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L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602573" y="4508155"/>
              <a:ext cx="341760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I</a:t>
              </a:r>
              <a:r>
                <a:rPr lang="en-US" sz="20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47929" y="4421914"/>
              <a:ext cx="559769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+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0364143" y="4340873"/>
              <a:ext cx="498856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645864" y="1831739"/>
              <a:ext cx="412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b="1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ru-RU" sz="2000" b="1" i="1" baseline="-25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103" name="Овал 102"/>
          <p:cNvSpPr/>
          <p:nvPr/>
        </p:nvSpPr>
        <p:spPr>
          <a:xfrm>
            <a:off x="9799790" y="2854661"/>
            <a:ext cx="908505" cy="93754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3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712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Methods of angular speed control of DC series </a:t>
            </a:r>
            <a:r>
              <a:rPr lang="en-US" dirty="0" smtClean="0"/>
              <a:t>motors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09826"/>
              </p:ext>
            </p:extLst>
          </p:nvPr>
        </p:nvGraphicFramePr>
        <p:xfrm>
          <a:off x="411115" y="1542433"/>
          <a:ext cx="4902200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Changing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Supply</a:t>
                      </a:r>
                      <a:r>
                        <a:rPr lang="en-US" sz="3200" baseline="0" dirty="0"/>
                        <a:t> voltage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Additional armature resistance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Combination</a:t>
                      </a:r>
                      <a:r>
                        <a:rPr lang="en-US" sz="3200" baseline="0" dirty="0"/>
                        <a:t>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" name="Выноска 2 (без границы) 82"/>
          <p:cNvSpPr/>
          <p:nvPr/>
        </p:nvSpPr>
        <p:spPr>
          <a:xfrm flipH="1">
            <a:off x="6589572" y="1255776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6770"/>
              <a:gd name="adj6" fmla="val -7687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1</a:t>
            </a:r>
            <a:endParaRPr lang="ru-RU" sz="2800" b="1" i="1" dirty="0"/>
          </a:p>
        </p:txBody>
      </p:sp>
      <p:sp>
        <p:nvSpPr>
          <p:cNvPr id="84" name="Выноска 2 (без границы) 83"/>
          <p:cNvSpPr/>
          <p:nvPr/>
        </p:nvSpPr>
        <p:spPr>
          <a:xfrm flipH="1">
            <a:off x="9220202" y="1255776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0258"/>
              <a:gd name="adj6" fmla="val -701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2</a:t>
            </a:r>
            <a:endParaRPr lang="ru-RU" sz="2800" b="1" i="1" dirty="0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7471" y="1799311"/>
            <a:ext cx="6723927" cy="3132225"/>
            <a:chOff x="5397471" y="1799311"/>
            <a:chExt cx="6723927" cy="3132225"/>
          </a:xfrm>
        </p:grpSpPr>
        <p:grpSp>
          <p:nvGrpSpPr>
            <p:cNvPr id="90" name="Group 9067"/>
            <p:cNvGrpSpPr>
              <a:grpSpLocks/>
            </p:cNvGrpSpPr>
            <p:nvPr/>
          </p:nvGrpSpPr>
          <p:grpSpPr bwMode="auto">
            <a:xfrm>
              <a:off x="8118778" y="4180553"/>
              <a:ext cx="2076245" cy="750983"/>
              <a:chOff x="3748" y="12110"/>
              <a:chExt cx="1440" cy="480"/>
            </a:xfrm>
          </p:grpSpPr>
          <p:grpSp>
            <p:nvGrpSpPr>
              <p:cNvPr id="118" name="Group 9068"/>
              <p:cNvGrpSpPr>
                <a:grpSpLocks/>
              </p:cNvGrpSpPr>
              <p:nvPr/>
            </p:nvGrpSpPr>
            <p:grpSpPr bwMode="auto">
              <a:xfrm>
                <a:off x="3985" y="12110"/>
                <a:ext cx="716" cy="238"/>
                <a:chOff x="3985" y="12110"/>
                <a:chExt cx="716" cy="238"/>
              </a:xfrm>
            </p:grpSpPr>
            <p:sp>
              <p:nvSpPr>
                <p:cNvPr id="120" name="Oval 9069"/>
                <p:cNvSpPr>
                  <a:spLocks noChangeArrowheads="1"/>
                </p:cNvSpPr>
                <p:nvPr/>
              </p:nvSpPr>
              <p:spPr bwMode="auto">
                <a:xfrm>
                  <a:off x="398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121" name="Oval 9070"/>
                <p:cNvSpPr>
                  <a:spLocks noChangeArrowheads="1"/>
                </p:cNvSpPr>
                <p:nvPr/>
              </p:nvSpPr>
              <p:spPr bwMode="auto">
                <a:xfrm>
                  <a:off x="422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122" name="Oval 9071"/>
                <p:cNvSpPr>
                  <a:spLocks noChangeArrowheads="1"/>
                </p:cNvSpPr>
                <p:nvPr/>
              </p:nvSpPr>
              <p:spPr bwMode="auto">
                <a:xfrm>
                  <a:off x="4463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</p:grpSp>
          <p:sp>
            <p:nvSpPr>
              <p:cNvPr id="119" name="Rectangle 9072"/>
              <p:cNvSpPr>
                <a:spLocks noChangeArrowheads="1"/>
              </p:cNvSpPr>
              <p:nvPr/>
            </p:nvSpPr>
            <p:spPr bwMode="auto">
              <a:xfrm>
                <a:off x="3748" y="12230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</p:grpSp>
        <p:sp>
          <p:nvSpPr>
            <p:cNvPr id="91" name="Text Box 9073"/>
            <p:cNvSpPr txBox="1">
              <a:spLocks noChangeArrowheads="1"/>
            </p:cNvSpPr>
            <p:nvPr/>
          </p:nvSpPr>
          <p:spPr bwMode="auto">
            <a:xfrm>
              <a:off x="10330494" y="3499975"/>
              <a:ext cx="1042540" cy="843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3200" b="1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Text Box 9074"/>
            <p:cNvSpPr txBox="1">
              <a:spLocks noChangeArrowheads="1"/>
            </p:cNvSpPr>
            <p:nvPr/>
          </p:nvSpPr>
          <p:spPr bwMode="auto">
            <a:xfrm>
              <a:off x="8454512" y="3607928"/>
              <a:ext cx="1038122" cy="5679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i="1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3" name="Text Box 9075"/>
            <p:cNvSpPr txBox="1">
              <a:spLocks noChangeArrowheads="1"/>
            </p:cNvSpPr>
            <p:nvPr/>
          </p:nvSpPr>
          <p:spPr bwMode="auto">
            <a:xfrm>
              <a:off x="5397471" y="3110682"/>
              <a:ext cx="778960" cy="84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 dirty="0" err="1"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32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Rectangle 9076"/>
            <p:cNvSpPr>
              <a:spLocks noChangeArrowheads="1"/>
            </p:cNvSpPr>
            <p:nvPr/>
          </p:nvSpPr>
          <p:spPr bwMode="auto">
            <a:xfrm>
              <a:off x="10249506" y="4175859"/>
              <a:ext cx="1038122" cy="372362"/>
            </a:xfrm>
            <a:prstGeom prst="rect">
              <a:avLst/>
            </a:prstGeom>
            <a:noFill/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cxnSp>
          <p:nvCxnSpPr>
            <p:cNvPr id="95" name="Line 9077"/>
            <p:cNvCxnSpPr/>
            <p:nvPr/>
          </p:nvCxnSpPr>
          <p:spPr bwMode="auto">
            <a:xfrm rot="10800000" flipV="1">
              <a:off x="5852579" y="3071288"/>
              <a:ext cx="1473" cy="112647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6" name="Line 9078"/>
            <p:cNvCxnSpPr/>
            <p:nvPr/>
          </p:nvCxnSpPr>
          <p:spPr bwMode="auto">
            <a:xfrm flipH="1">
              <a:off x="9492634" y="4368299"/>
              <a:ext cx="75687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7" name="Text Box 9079"/>
            <p:cNvSpPr txBox="1">
              <a:spLocks noChangeArrowheads="1"/>
            </p:cNvSpPr>
            <p:nvPr/>
          </p:nvSpPr>
          <p:spPr bwMode="auto">
            <a:xfrm>
              <a:off x="7640483" y="3660017"/>
              <a:ext cx="778960" cy="56636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3200" b="1" i="1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Text Box 9080"/>
            <p:cNvSpPr txBox="1">
              <a:spLocks noChangeArrowheads="1"/>
            </p:cNvSpPr>
            <p:nvPr/>
          </p:nvSpPr>
          <p:spPr bwMode="auto">
            <a:xfrm>
              <a:off x="6319366" y="3668081"/>
              <a:ext cx="777487" cy="56480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9" name="Text Box 9081"/>
            <p:cNvSpPr txBox="1">
              <a:spLocks noChangeArrowheads="1"/>
            </p:cNvSpPr>
            <p:nvPr/>
          </p:nvSpPr>
          <p:spPr bwMode="auto">
            <a:xfrm>
              <a:off x="6846391" y="2990622"/>
              <a:ext cx="1035177" cy="85111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>
                  <a:effectLst/>
                  <a:latin typeface="Times New Roman"/>
                  <a:ea typeface="Calibri"/>
                  <a:cs typeface="Times New Roman"/>
                </a:rPr>
                <a:t>Е</a:t>
              </a:r>
              <a:r>
                <a:rPr lang="en-US" sz="3200" b="1" i="1" baseline="-2500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0" name="Rectangle 9082"/>
            <p:cNvSpPr>
              <a:spLocks noChangeArrowheads="1"/>
            </p:cNvSpPr>
            <p:nvPr/>
          </p:nvSpPr>
          <p:spPr bwMode="auto">
            <a:xfrm>
              <a:off x="6459255" y="4197763"/>
              <a:ext cx="260635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101" name="Rectangle 9083"/>
            <p:cNvSpPr>
              <a:spLocks noChangeArrowheads="1"/>
            </p:cNvSpPr>
            <p:nvPr/>
          </p:nvSpPr>
          <p:spPr bwMode="auto">
            <a:xfrm>
              <a:off x="7705002" y="4196198"/>
              <a:ext cx="262107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102" name="Oval 9084"/>
            <p:cNvSpPr>
              <a:spLocks noChangeArrowheads="1"/>
            </p:cNvSpPr>
            <p:nvPr/>
          </p:nvSpPr>
          <p:spPr bwMode="auto">
            <a:xfrm>
              <a:off x="6669825" y="3778464"/>
              <a:ext cx="1051375" cy="111082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3" name="Text Box 9085"/>
            <p:cNvSpPr txBox="1">
              <a:spLocks noChangeArrowheads="1"/>
            </p:cNvSpPr>
            <p:nvPr/>
          </p:nvSpPr>
          <p:spPr bwMode="auto">
            <a:xfrm>
              <a:off x="6988548" y="3921620"/>
              <a:ext cx="780432" cy="8949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4" name="Line 9086"/>
            <p:cNvCxnSpPr/>
            <p:nvPr/>
          </p:nvCxnSpPr>
          <p:spPr bwMode="auto">
            <a:xfrm flipH="1">
              <a:off x="6758981" y="3642265"/>
              <a:ext cx="976277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5" name="Line 9087"/>
            <p:cNvCxnSpPr/>
            <p:nvPr/>
          </p:nvCxnSpPr>
          <p:spPr bwMode="auto">
            <a:xfrm>
              <a:off x="7967109" y="4363605"/>
              <a:ext cx="49329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6" name="Line 9088"/>
            <p:cNvCxnSpPr/>
            <p:nvPr/>
          </p:nvCxnSpPr>
          <p:spPr bwMode="auto">
            <a:xfrm>
              <a:off x="11287628" y="4363605"/>
              <a:ext cx="185537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7" name="Group 9089"/>
            <p:cNvGrpSpPr>
              <a:grpSpLocks/>
            </p:cNvGrpSpPr>
            <p:nvPr/>
          </p:nvGrpSpPr>
          <p:grpSpPr bwMode="auto">
            <a:xfrm>
              <a:off x="11418682" y="2414178"/>
              <a:ext cx="98658" cy="1949427"/>
              <a:chOff x="8242" y="10453"/>
              <a:chExt cx="68" cy="1246"/>
            </a:xfrm>
          </p:grpSpPr>
          <p:sp>
            <p:nvSpPr>
              <p:cNvPr id="116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117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8" name="Group 9092"/>
            <p:cNvGrpSpPr>
              <a:grpSpLocks/>
            </p:cNvGrpSpPr>
            <p:nvPr/>
          </p:nvGrpSpPr>
          <p:grpSpPr bwMode="auto">
            <a:xfrm>
              <a:off x="5955655" y="2414178"/>
              <a:ext cx="95713" cy="1949427"/>
              <a:chOff x="8242" y="10453"/>
              <a:chExt cx="68" cy="1246"/>
            </a:xfrm>
          </p:grpSpPr>
          <p:sp>
            <p:nvSpPr>
              <p:cNvPr id="114" name="Oval 9093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115" name="Line 9094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9" name="Line 9095"/>
            <p:cNvCxnSpPr/>
            <p:nvPr/>
          </p:nvCxnSpPr>
          <p:spPr bwMode="auto">
            <a:xfrm flipH="1">
              <a:off x="6023391" y="4363605"/>
              <a:ext cx="435864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Line 9096"/>
            <p:cNvCxnSpPr/>
            <p:nvPr/>
          </p:nvCxnSpPr>
          <p:spPr bwMode="auto">
            <a:xfrm>
              <a:off x="6284026" y="2515874"/>
              <a:ext cx="5003602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1" name="Text Box 9097"/>
            <p:cNvSpPr txBox="1">
              <a:spLocks noChangeArrowheads="1"/>
            </p:cNvSpPr>
            <p:nvPr/>
          </p:nvSpPr>
          <p:spPr bwMode="auto">
            <a:xfrm>
              <a:off x="5490341" y="2046510"/>
              <a:ext cx="778960" cy="5616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2" name="Text Box 9098"/>
            <p:cNvSpPr txBox="1">
              <a:spLocks noChangeArrowheads="1"/>
            </p:cNvSpPr>
            <p:nvPr/>
          </p:nvSpPr>
          <p:spPr bwMode="auto">
            <a:xfrm>
              <a:off x="11342438" y="1907359"/>
              <a:ext cx="778960" cy="56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3" name="Text Box 9173"/>
            <p:cNvSpPr txBox="1">
              <a:spLocks noChangeArrowheads="1"/>
            </p:cNvSpPr>
            <p:nvPr/>
          </p:nvSpPr>
          <p:spPr bwMode="auto">
            <a:xfrm>
              <a:off x="8146756" y="1799311"/>
              <a:ext cx="1035177" cy="8511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 dirty="0" err="1"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32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0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12832"/>
            <a:ext cx="11817327" cy="7432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DC </a:t>
            </a:r>
            <a:r>
              <a:rPr lang="en-US" dirty="0" smtClean="0"/>
              <a:t>series </a:t>
            </a:r>
            <a:r>
              <a:rPr lang="en-US" dirty="0"/>
              <a:t>motor (voltage control)</a:t>
            </a:r>
            <a:endParaRPr lang="ru-RU" dirty="0"/>
          </a:p>
        </p:txBody>
      </p:sp>
      <p:cxnSp>
        <p:nvCxnSpPr>
          <p:cNvPr id="10" name="Line 5085"/>
          <p:cNvCxnSpPr/>
          <p:nvPr/>
        </p:nvCxnSpPr>
        <p:spPr bwMode="auto">
          <a:xfrm flipV="1">
            <a:off x="1180321" y="1184239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086"/>
          <p:cNvCxnSpPr/>
          <p:nvPr/>
        </p:nvCxnSpPr>
        <p:spPr bwMode="auto">
          <a:xfrm>
            <a:off x="703304" y="5559080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5095"/>
          <p:cNvSpPr txBox="1">
            <a:spLocks noChangeArrowheads="1"/>
          </p:cNvSpPr>
          <p:nvPr/>
        </p:nvSpPr>
        <p:spPr bwMode="auto">
          <a:xfrm>
            <a:off x="425045" y="97591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6"/>
          <p:cNvSpPr txBox="1">
            <a:spLocks noChangeArrowheads="1"/>
          </p:cNvSpPr>
          <p:nvPr/>
        </p:nvSpPr>
        <p:spPr bwMode="auto">
          <a:xfrm>
            <a:off x="8574072" y="566497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5095"/>
          <p:cNvSpPr txBox="1">
            <a:spLocks noChangeArrowheads="1"/>
          </p:cNvSpPr>
          <p:nvPr/>
        </p:nvSpPr>
        <p:spPr bwMode="auto">
          <a:xfrm>
            <a:off x="2670946" y="1644550"/>
            <a:ext cx="2520814" cy="621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</a:t>
            </a:r>
            <a:r>
              <a:rPr lang="en-US" sz="28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a,1</a:t>
            </a:r>
            <a:r>
              <a:rPr lang="en-US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</a:t>
            </a:r>
            <a:r>
              <a:rPr lang="en-US" sz="28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 V</a:t>
            </a:r>
            <a:r>
              <a:rPr lang="en-US" sz="28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a,2</a:t>
            </a:r>
            <a:r>
              <a:rPr lang="en-US" sz="28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 V</a:t>
            </a:r>
            <a:r>
              <a:rPr lang="en-US" sz="28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a,3</a:t>
            </a:r>
            <a:endParaRPr lang="ru-RU" sz="28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4511086" y="2766715"/>
            <a:ext cx="1857177" cy="702699"/>
          </a:xfrm>
          <a:prstGeom prst="callout2">
            <a:avLst>
              <a:gd name="adj1" fmla="val 55842"/>
              <a:gd name="adj2" fmla="val 363"/>
              <a:gd name="adj3" fmla="val 55842"/>
              <a:gd name="adj4" fmla="val -21015"/>
              <a:gd name="adj5" fmla="val 174966"/>
              <a:gd name="adj6" fmla="val -587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35" name="Выноска 2 (без границы) 34"/>
          <p:cNvSpPr/>
          <p:nvPr/>
        </p:nvSpPr>
        <p:spPr>
          <a:xfrm>
            <a:off x="8517041" y="3988312"/>
            <a:ext cx="1976495" cy="735948"/>
          </a:xfrm>
          <a:prstGeom prst="callout2">
            <a:avLst>
              <a:gd name="adj1" fmla="val 52707"/>
              <a:gd name="adj2" fmla="val -870"/>
              <a:gd name="adj3" fmla="val 51646"/>
              <a:gd name="adj4" fmla="val -19155"/>
              <a:gd name="adj5" fmla="val 170875"/>
              <a:gd name="adj6" fmla="val -702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6480110" y="4851253"/>
            <a:ext cx="559883" cy="833229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9365"/>
          <p:cNvSpPr>
            <a:spLocks/>
          </p:cNvSpPr>
          <p:nvPr/>
        </p:nvSpPr>
        <p:spPr bwMode="auto">
          <a:xfrm>
            <a:off x="2057416" y="1315825"/>
            <a:ext cx="4869458" cy="3424360"/>
          </a:xfrm>
          <a:custGeom>
            <a:avLst/>
            <a:gdLst>
              <a:gd name="T0" fmla="*/ 0 w 3633"/>
              <a:gd name="T1" fmla="*/ 0 h 3391"/>
              <a:gd name="T2" fmla="*/ 636 w 3633"/>
              <a:gd name="T3" fmla="*/ 2830 h 3391"/>
              <a:gd name="T4" fmla="*/ 3633 w 3633"/>
              <a:gd name="T5" fmla="*/ 3366 h 3391"/>
              <a:gd name="connsiteX0" fmla="*/ 0 w 10000"/>
              <a:gd name="connsiteY0" fmla="*/ 0 h 9926"/>
              <a:gd name="connsiteX1" fmla="*/ 1751 w 10000"/>
              <a:gd name="connsiteY1" fmla="*/ 8346 h 9926"/>
              <a:gd name="connsiteX2" fmla="*/ 10000 w 10000"/>
              <a:gd name="connsiteY2" fmla="*/ 9926 h 9926"/>
              <a:gd name="connsiteX0" fmla="*/ 0 w 10000"/>
              <a:gd name="connsiteY0" fmla="*/ 0 h 10000"/>
              <a:gd name="connsiteX1" fmla="*/ 1751 w 10000"/>
              <a:gd name="connsiteY1" fmla="*/ 84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252 w 10000"/>
              <a:gd name="connsiteY1" fmla="*/ 7807 h 10000"/>
              <a:gd name="connsiteX2" fmla="*/ 10000 w 10000"/>
              <a:gd name="connsiteY2" fmla="*/ 10000 h 10000"/>
              <a:gd name="connsiteX0" fmla="*/ 0 w 10000"/>
              <a:gd name="connsiteY0" fmla="*/ 0 h 10664"/>
              <a:gd name="connsiteX1" fmla="*/ 2252 w 10000"/>
              <a:gd name="connsiteY1" fmla="*/ 7807 h 10664"/>
              <a:gd name="connsiteX2" fmla="*/ 10000 w 10000"/>
              <a:gd name="connsiteY2" fmla="*/ 10664 h 10664"/>
              <a:gd name="connsiteX0" fmla="*/ 0 w 10000"/>
              <a:gd name="connsiteY0" fmla="*/ 0 h 10664"/>
              <a:gd name="connsiteX1" fmla="*/ 2690 w 10000"/>
              <a:gd name="connsiteY1" fmla="*/ 8313 h 10664"/>
              <a:gd name="connsiteX2" fmla="*/ 10000 w 10000"/>
              <a:gd name="connsiteY2" fmla="*/ 10664 h 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664">
                <a:moveTo>
                  <a:pt x="0" y="0"/>
                </a:moveTo>
                <a:cubicBezTo>
                  <a:pt x="138" y="1434"/>
                  <a:pt x="1024" y="6646"/>
                  <a:pt x="2690" y="8313"/>
                </a:cubicBezTo>
                <a:cubicBezTo>
                  <a:pt x="4355" y="9980"/>
                  <a:pt x="8261" y="10490"/>
                  <a:pt x="10000" y="1066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0188" y="4534986"/>
            <a:ext cx="612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a,2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96291" y="4124736"/>
            <a:ext cx="612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a,1</a:t>
            </a:r>
            <a:endParaRPr lang="ru-RU" sz="2400" dirty="0"/>
          </a:p>
        </p:txBody>
      </p:sp>
      <p:sp>
        <p:nvSpPr>
          <p:cNvPr id="19" name="Freeform 9365"/>
          <p:cNvSpPr>
            <a:spLocks/>
          </p:cNvSpPr>
          <p:nvPr/>
        </p:nvSpPr>
        <p:spPr bwMode="auto">
          <a:xfrm>
            <a:off x="1757874" y="1644550"/>
            <a:ext cx="4869458" cy="3424360"/>
          </a:xfrm>
          <a:custGeom>
            <a:avLst/>
            <a:gdLst>
              <a:gd name="T0" fmla="*/ 0 w 3633"/>
              <a:gd name="T1" fmla="*/ 0 h 3391"/>
              <a:gd name="T2" fmla="*/ 636 w 3633"/>
              <a:gd name="T3" fmla="*/ 2830 h 3391"/>
              <a:gd name="T4" fmla="*/ 3633 w 3633"/>
              <a:gd name="T5" fmla="*/ 3366 h 3391"/>
              <a:gd name="connsiteX0" fmla="*/ 0 w 10000"/>
              <a:gd name="connsiteY0" fmla="*/ 0 h 9926"/>
              <a:gd name="connsiteX1" fmla="*/ 1751 w 10000"/>
              <a:gd name="connsiteY1" fmla="*/ 8346 h 9926"/>
              <a:gd name="connsiteX2" fmla="*/ 10000 w 10000"/>
              <a:gd name="connsiteY2" fmla="*/ 9926 h 9926"/>
              <a:gd name="connsiteX0" fmla="*/ 0 w 10000"/>
              <a:gd name="connsiteY0" fmla="*/ 0 h 10000"/>
              <a:gd name="connsiteX1" fmla="*/ 1751 w 10000"/>
              <a:gd name="connsiteY1" fmla="*/ 84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252 w 10000"/>
              <a:gd name="connsiteY1" fmla="*/ 7807 h 10000"/>
              <a:gd name="connsiteX2" fmla="*/ 10000 w 10000"/>
              <a:gd name="connsiteY2" fmla="*/ 10000 h 10000"/>
              <a:gd name="connsiteX0" fmla="*/ 0 w 10000"/>
              <a:gd name="connsiteY0" fmla="*/ 0 h 10664"/>
              <a:gd name="connsiteX1" fmla="*/ 2252 w 10000"/>
              <a:gd name="connsiteY1" fmla="*/ 7807 h 10664"/>
              <a:gd name="connsiteX2" fmla="*/ 10000 w 10000"/>
              <a:gd name="connsiteY2" fmla="*/ 10664 h 10664"/>
              <a:gd name="connsiteX0" fmla="*/ 0 w 10000"/>
              <a:gd name="connsiteY0" fmla="*/ 0 h 10664"/>
              <a:gd name="connsiteX1" fmla="*/ 2690 w 10000"/>
              <a:gd name="connsiteY1" fmla="*/ 8313 h 10664"/>
              <a:gd name="connsiteX2" fmla="*/ 10000 w 10000"/>
              <a:gd name="connsiteY2" fmla="*/ 10664 h 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664">
                <a:moveTo>
                  <a:pt x="0" y="0"/>
                </a:moveTo>
                <a:cubicBezTo>
                  <a:pt x="138" y="1434"/>
                  <a:pt x="1024" y="6646"/>
                  <a:pt x="2690" y="8313"/>
                </a:cubicBezTo>
                <a:cubicBezTo>
                  <a:pt x="4355" y="9980"/>
                  <a:pt x="8261" y="10490"/>
                  <a:pt x="10000" y="1066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3" name="Freeform 9365"/>
          <p:cNvSpPr>
            <a:spLocks/>
          </p:cNvSpPr>
          <p:nvPr/>
        </p:nvSpPr>
        <p:spPr bwMode="auto">
          <a:xfrm>
            <a:off x="1439977" y="1955302"/>
            <a:ext cx="4869458" cy="3424360"/>
          </a:xfrm>
          <a:custGeom>
            <a:avLst/>
            <a:gdLst>
              <a:gd name="T0" fmla="*/ 0 w 3633"/>
              <a:gd name="T1" fmla="*/ 0 h 3391"/>
              <a:gd name="T2" fmla="*/ 636 w 3633"/>
              <a:gd name="T3" fmla="*/ 2830 h 3391"/>
              <a:gd name="T4" fmla="*/ 3633 w 3633"/>
              <a:gd name="T5" fmla="*/ 3366 h 3391"/>
              <a:gd name="connsiteX0" fmla="*/ 0 w 10000"/>
              <a:gd name="connsiteY0" fmla="*/ 0 h 9926"/>
              <a:gd name="connsiteX1" fmla="*/ 1751 w 10000"/>
              <a:gd name="connsiteY1" fmla="*/ 8346 h 9926"/>
              <a:gd name="connsiteX2" fmla="*/ 10000 w 10000"/>
              <a:gd name="connsiteY2" fmla="*/ 9926 h 9926"/>
              <a:gd name="connsiteX0" fmla="*/ 0 w 10000"/>
              <a:gd name="connsiteY0" fmla="*/ 0 h 10000"/>
              <a:gd name="connsiteX1" fmla="*/ 1751 w 10000"/>
              <a:gd name="connsiteY1" fmla="*/ 840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252 w 10000"/>
              <a:gd name="connsiteY1" fmla="*/ 7807 h 10000"/>
              <a:gd name="connsiteX2" fmla="*/ 10000 w 10000"/>
              <a:gd name="connsiteY2" fmla="*/ 10000 h 10000"/>
              <a:gd name="connsiteX0" fmla="*/ 0 w 10000"/>
              <a:gd name="connsiteY0" fmla="*/ 0 h 10664"/>
              <a:gd name="connsiteX1" fmla="*/ 2252 w 10000"/>
              <a:gd name="connsiteY1" fmla="*/ 7807 h 10664"/>
              <a:gd name="connsiteX2" fmla="*/ 10000 w 10000"/>
              <a:gd name="connsiteY2" fmla="*/ 10664 h 10664"/>
              <a:gd name="connsiteX0" fmla="*/ 0 w 10000"/>
              <a:gd name="connsiteY0" fmla="*/ 0 h 10664"/>
              <a:gd name="connsiteX1" fmla="*/ 2690 w 10000"/>
              <a:gd name="connsiteY1" fmla="*/ 8313 h 10664"/>
              <a:gd name="connsiteX2" fmla="*/ 10000 w 10000"/>
              <a:gd name="connsiteY2" fmla="*/ 10664 h 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664">
                <a:moveTo>
                  <a:pt x="0" y="0"/>
                </a:moveTo>
                <a:cubicBezTo>
                  <a:pt x="138" y="1434"/>
                  <a:pt x="1024" y="6646"/>
                  <a:pt x="2690" y="8313"/>
                </a:cubicBezTo>
                <a:cubicBezTo>
                  <a:pt x="4355" y="9980"/>
                  <a:pt x="8261" y="10490"/>
                  <a:pt x="10000" y="1066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69697" y="4818768"/>
            <a:ext cx="612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a,3</a:t>
            </a:r>
            <a:endParaRPr lang="ru-RU" sz="2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774566" y="1184239"/>
            <a:ext cx="5211956" cy="2442281"/>
            <a:chOff x="5397471" y="1749319"/>
            <a:chExt cx="6718585" cy="3182217"/>
          </a:xfrm>
        </p:grpSpPr>
        <p:grpSp>
          <p:nvGrpSpPr>
            <p:cNvPr id="26" name="Group 9067"/>
            <p:cNvGrpSpPr>
              <a:grpSpLocks/>
            </p:cNvGrpSpPr>
            <p:nvPr/>
          </p:nvGrpSpPr>
          <p:grpSpPr bwMode="auto">
            <a:xfrm>
              <a:off x="8118778" y="4180553"/>
              <a:ext cx="2076245" cy="750983"/>
              <a:chOff x="3748" y="12110"/>
              <a:chExt cx="1440" cy="480"/>
            </a:xfrm>
          </p:grpSpPr>
          <p:grpSp>
            <p:nvGrpSpPr>
              <p:cNvPr id="59" name="Group 9068"/>
              <p:cNvGrpSpPr>
                <a:grpSpLocks/>
              </p:cNvGrpSpPr>
              <p:nvPr/>
            </p:nvGrpSpPr>
            <p:grpSpPr bwMode="auto">
              <a:xfrm>
                <a:off x="3985" y="12110"/>
                <a:ext cx="716" cy="238"/>
                <a:chOff x="3985" y="12110"/>
                <a:chExt cx="716" cy="238"/>
              </a:xfrm>
            </p:grpSpPr>
            <p:sp>
              <p:nvSpPr>
                <p:cNvPr id="61" name="Oval 9069"/>
                <p:cNvSpPr>
                  <a:spLocks noChangeArrowheads="1"/>
                </p:cNvSpPr>
                <p:nvPr/>
              </p:nvSpPr>
              <p:spPr bwMode="auto">
                <a:xfrm>
                  <a:off x="398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62" name="Oval 9070"/>
                <p:cNvSpPr>
                  <a:spLocks noChangeArrowheads="1"/>
                </p:cNvSpPr>
                <p:nvPr/>
              </p:nvSpPr>
              <p:spPr bwMode="auto">
                <a:xfrm>
                  <a:off x="422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63" name="Oval 9071"/>
                <p:cNvSpPr>
                  <a:spLocks noChangeArrowheads="1"/>
                </p:cNvSpPr>
                <p:nvPr/>
              </p:nvSpPr>
              <p:spPr bwMode="auto">
                <a:xfrm>
                  <a:off x="4463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</p:grpSp>
          <p:sp>
            <p:nvSpPr>
              <p:cNvPr id="60" name="Rectangle 9072"/>
              <p:cNvSpPr>
                <a:spLocks noChangeArrowheads="1"/>
              </p:cNvSpPr>
              <p:nvPr/>
            </p:nvSpPr>
            <p:spPr bwMode="auto">
              <a:xfrm>
                <a:off x="3748" y="12230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</p:grpSp>
        <p:sp>
          <p:nvSpPr>
            <p:cNvPr id="27" name="Text Box 9073"/>
            <p:cNvSpPr txBox="1">
              <a:spLocks noChangeArrowheads="1"/>
            </p:cNvSpPr>
            <p:nvPr/>
          </p:nvSpPr>
          <p:spPr bwMode="auto">
            <a:xfrm>
              <a:off x="10330494" y="3499975"/>
              <a:ext cx="1042540" cy="843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9074"/>
            <p:cNvSpPr txBox="1">
              <a:spLocks noChangeArrowheads="1"/>
            </p:cNvSpPr>
            <p:nvPr/>
          </p:nvSpPr>
          <p:spPr bwMode="auto">
            <a:xfrm>
              <a:off x="8454512" y="3607928"/>
              <a:ext cx="1038122" cy="5679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9075"/>
            <p:cNvSpPr txBox="1">
              <a:spLocks noChangeArrowheads="1"/>
            </p:cNvSpPr>
            <p:nvPr/>
          </p:nvSpPr>
          <p:spPr bwMode="auto">
            <a:xfrm>
              <a:off x="5397471" y="3110682"/>
              <a:ext cx="778960" cy="84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Rectangle 9076"/>
            <p:cNvSpPr>
              <a:spLocks noChangeArrowheads="1"/>
            </p:cNvSpPr>
            <p:nvPr/>
          </p:nvSpPr>
          <p:spPr bwMode="auto">
            <a:xfrm>
              <a:off x="10249506" y="4175859"/>
              <a:ext cx="1038122" cy="372362"/>
            </a:xfrm>
            <a:prstGeom prst="rect">
              <a:avLst/>
            </a:prstGeom>
            <a:noFill/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cxnSp>
          <p:nvCxnSpPr>
            <p:cNvPr id="32" name="Line 9077"/>
            <p:cNvCxnSpPr/>
            <p:nvPr/>
          </p:nvCxnSpPr>
          <p:spPr bwMode="auto">
            <a:xfrm rot="10800000" flipV="1">
              <a:off x="5852579" y="3071288"/>
              <a:ext cx="1473" cy="112647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9078"/>
            <p:cNvCxnSpPr/>
            <p:nvPr/>
          </p:nvCxnSpPr>
          <p:spPr bwMode="auto">
            <a:xfrm flipH="1">
              <a:off x="9492634" y="4368299"/>
              <a:ext cx="75687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8" name="Text Box 9079"/>
            <p:cNvSpPr txBox="1">
              <a:spLocks noChangeArrowheads="1"/>
            </p:cNvSpPr>
            <p:nvPr/>
          </p:nvSpPr>
          <p:spPr bwMode="auto">
            <a:xfrm>
              <a:off x="7549993" y="3480397"/>
              <a:ext cx="778960" cy="56636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3200" b="1" i="1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9080"/>
            <p:cNvSpPr txBox="1">
              <a:spLocks noChangeArrowheads="1"/>
            </p:cNvSpPr>
            <p:nvPr/>
          </p:nvSpPr>
          <p:spPr bwMode="auto">
            <a:xfrm>
              <a:off x="6240587" y="3497535"/>
              <a:ext cx="777487" cy="56480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9081"/>
            <p:cNvSpPr txBox="1">
              <a:spLocks noChangeArrowheads="1"/>
            </p:cNvSpPr>
            <p:nvPr/>
          </p:nvSpPr>
          <p:spPr bwMode="auto">
            <a:xfrm>
              <a:off x="6846391" y="2990622"/>
              <a:ext cx="1035177" cy="85111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Times New Roman"/>
                  <a:ea typeface="Calibri"/>
                  <a:cs typeface="Times New Roman"/>
                </a:rPr>
                <a:t>Е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Rectangle 9082"/>
            <p:cNvSpPr>
              <a:spLocks noChangeArrowheads="1"/>
            </p:cNvSpPr>
            <p:nvPr/>
          </p:nvSpPr>
          <p:spPr bwMode="auto">
            <a:xfrm>
              <a:off x="6459255" y="4197763"/>
              <a:ext cx="260635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42" name="Rectangle 9083"/>
            <p:cNvSpPr>
              <a:spLocks noChangeArrowheads="1"/>
            </p:cNvSpPr>
            <p:nvPr/>
          </p:nvSpPr>
          <p:spPr bwMode="auto">
            <a:xfrm>
              <a:off x="7705002" y="4196198"/>
              <a:ext cx="262107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43" name="Oval 9084"/>
            <p:cNvSpPr>
              <a:spLocks noChangeArrowheads="1"/>
            </p:cNvSpPr>
            <p:nvPr/>
          </p:nvSpPr>
          <p:spPr bwMode="auto">
            <a:xfrm>
              <a:off x="6669825" y="3778464"/>
              <a:ext cx="1051375" cy="111082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Text Box 9085"/>
            <p:cNvSpPr txBox="1">
              <a:spLocks noChangeArrowheads="1"/>
            </p:cNvSpPr>
            <p:nvPr/>
          </p:nvSpPr>
          <p:spPr bwMode="auto">
            <a:xfrm>
              <a:off x="6988548" y="3921620"/>
              <a:ext cx="780432" cy="8949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5" name="Line 9086"/>
            <p:cNvCxnSpPr/>
            <p:nvPr/>
          </p:nvCxnSpPr>
          <p:spPr bwMode="auto">
            <a:xfrm flipH="1">
              <a:off x="6758981" y="3642265"/>
              <a:ext cx="976277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Line 9087"/>
            <p:cNvCxnSpPr/>
            <p:nvPr/>
          </p:nvCxnSpPr>
          <p:spPr bwMode="auto">
            <a:xfrm>
              <a:off x="7967109" y="4363605"/>
              <a:ext cx="49329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Line 9088"/>
            <p:cNvCxnSpPr/>
            <p:nvPr/>
          </p:nvCxnSpPr>
          <p:spPr bwMode="auto">
            <a:xfrm>
              <a:off x="11287628" y="4363605"/>
              <a:ext cx="185537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8" name="Group 9089"/>
            <p:cNvGrpSpPr>
              <a:grpSpLocks/>
            </p:cNvGrpSpPr>
            <p:nvPr/>
          </p:nvGrpSpPr>
          <p:grpSpPr bwMode="auto">
            <a:xfrm>
              <a:off x="11418682" y="2414178"/>
              <a:ext cx="98658" cy="1949427"/>
              <a:chOff x="8242" y="10453"/>
              <a:chExt cx="68" cy="1246"/>
            </a:xfrm>
          </p:grpSpPr>
          <p:sp>
            <p:nvSpPr>
              <p:cNvPr id="57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58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9092"/>
            <p:cNvGrpSpPr>
              <a:grpSpLocks/>
            </p:cNvGrpSpPr>
            <p:nvPr/>
          </p:nvGrpSpPr>
          <p:grpSpPr bwMode="auto">
            <a:xfrm>
              <a:off x="5955655" y="2414178"/>
              <a:ext cx="95713" cy="1949427"/>
              <a:chOff x="8242" y="10453"/>
              <a:chExt cx="68" cy="1246"/>
            </a:xfrm>
          </p:grpSpPr>
          <p:sp>
            <p:nvSpPr>
              <p:cNvPr id="55" name="Oval 9093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56" name="Line 9094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0" name="Line 9095"/>
            <p:cNvCxnSpPr/>
            <p:nvPr/>
          </p:nvCxnSpPr>
          <p:spPr bwMode="auto">
            <a:xfrm flipH="1">
              <a:off x="6023391" y="4363605"/>
              <a:ext cx="435864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Line 9096"/>
            <p:cNvCxnSpPr/>
            <p:nvPr/>
          </p:nvCxnSpPr>
          <p:spPr bwMode="auto">
            <a:xfrm>
              <a:off x="6284026" y="2515874"/>
              <a:ext cx="5003602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2" name="Text Box 9097"/>
            <p:cNvSpPr txBox="1">
              <a:spLocks noChangeArrowheads="1"/>
            </p:cNvSpPr>
            <p:nvPr/>
          </p:nvSpPr>
          <p:spPr bwMode="auto">
            <a:xfrm>
              <a:off x="5505066" y="1903353"/>
              <a:ext cx="778960" cy="5616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9098"/>
            <p:cNvSpPr txBox="1">
              <a:spLocks noChangeArrowheads="1"/>
            </p:cNvSpPr>
            <p:nvPr/>
          </p:nvSpPr>
          <p:spPr bwMode="auto">
            <a:xfrm>
              <a:off x="11337096" y="1749319"/>
              <a:ext cx="778960" cy="56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9173"/>
            <p:cNvSpPr txBox="1">
              <a:spLocks noChangeArrowheads="1"/>
            </p:cNvSpPr>
            <p:nvPr/>
          </p:nvSpPr>
          <p:spPr bwMode="auto">
            <a:xfrm>
              <a:off x="8146756" y="1799311"/>
              <a:ext cx="1035177" cy="8511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8708574" y="1068887"/>
            <a:ext cx="908505" cy="93754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9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1"/>
          <p:cNvSpPr>
            <a:spLocks noGrp="1"/>
          </p:cNvSpPr>
          <p:nvPr>
            <p:ph type="body" sz="quarter" idx="10"/>
          </p:nvPr>
        </p:nvSpPr>
        <p:spPr>
          <a:xfrm>
            <a:off x="198664" y="212832"/>
            <a:ext cx="11817327" cy="67073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DC </a:t>
            </a:r>
            <a:r>
              <a:rPr lang="en-US" dirty="0" smtClean="0"/>
              <a:t>series </a:t>
            </a:r>
            <a:r>
              <a:rPr lang="en-US" dirty="0"/>
              <a:t>motor </a:t>
            </a:r>
            <a:r>
              <a:rPr lang="en-US" dirty="0" smtClean="0"/>
              <a:t>(additional resistance)</a:t>
            </a:r>
            <a:endParaRPr lang="ru-RU" dirty="0"/>
          </a:p>
        </p:txBody>
      </p:sp>
      <p:sp>
        <p:nvSpPr>
          <p:cNvPr id="35" name="Выноска 2 (без границы) 34"/>
          <p:cNvSpPr/>
          <p:nvPr/>
        </p:nvSpPr>
        <p:spPr>
          <a:xfrm>
            <a:off x="9468208" y="4327520"/>
            <a:ext cx="2140668" cy="636544"/>
          </a:xfrm>
          <a:prstGeom prst="callout2">
            <a:avLst>
              <a:gd name="adj1" fmla="val 52707"/>
              <a:gd name="adj2" fmla="val -870"/>
              <a:gd name="adj3" fmla="val 58013"/>
              <a:gd name="adj4" fmla="val -10864"/>
              <a:gd name="adj5" fmla="val 234715"/>
              <a:gd name="adj6" fmla="val -366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85467" y="1113457"/>
            <a:ext cx="9528104" cy="5330412"/>
            <a:chOff x="0" y="956072"/>
            <a:chExt cx="9528104" cy="5330412"/>
          </a:xfrm>
        </p:grpSpPr>
        <p:cxnSp>
          <p:nvCxnSpPr>
            <p:cNvPr id="10" name="Line 5085"/>
            <p:cNvCxnSpPr/>
            <p:nvPr/>
          </p:nvCxnSpPr>
          <p:spPr bwMode="auto">
            <a:xfrm flipV="1">
              <a:off x="776688" y="956072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5086"/>
            <p:cNvCxnSpPr/>
            <p:nvPr/>
          </p:nvCxnSpPr>
          <p:spPr bwMode="auto">
            <a:xfrm>
              <a:off x="652916" y="5555136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5095"/>
            <p:cNvSpPr txBox="1">
              <a:spLocks noChangeArrowheads="1"/>
            </p:cNvSpPr>
            <p:nvPr/>
          </p:nvSpPr>
          <p:spPr bwMode="auto">
            <a:xfrm>
              <a:off x="0" y="99541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5096"/>
            <p:cNvSpPr txBox="1">
              <a:spLocks noChangeArrowheads="1"/>
            </p:cNvSpPr>
            <p:nvPr/>
          </p:nvSpPr>
          <p:spPr bwMode="auto">
            <a:xfrm>
              <a:off x="8574072" y="566497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5095"/>
            <p:cNvSpPr txBox="1">
              <a:spLocks noChangeArrowheads="1"/>
            </p:cNvSpPr>
            <p:nvPr/>
          </p:nvSpPr>
          <p:spPr bwMode="auto">
            <a:xfrm>
              <a:off x="1611139" y="1128360"/>
              <a:ext cx="2918968" cy="621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R</a:t>
              </a:r>
              <a:r>
                <a:rPr lang="en-US" sz="28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ad,3</a:t>
              </a:r>
              <a:r>
                <a:rPr lang="en-US" sz="2800" b="1" i="1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</a:t>
              </a:r>
              <a:r>
                <a:rPr lang="en-US" sz="28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 R</a:t>
              </a:r>
              <a:r>
                <a:rPr lang="en-US" sz="28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ad,2</a:t>
              </a:r>
              <a:r>
                <a:rPr lang="en-US" sz="28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R</a:t>
              </a:r>
              <a:r>
                <a:rPr lang="en-US" sz="28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ad,1</a:t>
              </a:r>
              <a:endParaRPr lang="ru-RU" sz="28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4" name="Выноска 2 (без границы) 33"/>
            <p:cNvSpPr/>
            <p:nvPr/>
          </p:nvSpPr>
          <p:spPr>
            <a:xfrm>
              <a:off x="3057283" y="2705073"/>
              <a:ext cx="1899436" cy="720905"/>
            </a:xfrm>
            <a:prstGeom prst="callout2">
              <a:avLst>
                <a:gd name="adj1" fmla="val 55842"/>
                <a:gd name="adj2" fmla="val 363"/>
                <a:gd name="adj3" fmla="val 55842"/>
                <a:gd name="adj4" fmla="val -21015"/>
                <a:gd name="adj5" fmla="val 127726"/>
                <a:gd name="adj6" fmla="val -5141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/>
                <a:t>Natural characteristic</a:t>
              </a:r>
              <a:endParaRPr lang="ru-RU" sz="2000" b="1" i="1" dirty="0"/>
            </a:p>
          </p:txBody>
        </p:sp>
        <p:sp>
          <p:nvSpPr>
            <p:cNvPr id="36" name="Правая фигурная скобка 35"/>
            <p:cNvSpPr/>
            <p:nvPr/>
          </p:nvSpPr>
          <p:spPr>
            <a:xfrm>
              <a:off x="7020233" y="5089136"/>
              <a:ext cx="559883" cy="1089040"/>
            </a:xfrm>
            <a:prstGeom prst="rightBrac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 9365"/>
            <p:cNvSpPr>
              <a:spLocks/>
            </p:cNvSpPr>
            <p:nvPr/>
          </p:nvSpPr>
          <p:spPr bwMode="auto">
            <a:xfrm>
              <a:off x="1143016" y="1315825"/>
              <a:ext cx="4869458" cy="3424360"/>
            </a:xfrm>
            <a:custGeom>
              <a:avLst/>
              <a:gdLst>
                <a:gd name="T0" fmla="*/ 0 w 3633"/>
                <a:gd name="T1" fmla="*/ 0 h 3391"/>
                <a:gd name="T2" fmla="*/ 636 w 3633"/>
                <a:gd name="T3" fmla="*/ 2830 h 3391"/>
                <a:gd name="T4" fmla="*/ 3633 w 3633"/>
                <a:gd name="T5" fmla="*/ 3366 h 3391"/>
                <a:gd name="connsiteX0" fmla="*/ 0 w 10000"/>
                <a:gd name="connsiteY0" fmla="*/ 0 h 9926"/>
                <a:gd name="connsiteX1" fmla="*/ 1751 w 10000"/>
                <a:gd name="connsiteY1" fmla="*/ 8346 h 9926"/>
                <a:gd name="connsiteX2" fmla="*/ 10000 w 10000"/>
                <a:gd name="connsiteY2" fmla="*/ 9926 h 9926"/>
                <a:gd name="connsiteX0" fmla="*/ 0 w 10000"/>
                <a:gd name="connsiteY0" fmla="*/ 0 h 10000"/>
                <a:gd name="connsiteX1" fmla="*/ 1751 w 10000"/>
                <a:gd name="connsiteY1" fmla="*/ 840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252 w 10000"/>
                <a:gd name="connsiteY1" fmla="*/ 7807 h 10000"/>
                <a:gd name="connsiteX2" fmla="*/ 10000 w 10000"/>
                <a:gd name="connsiteY2" fmla="*/ 10000 h 10000"/>
                <a:gd name="connsiteX0" fmla="*/ 0 w 10000"/>
                <a:gd name="connsiteY0" fmla="*/ 0 h 10664"/>
                <a:gd name="connsiteX1" fmla="*/ 2252 w 10000"/>
                <a:gd name="connsiteY1" fmla="*/ 7807 h 10664"/>
                <a:gd name="connsiteX2" fmla="*/ 10000 w 10000"/>
                <a:gd name="connsiteY2" fmla="*/ 10664 h 10664"/>
                <a:gd name="connsiteX0" fmla="*/ 0 w 10000"/>
                <a:gd name="connsiteY0" fmla="*/ 0 h 10664"/>
                <a:gd name="connsiteX1" fmla="*/ 2690 w 10000"/>
                <a:gd name="connsiteY1" fmla="*/ 8313 h 10664"/>
                <a:gd name="connsiteX2" fmla="*/ 10000 w 10000"/>
                <a:gd name="connsiteY2" fmla="*/ 10664 h 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664">
                  <a:moveTo>
                    <a:pt x="0" y="0"/>
                  </a:moveTo>
                  <a:cubicBezTo>
                    <a:pt x="138" y="1434"/>
                    <a:pt x="1024" y="6646"/>
                    <a:pt x="2690" y="8313"/>
                  </a:cubicBezTo>
                  <a:cubicBezTo>
                    <a:pt x="4355" y="9980"/>
                    <a:pt x="8261" y="10490"/>
                    <a:pt x="10000" y="1066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31517" y="4779529"/>
              <a:ext cx="748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R</a:t>
              </a:r>
              <a:r>
                <a:rPr lang="en-US" sz="24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ad,2</a:t>
              </a:r>
              <a:endParaRPr lang="ru-RU" sz="2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81891" y="4124736"/>
              <a:ext cx="748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R</a:t>
              </a:r>
              <a:r>
                <a:rPr lang="en-US" sz="24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ad,1</a:t>
              </a:r>
              <a:endParaRPr lang="ru-RU" sz="2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39629" y="5064252"/>
              <a:ext cx="748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R</a:t>
              </a:r>
              <a:r>
                <a:rPr lang="en-US" sz="2400" b="1" i="1" baseline="-25000" dirty="0" smtClean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ad,3</a:t>
              </a:r>
              <a:endParaRPr lang="ru-RU" sz="2400" dirty="0"/>
            </a:p>
          </p:txBody>
        </p:sp>
        <p:sp>
          <p:nvSpPr>
            <p:cNvPr id="25" name="Freeform 9365"/>
            <p:cNvSpPr>
              <a:spLocks/>
            </p:cNvSpPr>
            <p:nvPr/>
          </p:nvSpPr>
          <p:spPr bwMode="auto">
            <a:xfrm>
              <a:off x="899962" y="2424208"/>
              <a:ext cx="4269783" cy="3474997"/>
            </a:xfrm>
            <a:custGeom>
              <a:avLst/>
              <a:gdLst>
                <a:gd name="T0" fmla="*/ 0 w 3633"/>
                <a:gd name="T1" fmla="*/ 0 h 3391"/>
                <a:gd name="T2" fmla="*/ 636 w 3633"/>
                <a:gd name="T3" fmla="*/ 2830 h 3391"/>
                <a:gd name="T4" fmla="*/ 3633 w 3633"/>
                <a:gd name="T5" fmla="*/ 3366 h 3391"/>
                <a:gd name="connsiteX0" fmla="*/ 0 w 10000"/>
                <a:gd name="connsiteY0" fmla="*/ 0 h 9926"/>
                <a:gd name="connsiteX1" fmla="*/ 1751 w 10000"/>
                <a:gd name="connsiteY1" fmla="*/ 8346 h 9926"/>
                <a:gd name="connsiteX2" fmla="*/ 10000 w 10000"/>
                <a:gd name="connsiteY2" fmla="*/ 9926 h 9926"/>
                <a:gd name="connsiteX0" fmla="*/ 0 w 10000"/>
                <a:gd name="connsiteY0" fmla="*/ 0 h 10000"/>
                <a:gd name="connsiteX1" fmla="*/ 1751 w 10000"/>
                <a:gd name="connsiteY1" fmla="*/ 840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252 w 10000"/>
                <a:gd name="connsiteY1" fmla="*/ 7807 h 10000"/>
                <a:gd name="connsiteX2" fmla="*/ 10000 w 10000"/>
                <a:gd name="connsiteY2" fmla="*/ 10000 h 10000"/>
                <a:gd name="connsiteX0" fmla="*/ 0 w 10000"/>
                <a:gd name="connsiteY0" fmla="*/ 0 h 10664"/>
                <a:gd name="connsiteX1" fmla="*/ 2252 w 10000"/>
                <a:gd name="connsiteY1" fmla="*/ 7807 h 10664"/>
                <a:gd name="connsiteX2" fmla="*/ 10000 w 10000"/>
                <a:gd name="connsiteY2" fmla="*/ 10664 h 10664"/>
                <a:gd name="connsiteX0" fmla="*/ 0 w 10000"/>
                <a:gd name="connsiteY0" fmla="*/ 0 h 10664"/>
                <a:gd name="connsiteX1" fmla="*/ 2690 w 10000"/>
                <a:gd name="connsiteY1" fmla="*/ 8313 h 10664"/>
                <a:gd name="connsiteX2" fmla="*/ 10000 w 10000"/>
                <a:gd name="connsiteY2" fmla="*/ 10664 h 10664"/>
                <a:gd name="connsiteX0" fmla="*/ 0 w 13255"/>
                <a:gd name="connsiteY0" fmla="*/ 0 h 12056"/>
                <a:gd name="connsiteX1" fmla="*/ 2690 w 13255"/>
                <a:gd name="connsiteY1" fmla="*/ 831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8"/>
                <a:gd name="connsiteX1" fmla="*/ 3420 w 13255"/>
                <a:gd name="connsiteY1" fmla="*/ 8914 h 12058"/>
                <a:gd name="connsiteX2" fmla="*/ 13255 w 13255"/>
                <a:gd name="connsiteY2" fmla="*/ 12056 h 12058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046"/>
                <a:gd name="connsiteY0" fmla="*/ 0 h 12942"/>
                <a:gd name="connsiteX1" fmla="*/ 3420 w 13046"/>
                <a:gd name="connsiteY1" fmla="*/ 9579 h 12942"/>
                <a:gd name="connsiteX2" fmla="*/ 13046 w 13046"/>
                <a:gd name="connsiteY2" fmla="*/ 12942 h 12942"/>
                <a:gd name="connsiteX0" fmla="*/ 0 w 12670"/>
                <a:gd name="connsiteY0" fmla="*/ 0 h 11518"/>
                <a:gd name="connsiteX1" fmla="*/ 3044 w 12670"/>
                <a:gd name="connsiteY1" fmla="*/ 8155 h 11518"/>
                <a:gd name="connsiteX2" fmla="*/ 12670 w 12670"/>
                <a:gd name="connsiteY2" fmla="*/ 11518 h 11518"/>
                <a:gd name="connsiteX0" fmla="*/ 0 w 10271"/>
                <a:gd name="connsiteY0" fmla="*/ 0 h 10948"/>
                <a:gd name="connsiteX1" fmla="*/ 3044 w 10271"/>
                <a:gd name="connsiteY1" fmla="*/ 8155 h 10948"/>
                <a:gd name="connsiteX2" fmla="*/ 10271 w 10271"/>
                <a:gd name="connsiteY2" fmla="*/ 10948 h 10948"/>
                <a:gd name="connsiteX0" fmla="*/ 0 w 9144"/>
                <a:gd name="connsiteY0" fmla="*/ 0 h 11518"/>
                <a:gd name="connsiteX1" fmla="*/ 3044 w 9144"/>
                <a:gd name="connsiteY1" fmla="*/ 8155 h 11518"/>
                <a:gd name="connsiteX2" fmla="*/ 9144 w 9144"/>
                <a:gd name="connsiteY2" fmla="*/ 11518 h 11518"/>
                <a:gd name="connsiteX0" fmla="*/ 0 w 10000"/>
                <a:gd name="connsiteY0" fmla="*/ 0 h 10000"/>
                <a:gd name="connsiteX1" fmla="*/ 3329 w 10000"/>
                <a:gd name="connsiteY1" fmla="*/ 7080 h 10000"/>
                <a:gd name="connsiteX2" fmla="*/ 10000 w 10000"/>
                <a:gd name="connsiteY2" fmla="*/ 10000 h 10000"/>
                <a:gd name="connsiteX0" fmla="*/ 0 w 9932"/>
                <a:gd name="connsiteY0" fmla="*/ 0 h 10275"/>
                <a:gd name="connsiteX1" fmla="*/ 3329 w 9932"/>
                <a:gd name="connsiteY1" fmla="*/ 7080 h 10275"/>
                <a:gd name="connsiteX2" fmla="*/ 9932 w 9932"/>
                <a:gd name="connsiteY2" fmla="*/ 10275 h 10275"/>
                <a:gd name="connsiteX0" fmla="*/ 0 w 9655"/>
                <a:gd name="connsiteY0" fmla="*/ 0 h 9144"/>
                <a:gd name="connsiteX1" fmla="*/ 3007 w 9655"/>
                <a:gd name="connsiteY1" fmla="*/ 6035 h 9144"/>
                <a:gd name="connsiteX2" fmla="*/ 9655 w 9655"/>
                <a:gd name="connsiteY2" fmla="*/ 9144 h 9144"/>
                <a:gd name="connsiteX0" fmla="*/ 0 w 10000"/>
                <a:gd name="connsiteY0" fmla="*/ 0 h 10000"/>
                <a:gd name="connsiteX1" fmla="*/ 3114 w 10000"/>
                <a:gd name="connsiteY1" fmla="*/ 6600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466" y="2262"/>
                    <a:pt x="1448" y="4933"/>
                    <a:pt x="3114" y="6600"/>
                  </a:cubicBezTo>
                  <a:cubicBezTo>
                    <a:pt x="4781" y="8267"/>
                    <a:pt x="7588" y="9401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Freeform 9365"/>
            <p:cNvSpPr>
              <a:spLocks/>
            </p:cNvSpPr>
            <p:nvPr/>
          </p:nvSpPr>
          <p:spPr bwMode="auto">
            <a:xfrm>
              <a:off x="972193" y="1927831"/>
              <a:ext cx="6200280" cy="3627305"/>
            </a:xfrm>
            <a:custGeom>
              <a:avLst/>
              <a:gdLst>
                <a:gd name="T0" fmla="*/ 0 w 3633"/>
                <a:gd name="T1" fmla="*/ 0 h 3391"/>
                <a:gd name="T2" fmla="*/ 636 w 3633"/>
                <a:gd name="T3" fmla="*/ 2830 h 3391"/>
                <a:gd name="T4" fmla="*/ 3633 w 3633"/>
                <a:gd name="T5" fmla="*/ 3366 h 3391"/>
                <a:gd name="connsiteX0" fmla="*/ 0 w 10000"/>
                <a:gd name="connsiteY0" fmla="*/ 0 h 9926"/>
                <a:gd name="connsiteX1" fmla="*/ 1751 w 10000"/>
                <a:gd name="connsiteY1" fmla="*/ 8346 h 9926"/>
                <a:gd name="connsiteX2" fmla="*/ 10000 w 10000"/>
                <a:gd name="connsiteY2" fmla="*/ 9926 h 9926"/>
                <a:gd name="connsiteX0" fmla="*/ 0 w 10000"/>
                <a:gd name="connsiteY0" fmla="*/ 0 h 10000"/>
                <a:gd name="connsiteX1" fmla="*/ 1751 w 10000"/>
                <a:gd name="connsiteY1" fmla="*/ 840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252 w 10000"/>
                <a:gd name="connsiteY1" fmla="*/ 7807 h 10000"/>
                <a:gd name="connsiteX2" fmla="*/ 10000 w 10000"/>
                <a:gd name="connsiteY2" fmla="*/ 10000 h 10000"/>
                <a:gd name="connsiteX0" fmla="*/ 0 w 10000"/>
                <a:gd name="connsiteY0" fmla="*/ 0 h 10664"/>
                <a:gd name="connsiteX1" fmla="*/ 2252 w 10000"/>
                <a:gd name="connsiteY1" fmla="*/ 7807 h 10664"/>
                <a:gd name="connsiteX2" fmla="*/ 10000 w 10000"/>
                <a:gd name="connsiteY2" fmla="*/ 10664 h 10664"/>
                <a:gd name="connsiteX0" fmla="*/ 0 w 10000"/>
                <a:gd name="connsiteY0" fmla="*/ 0 h 10664"/>
                <a:gd name="connsiteX1" fmla="*/ 2690 w 10000"/>
                <a:gd name="connsiteY1" fmla="*/ 8313 h 10664"/>
                <a:gd name="connsiteX2" fmla="*/ 10000 w 10000"/>
                <a:gd name="connsiteY2" fmla="*/ 10664 h 10664"/>
                <a:gd name="connsiteX0" fmla="*/ 0 w 13255"/>
                <a:gd name="connsiteY0" fmla="*/ 0 h 12056"/>
                <a:gd name="connsiteX1" fmla="*/ 2690 w 13255"/>
                <a:gd name="connsiteY1" fmla="*/ 831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8"/>
                <a:gd name="connsiteX1" fmla="*/ 3420 w 13255"/>
                <a:gd name="connsiteY1" fmla="*/ 8914 h 12058"/>
                <a:gd name="connsiteX2" fmla="*/ 13255 w 13255"/>
                <a:gd name="connsiteY2" fmla="*/ 12056 h 12058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420 w 13255"/>
                <a:gd name="connsiteY1" fmla="*/ 8914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255"/>
                <a:gd name="connsiteY0" fmla="*/ 0 h 12056"/>
                <a:gd name="connsiteX1" fmla="*/ 3629 w 13255"/>
                <a:gd name="connsiteY1" fmla="*/ 8693 h 12056"/>
                <a:gd name="connsiteX2" fmla="*/ 13255 w 13255"/>
                <a:gd name="connsiteY2" fmla="*/ 12056 h 12056"/>
                <a:gd name="connsiteX0" fmla="*/ 0 w 13046"/>
                <a:gd name="connsiteY0" fmla="*/ 0 h 12942"/>
                <a:gd name="connsiteX1" fmla="*/ 3420 w 13046"/>
                <a:gd name="connsiteY1" fmla="*/ 9579 h 12942"/>
                <a:gd name="connsiteX2" fmla="*/ 13046 w 13046"/>
                <a:gd name="connsiteY2" fmla="*/ 12942 h 12942"/>
                <a:gd name="connsiteX0" fmla="*/ 0 w 12670"/>
                <a:gd name="connsiteY0" fmla="*/ 0 h 11518"/>
                <a:gd name="connsiteX1" fmla="*/ 3044 w 12670"/>
                <a:gd name="connsiteY1" fmla="*/ 8155 h 11518"/>
                <a:gd name="connsiteX2" fmla="*/ 12670 w 12670"/>
                <a:gd name="connsiteY2" fmla="*/ 11518 h 11518"/>
                <a:gd name="connsiteX0" fmla="*/ 0 w 10271"/>
                <a:gd name="connsiteY0" fmla="*/ 0 h 10948"/>
                <a:gd name="connsiteX1" fmla="*/ 3044 w 10271"/>
                <a:gd name="connsiteY1" fmla="*/ 8155 h 10948"/>
                <a:gd name="connsiteX2" fmla="*/ 10271 w 10271"/>
                <a:gd name="connsiteY2" fmla="*/ 10948 h 10948"/>
                <a:gd name="connsiteX0" fmla="*/ 0 w 12733"/>
                <a:gd name="connsiteY0" fmla="*/ 0 h 11296"/>
                <a:gd name="connsiteX1" fmla="*/ 3044 w 12733"/>
                <a:gd name="connsiteY1" fmla="*/ 8155 h 11296"/>
                <a:gd name="connsiteX2" fmla="*/ 12733 w 12733"/>
                <a:gd name="connsiteY2" fmla="*/ 11296 h 11296"/>
                <a:gd name="connsiteX0" fmla="*/ 0 w 12733"/>
                <a:gd name="connsiteY0" fmla="*/ 0 h 11296"/>
                <a:gd name="connsiteX1" fmla="*/ 3044 w 12733"/>
                <a:gd name="connsiteY1" fmla="*/ 8155 h 11296"/>
                <a:gd name="connsiteX2" fmla="*/ 12733 w 12733"/>
                <a:gd name="connsiteY2" fmla="*/ 11296 h 11296"/>
                <a:gd name="connsiteX0" fmla="*/ 0 w 12733"/>
                <a:gd name="connsiteY0" fmla="*/ 0 h 11296"/>
                <a:gd name="connsiteX1" fmla="*/ 3127 w 12733"/>
                <a:gd name="connsiteY1" fmla="*/ 7934 h 11296"/>
                <a:gd name="connsiteX2" fmla="*/ 12733 w 12733"/>
                <a:gd name="connsiteY2" fmla="*/ 11296 h 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3" h="11296">
                  <a:moveTo>
                    <a:pt x="0" y="0"/>
                  </a:moveTo>
                  <a:cubicBezTo>
                    <a:pt x="451" y="2447"/>
                    <a:pt x="1005" y="6051"/>
                    <a:pt x="3127" y="7934"/>
                  </a:cubicBezTo>
                  <a:cubicBezTo>
                    <a:pt x="5249" y="9817"/>
                    <a:pt x="10618" y="10932"/>
                    <a:pt x="12733" y="1129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774566" y="1184239"/>
            <a:ext cx="5211956" cy="2442281"/>
            <a:chOff x="5397471" y="1749319"/>
            <a:chExt cx="6718585" cy="3182217"/>
          </a:xfrm>
        </p:grpSpPr>
        <p:grpSp>
          <p:nvGrpSpPr>
            <p:cNvPr id="23" name="Group 9067"/>
            <p:cNvGrpSpPr>
              <a:grpSpLocks/>
            </p:cNvGrpSpPr>
            <p:nvPr/>
          </p:nvGrpSpPr>
          <p:grpSpPr bwMode="auto">
            <a:xfrm>
              <a:off x="8118778" y="4180553"/>
              <a:ext cx="2076245" cy="750983"/>
              <a:chOff x="3748" y="12110"/>
              <a:chExt cx="1440" cy="480"/>
            </a:xfrm>
          </p:grpSpPr>
          <p:grpSp>
            <p:nvGrpSpPr>
              <p:cNvPr id="59" name="Group 9068"/>
              <p:cNvGrpSpPr>
                <a:grpSpLocks/>
              </p:cNvGrpSpPr>
              <p:nvPr/>
            </p:nvGrpSpPr>
            <p:grpSpPr bwMode="auto">
              <a:xfrm>
                <a:off x="3985" y="12110"/>
                <a:ext cx="716" cy="238"/>
                <a:chOff x="3985" y="12110"/>
                <a:chExt cx="716" cy="238"/>
              </a:xfrm>
            </p:grpSpPr>
            <p:sp>
              <p:nvSpPr>
                <p:cNvPr id="61" name="Oval 9069"/>
                <p:cNvSpPr>
                  <a:spLocks noChangeArrowheads="1"/>
                </p:cNvSpPr>
                <p:nvPr/>
              </p:nvSpPr>
              <p:spPr bwMode="auto">
                <a:xfrm>
                  <a:off x="398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62" name="Oval 9070"/>
                <p:cNvSpPr>
                  <a:spLocks noChangeArrowheads="1"/>
                </p:cNvSpPr>
                <p:nvPr/>
              </p:nvSpPr>
              <p:spPr bwMode="auto">
                <a:xfrm>
                  <a:off x="4225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  <p:sp>
              <p:nvSpPr>
                <p:cNvPr id="63" name="Oval 9071"/>
                <p:cNvSpPr>
                  <a:spLocks noChangeArrowheads="1"/>
                </p:cNvSpPr>
                <p:nvPr/>
              </p:nvSpPr>
              <p:spPr bwMode="auto">
                <a:xfrm>
                  <a:off x="4463" y="12110"/>
                  <a:ext cx="238" cy="2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dk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3200"/>
                </a:p>
              </p:txBody>
            </p:sp>
          </p:grpSp>
          <p:sp>
            <p:nvSpPr>
              <p:cNvPr id="60" name="Rectangle 9072"/>
              <p:cNvSpPr>
                <a:spLocks noChangeArrowheads="1"/>
              </p:cNvSpPr>
              <p:nvPr/>
            </p:nvSpPr>
            <p:spPr bwMode="auto">
              <a:xfrm>
                <a:off x="3748" y="12230"/>
                <a:ext cx="1440" cy="360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</p:grpSp>
        <p:sp>
          <p:nvSpPr>
            <p:cNvPr id="27" name="Text Box 9073"/>
            <p:cNvSpPr txBox="1">
              <a:spLocks noChangeArrowheads="1"/>
            </p:cNvSpPr>
            <p:nvPr/>
          </p:nvSpPr>
          <p:spPr bwMode="auto">
            <a:xfrm>
              <a:off x="10330494" y="3499975"/>
              <a:ext cx="1042540" cy="843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9074"/>
            <p:cNvSpPr txBox="1">
              <a:spLocks noChangeArrowheads="1"/>
            </p:cNvSpPr>
            <p:nvPr/>
          </p:nvSpPr>
          <p:spPr bwMode="auto">
            <a:xfrm>
              <a:off x="8454512" y="3607928"/>
              <a:ext cx="1038122" cy="5679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9075"/>
            <p:cNvSpPr txBox="1">
              <a:spLocks noChangeArrowheads="1"/>
            </p:cNvSpPr>
            <p:nvPr/>
          </p:nvSpPr>
          <p:spPr bwMode="auto">
            <a:xfrm>
              <a:off x="5397471" y="3110682"/>
              <a:ext cx="778960" cy="84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Rectangle 9076"/>
            <p:cNvSpPr>
              <a:spLocks noChangeArrowheads="1"/>
            </p:cNvSpPr>
            <p:nvPr/>
          </p:nvSpPr>
          <p:spPr bwMode="auto">
            <a:xfrm>
              <a:off x="10249506" y="4175859"/>
              <a:ext cx="1038122" cy="372362"/>
            </a:xfrm>
            <a:prstGeom prst="rect">
              <a:avLst/>
            </a:prstGeom>
            <a:noFill/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cxnSp>
          <p:nvCxnSpPr>
            <p:cNvPr id="32" name="Line 9077"/>
            <p:cNvCxnSpPr/>
            <p:nvPr/>
          </p:nvCxnSpPr>
          <p:spPr bwMode="auto">
            <a:xfrm rot="10800000" flipV="1">
              <a:off x="5852579" y="3071288"/>
              <a:ext cx="1473" cy="112647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9078"/>
            <p:cNvCxnSpPr/>
            <p:nvPr/>
          </p:nvCxnSpPr>
          <p:spPr bwMode="auto">
            <a:xfrm flipH="1">
              <a:off x="9492634" y="4368299"/>
              <a:ext cx="75687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8" name="Text Box 9079"/>
            <p:cNvSpPr txBox="1">
              <a:spLocks noChangeArrowheads="1"/>
            </p:cNvSpPr>
            <p:nvPr/>
          </p:nvSpPr>
          <p:spPr bwMode="auto">
            <a:xfrm>
              <a:off x="7549993" y="3480397"/>
              <a:ext cx="778960" cy="56636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3200" b="1" i="1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9080"/>
            <p:cNvSpPr txBox="1">
              <a:spLocks noChangeArrowheads="1"/>
            </p:cNvSpPr>
            <p:nvPr/>
          </p:nvSpPr>
          <p:spPr bwMode="auto">
            <a:xfrm>
              <a:off x="6240587" y="3497535"/>
              <a:ext cx="777487" cy="56480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9081"/>
            <p:cNvSpPr txBox="1">
              <a:spLocks noChangeArrowheads="1"/>
            </p:cNvSpPr>
            <p:nvPr/>
          </p:nvSpPr>
          <p:spPr bwMode="auto">
            <a:xfrm>
              <a:off x="6846391" y="2990622"/>
              <a:ext cx="1035177" cy="85111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Times New Roman"/>
                  <a:ea typeface="Calibri"/>
                  <a:cs typeface="Times New Roman"/>
                </a:rPr>
                <a:t>Е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Rectangle 9082"/>
            <p:cNvSpPr>
              <a:spLocks noChangeArrowheads="1"/>
            </p:cNvSpPr>
            <p:nvPr/>
          </p:nvSpPr>
          <p:spPr bwMode="auto">
            <a:xfrm>
              <a:off x="6459255" y="4197763"/>
              <a:ext cx="260635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42" name="Rectangle 9083"/>
            <p:cNvSpPr>
              <a:spLocks noChangeArrowheads="1"/>
            </p:cNvSpPr>
            <p:nvPr/>
          </p:nvSpPr>
          <p:spPr bwMode="auto">
            <a:xfrm>
              <a:off x="7705002" y="4196198"/>
              <a:ext cx="262107" cy="2816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200"/>
            </a:p>
          </p:txBody>
        </p:sp>
        <p:sp>
          <p:nvSpPr>
            <p:cNvPr id="43" name="Oval 9084"/>
            <p:cNvSpPr>
              <a:spLocks noChangeArrowheads="1"/>
            </p:cNvSpPr>
            <p:nvPr/>
          </p:nvSpPr>
          <p:spPr bwMode="auto">
            <a:xfrm>
              <a:off x="6669825" y="3778464"/>
              <a:ext cx="1051375" cy="111082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Text Box 9085"/>
            <p:cNvSpPr txBox="1">
              <a:spLocks noChangeArrowheads="1"/>
            </p:cNvSpPr>
            <p:nvPr/>
          </p:nvSpPr>
          <p:spPr bwMode="auto">
            <a:xfrm>
              <a:off x="6988548" y="3921620"/>
              <a:ext cx="780432" cy="8949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i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32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5" name="Line 9086"/>
            <p:cNvCxnSpPr/>
            <p:nvPr/>
          </p:nvCxnSpPr>
          <p:spPr bwMode="auto">
            <a:xfrm flipH="1">
              <a:off x="6758981" y="3642265"/>
              <a:ext cx="976277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Line 9087"/>
            <p:cNvCxnSpPr/>
            <p:nvPr/>
          </p:nvCxnSpPr>
          <p:spPr bwMode="auto">
            <a:xfrm>
              <a:off x="7967109" y="4363605"/>
              <a:ext cx="493292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Line 9088"/>
            <p:cNvCxnSpPr/>
            <p:nvPr/>
          </p:nvCxnSpPr>
          <p:spPr bwMode="auto">
            <a:xfrm>
              <a:off x="11287628" y="4363605"/>
              <a:ext cx="185537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8" name="Group 9089"/>
            <p:cNvGrpSpPr>
              <a:grpSpLocks/>
            </p:cNvGrpSpPr>
            <p:nvPr/>
          </p:nvGrpSpPr>
          <p:grpSpPr bwMode="auto">
            <a:xfrm>
              <a:off x="11418682" y="2414178"/>
              <a:ext cx="98658" cy="1949427"/>
              <a:chOff x="8242" y="10453"/>
              <a:chExt cx="68" cy="1246"/>
            </a:xfrm>
          </p:grpSpPr>
          <p:sp>
            <p:nvSpPr>
              <p:cNvPr id="57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58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9092"/>
            <p:cNvGrpSpPr>
              <a:grpSpLocks/>
            </p:cNvGrpSpPr>
            <p:nvPr/>
          </p:nvGrpSpPr>
          <p:grpSpPr bwMode="auto">
            <a:xfrm>
              <a:off x="5955655" y="2414178"/>
              <a:ext cx="95713" cy="1949427"/>
              <a:chOff x="8242" y="10453"/>
              <a:chExt cx="68" cy="1246"/>
            </a:xfrm>
          </p:grpSpPr>
          <p:sp>
            <p:nvSpPr>
              <p:cNvPr id="55" name="Oval 9093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3200"/>
              </a:p>
            </p:txBody>
          </p:sp>
          <p:cxnSp>
            <p:nvCxnSpPr>
              <p:cNvPr id="56" name="Line 9094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8575">
                <a:solidFill>
                  <a:schemeClr val="dk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0" name="Line 9095"/>
            <p:cNvCxnSpPr/>
            <p:nvPr/>
          </p:nvCxnSpPr>
          <p:spPr bwMode="auto">
            <a:xfrm flipH="1">
              <a:off x="6023391" y="4363605"/>
              <a:ext cx="435864" cy="1565"/>
            </a:xfrm>
            <a:prstGeom prst="line">
              <a:avLst/>
            </a:prstGeom>
            <a:noFill/>
            <a:ln w="28575">
              <a:solidFill>
                <a:schemeClr val="dk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Line 9096"/>
            <p:cNvCxnSpPr/>
            <p:nvPr/>
          </p:nvCxnSpPr>
          <p:spPr bwMode="auto">
            <a:xfrm>
              <a:off x="6284026" y="2515874"/>
              <a:ext cx="5003602" cy="1565"/>
            </a:xfrm>
            <a:prstGeom prst="line">
              <a:avLst/>
            </a:prstGeom>
            <a:noFill/>
            <a:ln w="22225">
              <a:solidFill>
                <a:schemeClr val="dk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2" name="Text Box 9097"/>
            <p:cNvSpPr txBox="1">
              <a:spLocks noChangeArrowheads="1"/>
            </p:cNvSpPr>
            <p:nvPr/>
          </p:nvSpPr>
          <p:spPr bwMode="auto">
            <a:xfrm>
              <a:off x="5505066" y="1903353"/>
              <a:ext cx="778960" cy="5616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3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9098"/>
            <p:cNvSpPr txBox="1">
              <a:spLocks noChangeArrowheads="1"/>
            </p:cNvSpPr>
            <p:nvPr/>
          </p:nvSpPr>
          <p:spPr bwMode="auto">
            <a:xfrm>
              <a:off x="11337096" y="1749319"/>
              <a:ext cx="778960" cy="56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3200" b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9173"/>
            <p:cNvSpPr txBox="1">
              <a:spLocks noChangeArrowheads="1"/>
            </p:cNvSpPr>
            <p:nvPr/>
          </p:nvSpPr>
          <p:spPr bwMode="auto">
            <a:xfrm>
              <a:off x="8146756" y="1799311"/>
              <a:ext cx="1035177" cy="8511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10411094" y="2575744"/>
            <a:ext cx="1060221" cy="105097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9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</a:t>
            </a:r>
            <a:r>
              <a:rPr lang="en-US" dirty="0" smtClean="0"/>
              <a:t>DC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07935" y="2879655"/>
            <a:ext cx="5977345" cy="119450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Traction modes </a:t>
            </a:r>
            <a:r>
              <a:rPr lang="en-US" sz="3600" dirty="0"/>
              <a:t>of </a:t>
            </a:r>
            <a:r>
              <a:rPr lang="en-US" sz="3600" dirty="0" smtClean="0"/>
              <a:t>DC electric drives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81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Accelerating and decelerating of </a:t>
            </a:r>
            <a:r>
              <a:rPr lang="en-US" dirty="0" smtClean="0"/>
              <a:t>DC electric </a:t>
            </a:r>
            <a:r>
              <a:rPr lang="en-US" dirty="0"/>
              <a:t>drives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Box 7466"/>
          <p:cNvSpPr txBox="1">
            <a:spLocks noChangeArrowheads="1"/>
          </p:cNvSpPr>
          <p:nvPr/>
        </p:nvSpPr>
        <p:spPr bwMode="auto">
          <a:xfrm>
            <a:off x="3345857" y="2821989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ru-RU" sz="2000" i="1" baseline="-25000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4778800" y="4026958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471"/>
          <p:cNvSpPr txBox="1">
            <a:spLocks noChangeArrowheads="1"/>
          </p:cNvSpPr>
          <p:nvPr/>
        </p:nvSpPr>
        <p:spPr bwMode="auto">
          <a:xfrm>
            <a:off x="4396149" y="4421854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472"/>
          <p:cNvSpPr txBox="1">
            <a:spLocks noChangeArrowheads="1"/>
          </p:cNvSpPr>
          <p:nvPr/>
        </p:nvSpPr>
        <p:spPr bwMode="auto">
          <a:xfrm>
            <a:off x="2341066" y="4421854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7473"/>
          <p:cNvSpPr txBox="1">
            <a:spLocks noChangeArrowheads="1"/>
          </p:cNvSpPr>
          <p:nvPr/>
        </p:nvSpPr>
        <p:spPr bwMode="auto">
          <a:xfrm>
            <a:off x="4910158" y="3180048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4567485" y="247100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3037541" y="2774718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2341066" y="247100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2967890" y="1976303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3388119" y="2150025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V="1">
            <a:off x="1484385" y="1760982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>
            <a:off x="1484385" y="4445604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481"/>
          <p:cNvCxnSpPr/>
          <p:nvPr/>
        </p:nvCxnSpPr>
        <p:spPr bwMode="auto">
          <a:xfrm>
            <a:off x="1484385" y="2115502"/>
            <a:ext cx="3420061" cy="7602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7482"/>
          <p:cNvCxnSpPr/>
          <p:nvPr/>
        </p:nvCxnSpPr>
        <p:spPr bwMode="auto">
          <a:xfrm>
            <a:off x="1484385" y="2115502"/>
            <a:ext cx="3425773" cy="12418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3368132" y="2140902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7484"/>
          <p:cNvCxnSpPr>
            <a:endCxn id="29" idx="6"/>
          </p:cNvCxnSpPr>
          <p:nvPr/>
        </p:nvCxnSpPr>
        <p:spPr bwMode="auto">
          <a:xfrm flipH="1">
            <a:off x="2720862" y="2550775"/>
            <a:ext cx="647270" cy="2954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ne 7485"/>
          <p:cNvCxnSpPr>
            <a:stCxn id="27" idx="6"/>
            <a:endCxn id="28" idx="2"/>
          </p:cNvCxnSpPr>
          <p:nvPr/>
        </p:nvCxnSpPr>
        <p:spPr bwMode="auto">
          <a:xfrm>
            <a:off x="3394784" y="2815682"/>
            <a:ext cx="1272647" cy="16741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 7486"/>
          <p:cNvCxnSpPr/>
          <p:nvPr/>
        </p:nvCxnSpPr>
        <p:spPr bwMode="auto">
          <a:xfrm flipH="1" flipV="1">
            <a:off x="3408110" y="2550775"/>
            <a:ext cx="1330711" cy="274753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e 7487"/>
          <p:cNvCxnSpPr>
            <a:endCxn id="27" idx="1"/>
          </p:cNvCxnSpPr>
          <p:nvPr/>
        </p:nvCxnSpPr>
        <p:spPr bwMode="auto">
          <a:xfrm>
            <a:off x="2683739" y="2550775"/>
            <a:ext cx="655797" cy="241230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3330057" y="2494642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7" name="Oval 7489"/>
          <p:cNvSpPr>
            <a:spLocks noChangeArrowheads="1"/>
          </p:cNvSpPr>
          <p:nvPr/>
        </p:nvSpPr>
        <p:spPr bwMode="auto">
          <a:xfrm>
            <a:off x="3330057" y="2782198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8" name="Oval 7490"/>
          <p:cNvSpPr>
            <a:spLocks noChangeArrowheads="1"/>
          </p:cNvSpPr>
          <p:nvPr/>
        </p:nvSpPr>
        <p:spPr bwMode="auto">
          <a:xfrm>
            <a:off x="4667431" y="2798939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9" name="Oval 7491"/>
          <p:cNvSpPr>
            <a:spLocks noChangeArrowheads="1"/>
          </p:cNvSpPr>
          <p:nvPr/>
        </p:nvSpPr>
        <p:spPr bwMode="auto">
          <a:xfrm>
            <a:off x="2656134" y="2520246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0" name="Line 7492"/>
          <p:cNvCxnSpPr/>
          <p:nvPr/>
        </p:nvCxnSpPr>
        <p:spPr bwMode="auto">
          <a:xfrm>
            <a:off x="2678027" y="2589296"/>
            <a:ext cx="5711" cy="185630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7493"/>
          <p:cNvCxnSpPr/>
          <p:nvPr/>
        </p:nvCxnSpPr>
        <p:spPr bwMode="auto">
          <a:xfrm>
            <a:off x="4707017" y="2825528"/>
            <a:ext cx="0" cy="159632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3102561" y="4421854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7495"/>
          <p:cNvSpPr txBox="1">
            <a:spLocks noChangeArrowheads="1"/>
          </p:cNvSpPr>
          <p:nvPr/>
        </p:nvSpPr>
        <p:spPr bwMode="auto">
          <a:xfrm>
            <a:off x="4904447" y="2648268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1427273" y="1524635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1009403" y="182006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>
                <a:effectLst/>
                <a:latin typeface="Calibri"/>
                <a:ea typeface="Calibri"/>
                <a:cs typeface="Times New Roman"/>
              </a:rPr>
              <a:t>0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Oval 7498"/>
          <p:cNvSpPr>
            <a:spLocks noChangeArrowheads="1"/>
          </p:cNvSpPr>
          <p:nvPr/>
        </p:nvSpPr>
        <p:spPr bwMode="auto">
          <a:xfrm>
            <a:off x="1461540" y="2089898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19" name="Text Box 7497"/>
          <p:cNvSpPr txBox="1">
            <a:spLocks noChangeArrowheads="1"/>
          </p:cNvSpPr>
          <p:nvPr/>
        </p:nvSpPr>
        <p:spPr bwMode="auto">
          <a:xfrm>
            <a:off x="5990142" y="220511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,2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62671" y="2420197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/>
          <p:cNvSpPr/>
          <p:nvPr/>
        </p:nvSpPr>
        <p:spPr>
          <a:xfrm>
            <a:off x="3276367" y="2692288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Text Box 7466"/>
          <p:cNvSpPr txBox="1">
            <a:spLocks noChangeArrowheads="1"/>
          </p:cNvSpPr>
          <p:nvPr/>
        </p:nvSpPr>
        <p:spPr bwMode="auto">
          <a:xfrm>
            <a:off x="8468442" y="2872619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ru-RU" sz="2000" i="1" baseline="-25000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 Box 7470"/>
          <p:cNvSpPr txBox="1">
            <a:spLocks noChangeArrowheads="1"/>
          </p:cNvSpPr>
          <p:nvPr/>
        </p:nvSpPr>
        <p:spPr bwMode="auto">
          <a:xfrm>
            <a:off x="9841181" y="4050708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7471"/>
          <p:cNvSpPr txBox="1">
            <a:spLocks noChangeArrowheads="1"/>
          </p:cNvSpPr>
          <p:nvPr/>
        </p:nvSpPr>
        <p:spPr bwMode="auto">
          <a:xfrm>
            <a:off x="9585719" y="4399715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7472"/>
          <p:cNvSpPr txBox="1">
            <a:spLocks noChangeArrowheads="1"/>
          </p:cNvSpPr>
          <p:nvPr/>
        </p:nvSpPr>
        <p:spPr bwMode="auto">
          <a:xfrm>
            <a:off x="6873978" y="440319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7473"/>
          <p:cNvSpPr txBox="1">
            <a:spLocks noChangeArrowheads="1"/>
          </p:cNvSpPr>
          <p:nvPr/>
        </p:nvSpPr>
        <p:spPr bwMode="auto">
          <a:xfrm>
            <a:off x="9965009" y="3097161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7474"/>
          <p:cNvSpPr txBox="1">
            <a:spLocks noChangeArrowheads="1"/>
          </p:cNvSpPr>
          <p:nvPr/>
        </p:nvSpPr>
        <p:spPr bwMode="auto">
          <a:xfrm>
            <a:off x="9629866" y="249475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7475"/>
          <p:cNvSpPr txBox="1">
            <a:spLocks noChangeArrowheads="1"/>
          </p:cNvSpPr>
          <p:nvPr/>
        </p:nvSpPr>
        <p:spPr bwMode="auto">
          <a:xfrm>
            <a:off x="8126675" y="2805948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7476"/>
          <p:cNvSpPr txBox="1">
            <a:spLocks noChangeArrowheads="1"/>
          </p:cNvSpPr>
          <p:nvPr/>
        </p:nvSpPr>
        <p:spPr bwMode="auto">
          <a:xfrm>
            <a:off x="6740412" y="2508251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7477"/>
          <p:cNvSpPr txBox="1">
            <a:spLocks noChangeArrowheads="1"/>
          </p:cNvSpPr>
          <p:nvPr/>
        </p:nvSpPr>
        <p:spPr bwMode="auto">
          <a:xfrm>
            <a:off x="8179786" y="2076721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7478"/>
          <p:cNvSpPr txBox="1">
            <a:spLocks noChangeArrowheads="1"/>
          </p:cNvSpPr>
          <p:nvPr/>
        </p:nvSpPr>
        <p:spPr bwMode="auto">
          <a:xfrm>
            <a:off x="8450500" y="2173775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Line 7479"/>
          <p:cNvCxnSpPr/>
          <p:nvPr/>
        </p:nvCxnSpPr>
        <p:spPr bwMode="auto">
          <a:xfrm flipV="1">
            <a:off x="6546766" y="1784732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Line 7480"/>
          <p:cNvCxnSpPr/>
          <p:nvPr/>
        </p:nvCxnSpPr>
        <p:spPr bwMode="auto">
          <a:xfrm>
            <a:off x="6546766" y="4469354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Line 7481"/>
          <p:cNvCxnSpPr/>
          <p:nvPr/>
        </p:nvCxnSpPr>
        <p:spPr bwMode="auto">
          <a:xfrm>
            <a:off x="6546766" y="2139252"/>
            <a:ext cx="3420061" cy="7602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Line 7482"/>
          <p:cNvCxnSpPr/>
          <p:nvPr/>
        </p:nvCxnSpPr>
        <p:spPr bwMode="auto">
          <a:xfrm>
            <a:off x="6546766" y="2448409"/>
            <a:ext cx="3444515" cy="751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Line 7483"/>
          <p:cNvCxnSpPr/>
          <p:nvPr/>
        </p:nvCxnSpPr>
        <p:spPr bwMode="auto">
          <a:xfrm>
            <a:off x="8430513" y="2164652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Line 7484"/>
          <p:cNvCxnSpPr/>
          <p:nvPr/>
        </p:nvCxnSpPr>
        <p:spPr bwMode="auto">
          <a:xfrm flipH="1" flipV="1">
            <a:off x="7035360" y="2545735"/>
            <a:ext cx="1395153" cy="0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7485"/>
          <p:cNvCxnSpPr>
            <a:stCxn id="101" idx="6"/>
            <a:endCxn id="102" idx="2"/>
          </p:cNvCxnSpPr>
          <p:nvPr/>
        </p:nvCxnSpPr>
        <p:spPr bwMode="auto">
          <a:xfrm>
            <a:off x="8457165" y="2839432"/>
            <a:ext cx="1272647" cy="16741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7486"/>
          <p:cNvCxnSpPr/>
          <p:nvPr/>
        </p:nvCxnSpPr>
        <p:spPr bwMode="auto">
          <a:xfrm flipH="1" flipV="1">
            <a:off x="8470491" y="2574525"/>
            <a:ext cx="1330711" cy="274753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7487"/>
          <p:cNvCxnSpPr>
            <a:stCxn id="103" idx="6"/>
            <a:endCxn id="112" idx="2"/>
          </p:cNvCxnSpPr>
          <p:nvPr/>
        </p:nvCxnSpPr>
        <p:spPr bwMode="auto">
          <a:xfrm>
            <a:off x="7075633" y="2561607"/>
            <a:ext cx="1263115" cy="268467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7488"/>
          <p:cNvSpPr>
            <a:spLocks noChangeArrowheads="1"/>
          </p:cNvSpPr>
          <p:nvPr/>
        </p:nvSpPr>
        <p:spPr bwMode="auto">
          <a:xfrm>
            <a:off x="8392438" y="2518392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01" name="Oval 7489"/>
          <p:cNvSpPr>
            <a:spLocks noChangeArrowheads="1"/>
          </p:cNvSpPr>
          <p:nvPr/>
        </p:nvSpPr>
        <p:spPr bwMode="auto">
          <a:xfrm>
            <a:off x="8392438" y="2805948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02" name="Oval 7490"/>
          <p:cNvSpPr>
            <a:spLocks noChangeArrowheads="1"/>
          </p:cNvSpPr>
          <p:nvPr/>
        </p:nvSpPr>
        <p:spPr bwMode="auto">
          <a:xfrm>
            <a:off x="9729812" y="2822689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03" name="Oval 7491"/>
          <p:cNvSpPr>
            <a:spLocks noChangeArrowheads="1"/>
          </p:cNvSpPr>
          <p:nvPr/>
        </p:nvSpPr>
        <p:spPr bwMode="auto">
          <a:xfrm>
            <a:off x="7010906" y="2528124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Line 7492"/>
          <p:cNvCxnSpPr/>
          <p:nvPr/>
        </p:nvCxnSpPr>
        <p:spPr bwMode="auto">
          <a:xfrm>
            <a:off x="7042124" y="2588406"/>
            <a:ext cx="5711" cy="185630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Line 7493"/>
          <p:cNvCxnSpPr/>
          <p:nvPr/>
        </p:nvCxnSpPr>
        <p:spPr bwMode="auto">
          <a:xfrm>
            <a:off x="9769398" y="2864518"/>
            <a:ext cx="0" cy="159632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 Box 7494"/>
          <p:cNvSpPr txBox="1">
            <a:spLocks noChangeArrowheads="1"/>
          </p:cNvSpPr>
          <p:nvPr/>
        </p:nvSpPr>
        <p:spPr bwMode="auto">
          <a:xfrm>
            <a:off x="8223958" y="4421854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7495"/>
          <p:cNvSpPr txBox="1">
            <a:spLocks noChangeArrowheads="1"/>
          </p:cNvSpPr>
          <p:nvPr/>
        </p:nvSpPr>
        <p:spPr bwMode="auto">
          <a:xfrm>
            <a:off x="9966828" y="2672018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7496"/>
          <p:cNvSpPr txBox="1">
            <a:spLocks noChangeArrowheads="1"/>
          </p:cNvSpPr>
          <p:nvPr/>
        </p:nvSpPr>
        <p:spPr bwMode="auto">
          <a:xfrm>
            <a:off x="6523921" y="158613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7497"/>
          <p:cNvSpPr txBox="1">
            <a:spLocks noChangeArrowheads="1"/>
          </p:cNvSpPr>
          <p:nvPr/>
        </p:nvSpPr>
        <p:spPr bwMode="auto">
          <a:xfrm>
            <a:off x="6008400" y="188123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,1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8325052" y="2443947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2" name="Овал 111"/>
          <p:cNvSpPr/>
          <p:nvPr/>
        </p:nvSpPr>
        <p:spPr>
          <a:xfrm>
            <a:off x="8338748" y="2716038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TextBox 67"/>
          <p:cNvSpPr txBox="1"/>
          <p:nvPr/>
        </p:nvSpPr>
        <p:spPr>
          <a:xfrm>
            <a:off x="7545621" y="1243691"/>
            <a:ext cx="218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Voltage </a:t>
            </a:r>
            <a:r>
              <a:rPr lang="en-US" b="1" dirty="0"/>
              <a:t>changing</a:t>
            </a:r>
            <a:endParaRPr lang="uk-UA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769945" y="1239789"/>
            <a:ext cx="380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</a:t>
            </a:r>
            <a:r>
              <a:rPr lang="en-US" b="1" dirty="0"/>
              <a:t>resistance changing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396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7" grpId="0" animBg="1"/>
      <p:bldP spid="28" grpId="0" animBg="1"/>
      <p:bldP spid="29" grpId="0" animBg="1"/>
      <p:bldP spid="119" grpId="0"/>
      <p:bldP spid="4" grpId="0" animBg="1"/>
      <p:bldP spid="80" grpId="0" animBg="1"/>
      <p:bldP spid="81" grpId="0"/>
      <p:bldP spid="83" grpId="0"/>
      <p:bldP spid="84" grpId="0"/>
      <p:bldP spid="85" grpId="0"/>
      <p:bldP spid="86" grpId="0"/>
      <p:bldP spid="87" grpId="0"/>
      <p:bldP spid="88" grpId="0"/>
      <p:bldP spid="101" grpId="0" animBg="1"/>
      <p:bldP spid="102" grpId="0" animBg="1"/>
      <p:bldP spid="103" grpId="0" animBg="1"/>
      <p:bldP spid="111" grpId="0" animBg="1"/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7227" y="135268"/>
            <a:ext cx="11817327" cy="64757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Starting  of  DC electric drive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5050278" y="402905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471"/>
          <p:cNvSpPr txBox="1">
            <a:spLocks noChangeArrowheads="1"/>
          </p:cNvSpPr>
          <p:nvPr/>
        </p:nvSpPr>
        <p:spPr bwMode="auto">
          <a:xfrm>
            <a:off x="4456410" y="4394171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472"/>
          <p:cNvSpPr txBox="1">
            <a:spLocks noChangeArrowheads="1"/>
          </p:cNvSpPr>
          <p:nvPr/>
        </p:nvSpPr>
        <p:spPr bwMode="auto">
          <a:xfrm>
            <a:off x="3406978" y="437215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3505173" y="2730778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4669793" y="3292582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3498381" y="3258790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4660193" y="4077378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1071244" y="219937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V="1">
            <a:off x="1478409" y="1784886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>
            <a:off x="1473385" y="4445604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481"/>
          <p:cNvCxnSpPr/>
          <p:nvPr/>
        </p:nvCxnSpPr>
        <p:spPr bwMode="auto">
          <a:xfrm>
            <a:off x="1484385" y="2115502"/>
            <a:ext cx="3375725" cy="9974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7482"/>
          <p:cNvCxnSpPr/>
          <p:nvPr/>
        </p:nvCxnSpPr>
        <p:spPr bwMode="auto">
          <a:xfrm>
            <a:off x="1484385" y="2115502"/>
            <a:ext cx="3425773" cy="157338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3368132" y="2139406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485"/>
          <p:cNvCxnSpPr/>
          <p:nvPr/>
        </p:nvCxnSpPr>
        <p:spPr bwMode="auto">
          <a:xfrm>
            <a:off x="3570167" y="3591670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3330057" y="2433682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0" name="Line 7492"/>
          <p:cNvCxnSpPr/>
          <p:nvPr/>
        </p:nvCxnSpPr>
        <p:spPr bwMode="auto">
          <a:xfrm flipV="1">
            <a:off x="3580832" y="2098248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3124110" y="4377239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1427273" y="1524635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1058641" y="182006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0" name="Line 7482"/>
          <p:cNvCxnSpPr/>
          <p:nvPr/>
        </p:nvCxnSpPr>
        <p:spPr bwMode="auto">
          <a:xfrm>
            <a:off x="1478409" y="2115349"/>
            <a:ext cx="3440874" cy="63863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7492"/>
          <p:cNvCxnSpPr/>
          <p:nvPr/>
        </p:nvCxnSpPr>
        <p:spPr bwMode="auto">
          <a:xfrm flipH="1">
            <a:off x="1493903" y="2121194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7482"/>
          <p:cNvCxnSpPr/>
          <p:nvPr/>
        </p:nvCxnSpPr>
        <p:spPr bwMode="auto">
          <a:xfrm>
            <a:off x="1478147" y="2115349"/>
            <a:ext cx="3424730" cy="2452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Line 7492"/>
          <p:cNvCxnSpPr/>
          <p:nvPr/>
        </p:nvCxnSpPr>
        <p:spPr bwMode="auto">
          <a:xfrm flipV="1">
            <a:off x="4722884" y="2081854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Line 7485"/>
          <p:cNvCxnSpPr/>
          <p:nvPr/>
        </p:nvCxnSpPr>
        <p:spPr bwMode="auto">
          <a:xfrm flipV="1">
            <a:off x="1476365" y="4431262"/>
            <a:ext cx="3259021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Line 7486"/>
          <p:cNvCxnSpPr/>
          <p:nvPr/>
        </p:nvCxnSpPr>
        <p:spPr bwMode="auto">
          <a:xfrm flipH="1" flipV="1">
            <a:off x="3571305" y="3594897"/>
            <a:ext cx="1168945" cy="837005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486"/>
          <p:cNvCxnSpPr/>
          <p:nvPr/>
        </p:nvCxnSpPr>
        <p:spPr bwMode="auto">
          <a:xfrm flipH="1" flipV="1">
            <a:off x="3594126" y="3062644"/>
            <a:ext cx="1132225" cy="518108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485"/>
          <p:cNvCxnSpPr/>
          <p:nvPr/>
        </p:nvCxnSpPr>
        <p:spPr bwMode="auto">
          <a:xfrm>
            <a:off x="3579777" y="3070292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486"/>
          <p:cNvCxnSpPr/>
          <p:nvPr/>
        </p:nvCxnSpPr>
        <p:spPr bwMode="auto">
          <a:xfrm flipH="1" flipV="1">
            <a:off x="3587463" y="2720617"/>
            <a:ext cx="1137774" cy="33157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ne 7485"/>
          <p:cNvCxnSpPr/>
          <p:nvPr/>
        </p:nvCxnSpPr>
        <p:spPr bwMode="auto">
          <a:xfrm>
            <a:off x="3580371" y="2720617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 7486"/>
          <p:cNvCxnSpPr/>
          <p:nvPr/>
        </p:nvCxnSpPr>
        <p:spPr bwMode="auto">
          <a:xfrm flipH="1" flipV="1">
            <a:off x="3368849" y="2450983"/>
            <a:ext cx="1352840" cy="254202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 7492"/>
          <p:cNvCxnSpPr/>
          <p:nvPr/>
        </p:nvCxnSpPr>
        <p:spPr bwMode="auto">
          <a:xfrm flipH="1">
            <a:off x="1473385" y="2467164"/>
            <a:ext cx="18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Text Box 7477"/>
          <p:cNvSpPr txBox="1">
            <a:spLocks noChangeArrowheads="1"/>
          </p:cNvSpPr>
          <p:nvPr/>
        </p:nvSpPr>
        <p:spPr bwMode="auto">
          <a:xfrm>
            <a:off x="1257980" y="4355764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8" name="Text Box 7474"/>
          <p:cNvSpPr txBox="1">
            <a:spLocks noChangeArrowheads="1"/>
          </p:cNvSpPr>
          <p:nvPr/>
        </p:nvSpPr>
        <p:spPr bwMode="auto">
          <a:xfrm>
            <a:off x="4662279" y="2728606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9" name="Text Box 7474"/>
          <p:cNvSpPr txBox="1">
            <a:spLocks noChangeArrowheads="1"/>
          </p:cNvSpPr>
          <p:nvPr/>
        </p:nvSpPr>
        <p:spPr bwMode="auto">
          <a:xfrm>
            <a:off x="3480031" y="241117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0" name="Text Box 7474"/>
          <p:cNvSpPr txBox="1">
            <a:spLocks noChangeArrowheads="1"/>
          </p:cNvSpPr>
          <p:nvPr/>
        </p:nvSpPr>
        <p:spPr bwMode="auto">
          <a:xfrm>
            <a:off x="4642245" y="2397350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1" name="Text Box 7474"/>
          <p:cNvSpPr txBox="1">
            <a:spLocks noChangeArrowheads="1"/>
          </p:cNvSpPr>
          <p:nvPr/>
        </p:nvSpPr>
        <p:spPr bwMode="auto">
          <a:xfrm>
            <a:off x="3305317" y="2124338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8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5" name="Правая фигурная скобка 134"/>
          <p:cNvSpPr/>
          <p:nvPr/>
        </p:nvSpPr>
        <p:spPr>
          <a:xfrm>
            <a:off x="4882425" y="2982510"/>
            <a:ext cx="396481" cy="16946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52" name="Группа 251"/>
          <p:cNvGrpSpPr/>
          <p:nvPr/>
        </p:nvGrpSpPr>
        <p:grpSpPr>
          <a:xfrm>
            <a:off x="7640482" y="5298147"/>
            <a:ext cx="2151147" cy="757739"/>
            <a:chOff x="5950476" y="5236235"/>
            <a:chExt cx="2151147" cy="757739"/>
          </a:xfrm>
        </p:grpSpPr>
        <p:sp>
          <p:nvSpPr>
            <p:cNvPr id="134" name="Выноска 2 (без границы) 133"/>
            <p:cNvSpPr/>
            <p:nvPr/>
          </p:nvSpPr>
          <p:spPr>
            <a:xfrm>
              <a:off x="5950476" y="5236235"/>
              <a:ext cx="2150456" cy="757299"/>
            </a:xfrm>
            <a:prstGeom prst="callout2">
              <a:avLst>
                <a:gd name="adj1" fmla="val 14657"/>
                <a:gd name="adj2" fmla="val -1551"/>
                <a:gd name="adj3" fmla="val 14657"/>
                <a:gd name="adj4" fmla="val -11015"/>
                <a:gd name="adj5" fmla="val -192062"/>
                <a:gd name="adj6" fmla="val -10588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/>
                <a:t>Artificial characteristics</a:t>
              </a:r>
              <a:endParaRPr lang="ru-RU" sz="2000" b="1" i="1" dirty="0"/>
            </a:p>
          </p:txBody>
        </p:sp>
        <p:sp>
          <p:nvSpPr>
            <p:cNvPr id="251" name="Выноска 2 (без границы) 250"/>
            <p:cNvSpPr/>
            <p:nvPr/>
          </p:nvSpPr>
          <p:spPr>
            <a:xfrm flipH="1">
              <a:off x="5951167" y="5236675"/>
              <a:ext cx="2150456" cy="757299"/>
            </a:xfrm>
            <a:prstGeom prst="callout2">
              <a:avLst>
                <a:gd name="adj1" fmla="val 14657"/>
                <a:gd name="adj2" fmla="val -1551"/>
                <a:gd name="adj3" fmla="val 14657"/>
                <a:gd name="adj4" fmla="val -11015"/>
                <a:gd name="adj5" fmla="val -168415"/>
                <a:gd name="adj6" fmla="val -4847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i="1" dirty="0"/>
            </a:p>
          </p:txBody>
        </p:sp>
      </p:grpSp>
      <p:grpSp>
        <p:nvGrpSpPr>
          <p:cNvPr id="255" name="Группа 254"/>
          <p:cNvGrpSpPr/>
          <p:nvPr/>
        </p:nvGrpSpPr>
        <p:grpSpPr>
          <a:xfrm>
            <a:off x="3288234" y="5309237"/>
            <a:ext cx="2280580" cy="723043"/>
            <a:chOff x="2579530" y="5181258"/>
            <a:chExt cx="2280580" cy="723043"/>
          </a:xfrm>
        </p:grpSpPr>
        <p:sp>
          <p:nvSpPr>
            <p:cNvPr id="133" name="Выноска 2 (без границы) 132"/>
            <p:cNvSpPr/>
            <p:nvPr/>
          </p:nvSpPr>
          <p:spPr>
            <a:xfrm>
              <a:off x="2607159" y="5181258"/>
              <a:ext cx="2252951" cy="712477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394659"/>
                <a:gd name="adj6" fmla="val 192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/>
                <a:t>Natural characteristics</a:t>
              </a:r>
              <a:endParaRPr lang="ru-RU" sz="2000" b="1" i="1" dirty="0"/>
            </a:p>
          </p:txBody>
        </p:sp>
        <p:sp>
          <p:nvSpPr>
            <p:cNvPr id="254" name="Выноска 2 (без границы) 253"/>
            <p:cNvSpPr/>
            <p:nvPr/>
          </p:nvSpPr>
          <p:spPr>
            <a:xfrm flipH="1">
              <a:off x="2579530" y="5191824"/>
              <a:ext cx="2252951" cy="712477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373048"/>
                <a:gd name="adj6" fmla="val -112951"/>
              </a:avLst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i="1" dirty="0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743986" y="987533"/>
            <a:ext cx="308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Starting by additional resistance changing</a:t>
            </a:r>
            <a:endParaRPr lang="uk-UA" b="1" dirty="0"/>
          </a:p>
        </p:txBody>
      </p:sp>
      <p:sp>
        <p:nvSpPr>
          <p:cNvPr id="257" name="TextBox 256"/>
          <p:cNvSpPr txBox="1"/>
          <p:nvPr/>
        </p:nvSpPr>
        <p:spPr>
          <a:xfrm>
            <a:off x="6659558" y="962824"/>
            <a:ext cx="218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Starting by voltage changing</a:t>
            </a:r>
            <a:endParaRPr lang="uk-UA" b="1" dirty="0"/>
          </a:p>
        </p:txBody>
      </p:sp>
      <p:sp>
        <p:nvSpPr>
          <p:cNvPr id="157" name="Text Box 7470"/>
          <p:cNvSpPr txBox="1">
            <a:spLocks noChangeArrowheads="1"/>
          </p:cNvSpPr>
          <p:nvPr/>
        </p:nvSpPr>
        <p:spPr bwMode="auto">
          <a:xfrm>
            <a:off x="10728139" y="408136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8" name="Text Box 7471"/>
          <p:cNvSpPr txBox="1">
            <a:spLocks noChangeArrowheads="1"/>
          </p:cNvSpPr>
          <p:nvPr/>
        </p:nvSpPr>
        <p:spPr bwMode="auto">
          <a:xfrm>
            <a:off x="10013347" y="4391571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9" name="Text Box 7472"/>
          <p:cNvSpPr txBox="1">
            <a:spLocks noChangeArrowheads="1"/>
          </p:cNvSpPr>
          <p:nvPr/>
        </p:nvSpPr>
        <p:spPr bwMode="auto">
          <a:xfrm>
            <a:off x="8127417" y="4349817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0" name="Text Box 7474"/>
          <p:cNvSpPr txBox="1">
            <a:spLocks noChangeArrowheads="1"/>
          </p:cNvSpPr>
          <p:nvPr/>
        </p:nvSpPr>
        <p:spPr bwMode="auto">
          <a:xfrm>
            <a:off x="8050259" y="318662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1" name="Text Box 7475"/>
          <p:cNvSpPr txBox="1">
            <a:spLocks noChangeArrowheads="1"/>
          </p:cNvSpPr>
          <p:nvPr/>
        </p:nvSpPr>
        <p:spPr bwMode="auto">
          <a:xfrm>
            <a:off x="10217130" y="3660525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2" name="Text Box 7476"/>
          <p:cNvSpPr txBox="1">
            <a:spLocks noChangeArrowheads="1"/>
          </p:cNvSpPr>
          <p:nvPr/>
        </p:nvSpPr>
        <p:spPr bwMode="auto">
          <a:xfrm>
            <a:off x="8232423" y="363784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Text Box 7477"/>
          <p:cNvSpPr txBox="1">
            <a:spLocks noChangeArrowheads="1"/>
          </p:cNvSpPr>
          <p:nvPr/>
        </p:nvSpPr>
        <p:spPr bwMode="auto">
          <a:xfrm>
            <a:off x="10217130" y="4074778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4" name="Text Box 7478"/>
          <p:cNvSpPr txBox="1">
            <a:spLocks noChangeArrowheads="1"/>
          </p:cNvSpPr>
          <p:nvPr/>
        </p:nvSpPr>
        <p:spPr bwMode="auto">
          <a:xfrm>
            <a:off x="6628534" y="2376087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5" name="Line 7479"/>
          <p:cNvCxnSpPr/>
          <p:nvPr/>
        </p:nvCxnSpPr>
        <p:spPr bwMode="auto">
          <a:xfrm flipV="1">
            <a:off x="7035346" y="1782286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Line 7480"/>
          <p:cNvCxnSpPr/>
          <p:nvPr/>
        </p:nvCxnSpPr>
        <p:spPr bwMode="auto">
          <a:xfrm>
            <a:off x="7030322" y="4443004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Line 7481"/>
          <p:cNvCxnSpPr/>
          <p:nvPr/>
        </p:nvCxnSpPr>
        <p:spPr bwMode="auto">
          <a:xfrm>
            <a:off x="7037391" y="2865666"/>
            <a:ext cx="3357330" cy="72725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Line 7482"/>
          <p:cNvCxnSpPr/>
          <p:nvPr/>
        </p:nvCxnSpPr>
        <p:spPr bwMode="auto">
          <a:xfrm>
            <a:off x="7021197" y="3314091"/>
            <a:ext cx="3418049" cy="72476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Line 7483"/>
          <p:cNvCxnSpPr/>
          <p:nvPr/>
        </p:nvCxnSpPr>
        <p:spPr bwMode="auto">
          <a:xfrm>
            <a:off x="8071629" y="2112749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Line 7485"/>
          <p:cNvCxnSpPr/>
          <p:nvPr/>
        </p:nvCxnSpPr>
        <p:spPr bwMode="auto">
          <a:xfrm>
            <a:off x="8283644" y="4013399"/>
            <a:ext cx="199498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7488"/>
          <p:cNvSpPr>
            <a:spLocks noChangeArrowheads="1"/>
          </p:cNvSpPr>
          <p:nvPr/>
        </p:nvSpPr>
        <p:spPr bwMode="auto">
          <a:xfrm>
            <a:off x="8048794" y="2654602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72" name="Line 7492"/>
          <p:cNvCxnSpPr/>
          <p:nvPr/>
        </p:nvCxnSpPr>
        <p:spPr bwMode="auto">
          <a:xfrm flipV="1">
            <a:off x="8290436" y="2098248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 Box 7494"/>
          <p:cNvSpPr txBox="1">
            <a:spLocks noChangeArrowheads="1"/>
          </p:cNvSpPr>
          <p:nvPr/>
        </p:nvSpPr>
        <p:spPr bwMode="auto">
          <a:xfrm>
            <a:off x="7833773" y="4367135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4" name="Text Box 7496"/>
          <p:cNvSpPr txBox="1">
            <a:spLocks noChangeArrowheads="1"/>
          </p:cNvSpPr>
          <p:nvPr/>
        </p:nvSpPr>
        <p:spPr bwMode="auto">
          <a:xfrm>
            <a:off x="7008610" y="167946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5" name="Text Box 7497"/>
          <p:cNvSpPr txBox="1">
            <a:spLocks noChangeArrowheads="1"/>
          </p:cNvSpPr>
          <p:nvPr/>
        </p:nvSpPr>
        <p:spPr bwMode="auto">
          <a:xfrm>
            <a:off x="6644568" y="215249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76" name="Line 7482"/>
          <p:cNvCxnSpPr/>
          <p:nvPr/>
        </p:nvCxnSpPr>
        <p:spPr bwMode="auto">
          <a:xfrm>
            <a:off x="7025995" y="2498752"/>
            <a:ext cx="3440874" cy="63863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Line 7492"/>
          <p:cNvCxnSpPr/>
          <p:nvPr/>
        </p:nvCxnSpPr>
        <p:spPr bwMode="auto">
          <a:xfrm flipH="1">
            <a:off x="7037391" y="2488826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Line 7482"/>
          <p:cNvCxnSpPr/>
          <p:nvPr/>
        </p:nvCxnSpPr>
        <p:spPr bwMode="auto">
          <a:xfrm>
            <a:off x="7021197" y="3744123"/>
            <a:ext cx="3488799" cy="72995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Line 7492"/>
          <p:cNvCxnSpPr/>
          <p:nvPr/>
        </p:nvCxnSpPr>
        <p:spPr bwMode="auto">
          <a:xfrm flipV="1">
            <a:off x="10279821" y="2079254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Line 7485"/>
          <p:cNvCxnSpPr/>
          <p:nvPr/>
        </p:nvCxnSpPr>
        <p:spPr bwMode="auto">
          <a:xfrm flipV="1">
            <a:off x="7033302" y="4428662"/>
            <a:ext cx="3259021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Line 7486"/>
          <p:cNvCxnSpPr/>
          <p:nvPr/>
        </p:nvCxnSpPr>
        <p:spPr bwMode="auto">
          <a:xfrm flipH="1" flipV="1">
            <a:off x="8260413" y="4032968"/>
            <a:ext cx="2036775" cy="411576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Line 7486"/>
          <p:cNvCxnSpPr/>
          <p:nvPr/>
        </p:nvCxnSpPr>
        <p:spPr bwMode="auto">
          <a:xfrm flipH="1" flipV="1">
            <a:off x="8273070" y="3566592"/>
            <a:ext cx="2006607" cy="427239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485"/>
          <p:cNvCxnSpPr/>
          <p:nvPr/>
        </p:nvCxnSpPr>
        <p:spPr bwMode="auto">
          <a:xfrm flipV="1">
            <a:off x="8267682" y="3576752"/>
            <a:ext cx="2010944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7486"/>
          <p:cNvCxnSpPr/>
          <p:nvPr/>
        </p:nvCxnSpPr>
        <p:spPr bwMode="auto">
          <a:xfrm flipH="1" flipV="1">
            <a:off x="8276347" y="3116714"/>
            <a:ext cx="2005849" cy="43702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Line 7485"/>
          <p:cNvCxnSpPr/>
          <p:nvPr/>
        </p:nvCxnSpPr>
        <p:spPr bwMode="auto">
          <a:xfrm>
            <a:off x="8267749" y="3126874"/>
            <a:ext cx="2024574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Line 7486"/>
          <p:cNvCxnSpPr/>
          <p:nvPr/>
        </p:nvCxnSpPr>
        <p:spPr bwMode="auto">
          <a:xfrm flipH="1" flipV="1">
            <a:off x="8056887" y="2674407"/>
            <a:ext cx="2220560" cy="41590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Line 7492"/>
          <p:cNvCxnSpPr/>
          <p:nvPr/>
        </p:nvCxnSpPr>
        <p:spPr bwMode="auto">
          <a:xfrm flipH="1">
            <a:off x="7023644" y="2688084"/>
            <a:ext cx="10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" name="Text Box 7477"/>
          <p:cNvSpPr txBox="1">
            <a:spLocks noChangeArrowheads="1"/>
          </p:cNvSpPr>
          <p:nvPr/>
        </p:nvSpPr>
        <p:spPr bwMode="auto">
          <a:xfrm>
            <a:off x="6814917" y="4353164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2" name="Text Box 7474"/>
          <p:cNvSpPr txBox="1">
            <a:spLocks noChangeArrowheads="1"/>
          </p:cNvSpPr>
          <p:nvPr/>
        </p:nvSpPr>
        <p:spPr bwMode="auto">
          <a:xfrm>
            <a:off x="10219033" y="3202094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3" name="Text Box 7474"/>
          <p:cNvSpPr txBox="1">
            <a:spLocks noChangeArrowheads="1"/>
          </p:cNvSpPr>
          <p:nvPr/>
        </p:nvSpPr>
        <p:spPr bwMode="auto">
          <a:xfrm>
            <a:off x="8056886" y="2739346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4" name="Text Box 7474"/>
          <p:cNvSpPr txBox="1">
            <a:spLocks noChangeArrowheads="1"/>
          </p:cNvSpPr>
          <p:nvPr/>
        </p:nvSpPr>
        <p:spPr bwMode="auto">
          <a:xfrm>
            <a:off x="10238181" y="2717473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5" name="Text Box 7474"/>
          <p:cNvSpPr txBox="1">
            <a:spLocks noChangeArrowheads="1"/>
          </p:cNvSpPr>
          <p:nvPr/>
        </p:nvSpPr>
        <p:spPr bwMode="auto">
          <a:xfrm>
            <a:off x="7826788" y="232407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8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6" name="Правая фигурная скобка 215"/>
          <p:cNvSpPr/>
          <p:nvPr/>
        </p:nvSpPr>
        <p:spPr>
          <a:xfrm>
            <a:off x="10439362" y="3323576"/>
            <a:ext cx="376771" cy="13510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9" name="Text Box 7497"/>
          <p:cNvSpPr txBox="1">
            <a:spLocks noChangeArrowheads="1"/>
          </p:cNvSpPr>
          <p:nvPr/>
        </p:nvSpPr>
        <p:spPr bwMode="auto">
          <a:xfrm>
            <a:off x="6546430" y="347735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0,1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0" name="Text Box 7497"/>
          <p:cNvSpPr txBox="1">
            <a:spLocks noChangeArrowheads="1"/>
          </p:cNvSpPr>
          <p:nvPr/>
        </p:nvSpPr>
        <p:spPr bwMode="auto">
          <a:xfrm>
            <a:off x="6528657" y="3011631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0,2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1" name="Text Box 7497"/>
          <p:cNvSpPr txBox="1">
            <a:spLocks noChangeArrowheads="1"/>
          </p:cNvSpPr>
          <p:nvPr/>
        </p:nvSpPr>
        <p:spPr bwMode="auto">
          <a:xfrm>
            <a:off x="6513859" y="261646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0,3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28" grpId="0"/>
      <p:bldP spid="129" grpId="0"/>
      <p:bldP spid="130" grpId="0"/>
      <p:bldP spid="131" grpId="0"/>
      <p:bldP spid="160" grpId="0"/>
      <p:bldP spid="161" grpId="0"/>
      <p:bldP spid="212" grpId="0"/>
      <p:bldP spid="213" grpId="0"/>
      <p:bldP spid="214" grpId="0"/>
      <p:bldP spid="215" grpId="0"/>
      <p:bldP spid="260" grpId="0"/>
      <p:bldP spid="2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</a:t>
            </a:r>
            <a:r>
              <a:rPr lang="en-US" dirty="0" smtClean="0"/>
              <a:t>DC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5" y="1619815"/>
            <a:ext cx="5977345" cy="2742994"/>
          </a:xfrm>
        </p:spPr>
        <p:txBody>
          <a:bodyPr/>
          <a:lstStyle/>
          <a:p>
            <a:r>
              <a:rPr lang="en-US" dirty="0"/>
              <a:t>Methods of angular speed control of </a:t>
            </a:r>
            <a:r>
              <a:rPr lang="en-US" dirty="0" smtClean="0"/>
              <a:t>DC motors</a:t>
            </a:r>
            <a:endParaRPr lang="en-US" dirty="0"/>
          </a:p>
          <a:p>
            <a:r>
              <a:rPr lang="en-US" dirty="0" smtClean="0"/>
              <a:t>Traction modes </a:t>
            </a:r>
            <a:r>
              <a:rPr lang="en-US" dirty="0"/>
              <a:t>of </a:t>
            </a:r>
            <a:r>
              <a:rPr lang="en-US" dirty="0" smtClean="0"/>
              <a:t>DC electric drives</a:t>
            </a:r>
          </a:p>
          <a:p>
            <a:r>
              <a:rPr lang="en-US" dirty="0" smtClean="0"/>
              <a:t>Braking </a:t>
            </a:r>
            <a:r>
              <a:rPr lang="en-US" dirty="0"/>
              <a:t>modes of DC electric </a:t>
            </a:r>
            <a:r>
              <a:rPr lang="en-US" dirty="0" smtClean="0"/>
              <a:t>drives</a:t>
            </a:r>
            <a:endParaRPr lang="ru-RU" dirty="0"/>
          </a:p>
          <a:p>
            <a:endParaRPr lang="en-US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2211" y="270438"/>
            <a:ext cx="11817327" cy="6338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Braking  of  DC electric </a:t>
            </a:r>
            <a:r>
              <a:rPr lang="en-US" dirty="0" smtClean="0"/>
              <a:t>drive</a:t>
            </a:r>
            <a:r>
              <a:rPr lang="uk-UA" dirty="0" smtClean="0"/>
              <a:t> </a:t>
            </a:r>
            <a:r>
              <a:rPr lang="en-US" dirty="0" smtClean="0"/>
              <a:t>in traction mode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5298979" y="4659384"/>
            <a:ext cx="558555" cy="5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471"/>
          <p:cNvSpPr txBox="1">
            <a:spLocks noChangeArrowheads="1"/>
          </p:cNvSpPr>
          <p:nvPr/>
        </p:nvSpPr>
        <p:spPr bwMode="auto">
          <a:xfrm>
            <a:off x="3543413" y="5048074"/>
            <a:ext cx="747843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472"/>
          <p:cNvSpPr txBox="1">
            <a:spLocks noChangeArrowheads="1"/>
          </p:cNvSpPr>
          <p:nvPr/>
        </p:nvSpPr>
        <p:spPr bwMode="auto">
          <a:xfrm>
            <a:off x="1977982" y="5028166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2181828" y="3178288"/>
            <a:ext cx="428617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3416642" y="3222589"/>
            <a:ext cx="366774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2106891" y="2622467"/>
            <a:ext cx="34989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3417502" y="2603865"/>
            <a:ext cx="374438" cy="5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975105" y="2680795"/>
            <a:ext cx="744740" cy="5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V="1">
            <a:off x="1417557" y="2232577"/>
            <a:ext cx="0" cy="28774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>
            <a:off x="1412097" y="5109833"/>
            <a:ext cx="40950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7482"/>
          <p:cNvCxnSpPr/>
          <p:nvPr/>
        </p:nvCxnSpPr>
        <p:spPr bwMode="auto">
          <a:xfrm>
            <a:off x="1424051" y="2590100"/>
            <a:ext cx="3563073" cy="17135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3471051" y="2615949"/>
            <a:ext cx="0" cy="2494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3429676" y="2934174"/>
            <a:ext cx="70337" cy="7241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0" name="Line 7492"/>
          <p:cNvCxnSpPr/>
          <p:nvPr/>
        </p:nvCxnSpPr>
        <p:spPr bwMode="auto">
          <a:xfrm flipV="1">
            <a:off x="2241390" y="2561214"/>
            <a:ext cx="0" cy="2530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3072080" y="5050386"/>
            <a:ext cx="746809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=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1051681" y="1920730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961410" y="2270623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0" name="Line 7482"/>
          <p:cNvCxnSpPr/>
          <p:nvPr/>
        </p:nvCxnSpPr>
        <p:spPr bwMode="auto">
          <a:xfrm>
            <a:off x="1417557" y="2589934"/>
            <a:ext cx="3739074" cy="69060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7492"/>
          <p:cNvCxnSpPr/>
          <p:nvPr/>
        </p:nvCxnSpPr>
        <p:spPr bwMode="auto">
          <a:xfrm flipH="1">
            <a:off x="1434394" y="2596255"/>
            <a:ext cx="381007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7482"/>
          <p:cNvCxnSpPr/>
          <p:nvPr/>
        </p:nvCxnSpPr>
        <p:spPr bwMode="auto">
          <a:xfrm>
            <a:off x="1417272" y="2589934"/>
            <a:ext cx="2145431" cy="26013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7486"/>
          <p:cNvCxnSpPr/>
          <p:nvPr/>
        </p:nvCxnSpPr>
        <p:spPr bwMode="auto">
          <a:xfrm>
            <a:off x="2239382" y="3564135"/>
            <a:ext cx="1236552" cy="1499678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485"/>
          <p:cNvCxnSpPr/>
          <p:nvPr/>
        </p:nvCxnSpPr>
        <p:spPr bwMode="auto">
          <a:xfrm flipH="1">
            <a:off x="2221747" y="3574104"/>
            <a:ext cx="1251837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486"/>
          <p:cNvCxnSpPr/>
          <p:nvPr/>
        </p:nvCxnSpPr>
        <p:spPr bwMode="auto">
          <a:xfrm>
            <a:off x="2238125" y="2960995"/>
            <a:ext cx="1237842" cy="59787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ne 7485"/>
          <p:cNvCxnSpPr/>
          <p:nvPr/>
        </p:nvCxnSpPr>
        <p:spPr bwMode="auto">
          <a:xfrm flipH="1">
            <a:off x="2219214" y="2960160"/>
            <a:ext cx="1251837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 7492"/>
          <p:cNvCxnSpPr/>
          <p:nvPr/>
        </p:nvCxnSpPr>
        <p:spPr bwMode="auto">
          <a:xfrm flipH="1">
            <a:off x="1419717" y="2979271"/>
            <a:ext cx="20342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Text Box 7477"/>
          <p:cNvSpPr txBox="1">
            <a:spLocks noChangeArrowheads="1"/>
          </p:cNvSpPr>
          <p:nvPr/>
        </p:nvSpPr>
        <p:spPr bwMode="auto">
          <a:xfrm>
            <a:off x="1178025" y="5012681"/>
            <a:ext cx="374438" cy="5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8" name="Text Box 7474"/>
          <p:cNvSpPr txBox="1">
            <a:spLocks noChangeArrowheads="1"/>
          </p:cNvSpPr>
          <p:nvPr/>
        </p:nvSpPr>
        <p:spPr bwMode="auto">
          <a:xfrm>
            <a:off x="3399717" y="4725151"/>
            <a:ext cx="408732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1743985" y="1444734"/>
            <a:ext cx="358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Braking with active load by additional resistance changing</a:t>
            </a:r>
            <a:endParaRPr lang="uk-UA" b="1" dirty="0"/>
          </a:p>
        </p:txBody>
      </p:sp>
      <p:sp>
        <p:nvSpPr>
          <p:cNvPr id="257" name="TextBox 256"/>
          <p:cNvSpPr txBox="1"/>
          <p:nvPr/>
        </p:nvSpPr>
        <p:spPr>
          <a:xfrm>
            <a:off x="6659558" y="1430662"/>
            <a:ext cx="330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Braking with active load by voltage changing</a:t>
            </a:r>
            <a:endParaRPr lang="uk-UA" b="1" dirty="0"/>
          </a:p>
        </p:txBody>
      </p:sp>
      <p:sp>
        <p:nvSpPr>
          <p:cNvPr id="177" name="Text Box 7470"/>
          <p:cNvSpPr txBox="1">
            <a:spLocks noChangeArrowheads="1"/>
          </p:cNvSpPr>
          <p:nvPr/>
        </p:nvSpPr>
        <p:spPr bwMode="auto">
          <a:xfrm>
            <a:off x="10452562" y="4745446"/>
            <a:ext cx="552136" cy="5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8" name="Text Box 7471"/>
          <p:cNvSpPr txBox="1">
            <a:spLocks noChangeArrowheads="1"/>
          </p:cNvSpPr>
          <p:nvPr/>
        </p:nvSpPr>
        <p:spPr bwMode="auto">
          <a:xfrm>
            <a:off x="7088800" y="5095983"/>
            <a:ext cx="739248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" name="Text Box 7478"/>
          <p:cNvSpPr txBox="1">
            <a:spLocks noChangeArrowheads="1"/>
          </p:cNvSpPr>
          <p:nvPr/>
        </p:nvSpPr>
        <p:spPr bwMode="auto">
          <a:xfrm>
            <a:off x="6050875" y="2587564"/>
            <a:ext cx="736181" cy="5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5" name="Line 7479"/>
          <p:cNvCxnSpPr/>
          <p:nvPr/>
        </p:nvCxnSpPr>
        <p:spPr bwMode="auto">
          <a:xfrm flipV="1">
            <a:off x="6487466" y="2213317"/>
            <a:ext cx="0" cy="29331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Line 7480"/>
          <p:cNvCxnSpPr/>
          <p:nvPr/>
        </p:nvCxnSpPr>
        <p:spPr bwMode="auto">
          <a:xfrm>
            <a:off x="6482069" y="5131041"/>
            <a:ext cx="40479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7483"/>
          <p:cNvCxnSpPr/>
          <p:nvPr/>
        </p:nvCxnSpPr>
        <p:spPr bwMode="auto">
          <a:xfrm>
            <a:off x="8517359" y="2548229"/>
            <a:ext cx="0" cy="25794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Oval 7488"/>
          <p:cNvSpPr>
            <a:spLocks noChangeArrowheads="1"/>
          </p:cNvSpPr>
          <p:nvPr/>
        </p:nvSpPr>
        <p:spPr bwMode="auto">
          <a:xfrm>
            <a:off x="8476460" y="2882047"/>
            <a:ext cx="69528" cy="7381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93" name="Text Box 7494"/>
          <p:cNvSpPr txBox="1">
            <a:spLocks noChangeArrowheads="1"/>
          </p:cNvSpPr>
          <p:nvPr/>
        </p:nvSpPr>
        <p:spPr bwMode="auto">
          <a:xfrm>
            <a:off x="8130757" y="5192443"/>
            <a:ext cx="1032630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=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baseline="-25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" name="Text Box 7496"/>
          <p:cNvSpPr txBox="1">
            <a:spLocks noChangeArrowheads="1"/>
          </p:cNvSpPr>
          <p:nvPr/>
        </p:nvSpPr>
        <p:spPr bwMode="auto">
          <a:xfrm>
            <a:off x="6105744" y="1917005"/>
            <a:ext cx="736181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5" name="Text Box 7497"/>
          <p:cNvSpPr txBox="1">
            <a:spLocks noChangeArrowheads="1"/>
          </p:cNvSpPr>
          <p:nvPr/>
        </p:nvSpPr>
        <p:spPr bwMode="auto">
          <a:xfrm>
            <a:off x="6056207" y="2209252"/>
            <a:ext cx="736181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6" name="Line 7482"/>
          <p:cNvCxnSpPr/>
          <p:nvPr/>
        </p:nvCxnSpPr>
        <p:spPr bwMode="auto">
          <a:xfrm>
            <a:off x="6487466" y="2544779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Line 7492"/>
          <p:cNvCxnSpPr/>
          <p:nvPr/>
        </p:nvCxnSpPr>
        <p:spPr bwMode="auto">
          <a:xfrm flipH="1">
            <a:off x="6489210" y="2563324"/>
            <a:ext cx="376628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Line 7492"/>
          <p:cNvCxnSpPr/>
          <p:nvPr/>
        </p:nvCxnSpPr>
        <p:spPr bwMode="auto">
          <a:xfrm flipV="1">
            <a:off x="7271751" y="2561729"/>
            <a:ext cx="0" cy="257943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Line 7492"/>
          <p:cNvCxnSpPr/>
          <p:nvPr/>
        </p:nvCxnSpPr>
        <p:spPr bwMode="auto">
          <a:xfrm flipH="1">
            <a:off x="6494347" y="2917859"/>
            <a:ext cx="201085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 Box 7477"/>
          <p:cNvSpPr txBox="1">
            <a:spLocks noChangeArrowheads="1"/>
          </p:cNvSpPr>
          <p:nvPr/>
        </p:nvSpPr>
        <p:spPr bwMode="auto">
          <a:xfrm>
            <a:off x="6250687" y="5047248"/>
            <a:ext cx="370135" cy="5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7" name="Line 7482"/>
          <p:cNvCxnSpPr/>
          <p:nvPr/>
        </p:nvCxnSpPr>
        <p:spPr bwMode="auto">
          <a:xfrm>
            <a:off x="6473835" y="3016504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Line 7482"/>
          <p:cNvCxnSpPr/>
          <p:nvPr/>
        </p:nvCxnSpPr>
        <p:spPr bwMode="auto">
          <a:xfrm>
            <a:off x="6480911" y="3740911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Line 7482"/>
          <p:cNvCxnSpPr/>
          <p:nvPr/>
        </p:nvCxnSpPr>
        <p:spPr bwMode="auto">
          <a:xfrm>
            <a:off x="6483814" y="4225104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Line 7482"/>
          <p:cNvCxnSpPr/>
          <p:nvPr/>
        </p:nvCxnSpPr>
        <p:spPr bwMode="auto">
          <a:xfrm>
            <a:off x="6485270" y="4469232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Line 7482"/>
          <p:cNvCxnSpPr/>
          <p:nvPr/>
        </p:nvCxnSpPr>
        <p:spPr bwMode="auto">
          <a:xfrm>
            <a:off x="6481723" y="2777529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Line 7482"/>
          <p:cNvCxnSpPr/>
          <p:nvPr/>
        </p:nvCxnSpPr>
        <p:spPr bwMode="auto">
          <a:xfrm>
            <a:off x="6483814" y="3982086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Line 7482"/>
          <p:cNvCxnSpPr/>
          <p:nvPr/>
        </p:nvCxnSpPr>
        <p:spPr bwMode="auto">
          <a:xfrm>
            <a:off x="6486308" y="3495091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Line 7482"/>
          <p:cNvCxnSpPr/>
          <p:nvPr/>
        </p:nvCxnSpPr>
        <p:spPr bwMode="auto">
          <a:xfrm>
            <a:off x="6492864" y="3258647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Line 7485"/>
          <p:cNvCxnSpPr/>
          <p:nvPr/>
        </p:nvCxnSpPr>
        <p:spPr bwMode="auto">
          <a:xfrm flipH="1">
            <a:off x="7263566" y="3153931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7485"/>
          <p:cNvCxnSpPr/>
          <p:nvPr/>
        </p:nvCxnSpPr>
        <p:spPr bwMode="auto">
          <a:xfrm flipH="1">
            <a:off x="7263566" y="2908488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Line 7485"/>
          <p:cNvCxnSpPr/>
          <p:nvPr/>
        </p:nvCxnSpPr>
        <p:spPr bwMode="auto">
          <a:xfrm flipH="1">
            <a:off x="7279552" y="3395129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Line 7486"/>
          <p:cNvCxnSpPr/>
          <p:nvPr/>
        </p:nvCxnSpPr>
        <p:spPr bwMode="auto">
          <a:xfrm>
            <a:off x="7287738" y="2911613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ne 7486"/>
          <p:cNvCxnSpPr/>
          <p:nvPr/>
        </p:nvCxnSpPr>
        <p:spPr bwMode="auto">
          <a:xfrm>
            <a:off x="7272501" y="3155585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7486"/>
          <p:cNvCxnSpPr/>
          <p:nvPr/>
        </p:nvCxnSpPr>
        <p:spPr bwMode="auto">
          <a:xfrm>
            <a:off x="7290109" y="3390944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ne 7486"/>
          <p:cNvCxnSpPr/>
          <p:nvPr/>
        </p:nvCxnSpPr>
        <p:spPr bwMode="auto">
          <a:xfrm>
            <a:off x="7283723" y="3629557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ne 7486"/>
          <p:cNvCxnSpPr/>
          <p:nvPr/>
        </p:nvCxnSpPr>
        <p:spPr bwMode="auto">
          <a:xfrm>
            <a:off x="7287738" y="3874215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Line 7486"/>
          <p:cNvCxnSpPr/>
          <p:nvPr/>
        </p:nvCxnSpPr>
        <p:spPr bwMode="auto">
          <a:xfrm>
            <a:off x="7280087" y="4114232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Line 7486"/>
          <p:cNvCxnSpPr/>
          <p:nvPr/>
        </p:nvCxnSpPr>
        <p:spPr bwMode="auto">
          <a:xfrm>
            <a:off x="7287737" y="4361696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7486"/>
          <p:cNvCxnSpPr/>
          <p:nvPr/>
        </p:nvCxnSpPr>
        <p:spPr bwMode="auto">
          <a:xfrm>
            <a:off x="7285243" y="4603993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Line 7485"/>
          <p:cNvCxnSpPr/>
          <p:nvPr/>
        </p:nvCxnSpPr>
        <p:spPr bwMode="auto">
          <a:xfrm flipH="1">
            <a:off x="7271751" y="3635918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7485"/>
          <p:cNvCxnSpPr/>
          <p:nvPr/>
        </p:nvCxnSpPr>
        <p:spPr bwMode="auto">
          <a:xfrm flipH="1">
            <a:off x="7275459" y="3877250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7485"/>
          <p:cNvCxnSpPr/>
          <p:nvPr/>
        </p:nvCxnSpPr>
        <p:spPr bwMode="auto">
          <a:xfrm flipH="1">
            <a:off x="7263566" y="4107465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7485"/>
          <p:cNvCxnSpPr/>
          <p:nvPr/>
        </p:nvCxnSpPr>
        <p:spPr bwMode="auto">
          <a:xfrm flipH="1">
            <a:off x="7269645" y="4349926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7485"/>
          <p:cNvCxnSpPr/>
          <p:nvPr/>
        </p:nvCxnSpPr>
        <p:spPr bwMode="auto">
          <a:xfrm flipH="1">
            <a:off x="7279552" y="4598560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Line 7485"/>
          <p:cNvCxnSpPr/>
          <p:nvPr/>
        </p:nvCxnSpPr>
        <p:spPr bwMode="auto">
          <a:xfrm flipH="1">
            <a:off x="7267659" y="4851686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ne 7482"/>
          <p:cNvCxnSpPr/>
          <p:nvPr/>
        </p:nvCxnSpPr>
        <p:spPr bwMode="auto">
          <a:xfrm>
            <a:off x="6477927" y="4731372"/>
            <a:ext cx="2383018" cy="44861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Line 7486"/>
          <p:cNvCxnSpPr/>
          <p:nvPr/>
        </p:nvCxnSpPr>
        <p:spPr bwMode="auto">
          <a:xfrm>
            <a:off x="7277639" y="4861387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2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</a:t>
            </a:r>
            <a:r>
              <a:rPr lang="en-US" dirty="0" smtClean="0"/>
              <a:t>DC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31455" y="3082855"/>
            <a:ext cx="5977345" cy="125546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Braking </a:t>
            </a:r>
            <a:r>
              <a:rPr lang="en-US" sz="3600" dirty="0"/>
              <a:t>modes of DC electric </a:t>
            </a:r>
            <a:r>
              <a:rPr lang="en-US" sz="3600" dirty="0" smtClean="0"/>
              <a:t>drives</a:t>
            </a:r>
            <a:endParaRPr lang="ru-RU" sz="3600" dirty="0"/>
          </a:p>
          <a:p>
            <a:endParaRPr lang="en-US" sz="3600" dirty="0"/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 flipV="1">
            <a:off x="4141400" y="1318567"/>
            <a:ext cx="0" cy="471833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505691" y="4882312"/>
            <a:ext cx="829417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1828910" y="2192745"/>
            <a:ext cx="6849435" cy="139085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626097" y="1299390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272202" y="1244643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774350" y="5032124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Выноска 2 (без границы) 58"/>
          <p:cNvSpPr/>
          <p:nvPr/>
        </p:nvSpPr>
        <p:spPr>
          <a:xfrm>
            <a:off x="5798075" y="1417572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306901"/>
              <a:gd name="adj6" fmla="val -232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Выноска 2 (без границы) 59"/>
          <p:cNvSpPr/>
          <p:nvPr/>
        </p:nvSpPr>
        <p:spPr>
          <a:xfrm flipH="1">
            <a:off x="1856846" y="1193807"/>
            <a:ext cx="1574326" cy="715688"/>
          </a:xfrm>
          <a:prstGeom prst="callout2">
            <a:avLst>
              <a:gd name="adj1" fmla="val 48039"/>
              <a:gd name="adj2" fmla="val 864"/>
              <a:gd name="adj3" fmla="val 66018"/>
              <a:gd name="adj4" fmla="val -9715"/>
              <a:gd name="adj5" fmla="val 194389"/>
              <a:gd name="adj6" fmla="val -159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Regenerative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64226" y="3240493"/>
            <a:ext cx="1728000" cy="1188000"/>
            <a:chOff x="4764226" y="3240493"/>
            <a:chExt cx="1728000" cy="1188000"/>
          </a:xfrm>
        </p:grpSpPr>
        <p:sp>
          <p:nvSpPr>
            <p:cNvPr id="30" name="Text Box 7567"/>
            <p:cNvSpPr txBox="1">
              <a:spLocks noChangeArrowheads="1"/>
            </p:cNvSpPr>
            <p:nvPr/>
          </p:nvSpPr>
          <p:spPr bwMode="auto">
            <a:xfrm>
              <a:off x="5315509" y="391049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Line 7543"/>
            <p:cNvCxnSpPr/>
            <p:nvPr/>
          </p:nvCxnSpPr>
          <p:spPr bwMode="auto">
            <a:xfrm flipH="1">
              <a:off x="5892117" y="380862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7562"/>
            <p:cNvCxnSpPr/>
            <p:nvPr/>
          </p:nvCxnSpPr>
          <p:spPr bwMode="auto">
            <a:xfrm>
              <a:off x="4883077" y="383011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7570"/>
            <p:cNvCxnSpPr/>
            <p:nvPr/>
          </p:nvCxnSpPr>
          <p:spPr bwMode="auto">
            <a:xfrm>
              <a:off x="5390438" y="432759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Text Box 7573"/>
            <p:cNvSpPr txBox="1">
              <a:spLocks noChangeArrowheads="1"/>
            </p:cNvSpPr>
            <p:nvPr/>
          </p:nvSpPr>
          <p:spPr bwMode="auto">
            <a:xfrm>
              <a:off x="5907670" y="331217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50" name="Text Box 7573"/>
            <p:cNvSpPr txBox="1">
              <a:spLocks noChangeArrowheads="1"/>
            </p:cNvSpPr>
            <p:nvPr/>
          </p:nvSpPr>
          <p:spPr bwMode="auto">
            <a:xfrm>
              <a:off x="4883077" y="332888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  <p:sp>
          <p:nvSpPr>
            <p:cNvPr id="51" name="Text Box 7544"/>
            <p:cNvSpPr txBox="1">
              <a:spLocks noChangeArrowheads="1"/>
            </p:cNvSpPr>
            <p:nvPr/>
          </p:nvSpPr>
          <p:spPr bwMode="auto">
            <a:xfrm>
              <a:off x="5399659" y="386757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4764226" y="324049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1" name="Text Box 7544"/>
          <p:cNvSpPr txBox="1">
            <a:spLocks noChangeArrowheads="1"/>
          </p:cNvSpPr>
          <p:nvPr/>
        </p:nvSpPr>
        <p:spPr bwMode="auto">
          <a:xfrm>
            <a:off x="1887934" y="3893668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algn="ctr"/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20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272838" y="3262212"/>
            <a:ext cx="1728000" cy="118800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6" name="Line 7543"/>
          <p:cNvCxnSpPr/>
          <p:nvPr/>
        </p:nvCxnSpPr>
        <p:spPr bwMode="auto">
          <a:xfrm flipH="1">
            <a:off x="2380392" y="3834723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" name="Line 7562"/>
          <p:cNvCxnSpPr/>
          <p:nvPr/>
        </p:nvCxnSpPr>
        <p:spPr bwMode="auto">
          <a:xfrm>
            <a:off x="1371352" y="3856212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Line 7570"/>
          <p:cNvCxnSpPr/>
          <p:nvPr/>
        </p:nvCxnSpPr>
        <p:spPr bwMode="auto">
          <a:xfrm flipH="1">
            <a:off x="1878713" y="4353690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" name="Text Box 7573"/>
          <p:cNvSpPr txBox="1">
            <a:spLocks noChangeArrowheads="1"/>
          </p:cNvSpPr>
          <p:nvPr/>
        </p:nvSpPr>
        <p:spPr bwMode="auto">
          <a:xfrm>
            <a:off x="2395945" y="3338269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</a:t>
            </a:r>
            <a:r>
              <a:rPr lang="en-US" baseline="-25000" dirty="0"/>
              <a:t>a</a:t>
            </a:r>
            <a:endParaRPr lang="uk-UA" baseline="-25000" dirty="0"/>
          </a:p>
        </p:txBody>
      </p:sp>
      <p:sp>
        <p:nvSpPr>
          <p:cNvPr id="70" name="Text Box 7573"/>
          <p:cNvSpPr txBox="1">
            <a:spLocks noChangeArrowheads="1"/>
          </p:cNvSpPr>
          <p:nvPr/>
        </p:nvSpPr>
        <p:spPr bwMode="auto">
          <a:xfrm>
            <a:off x="1371352" y="3354984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V</a:t>
            </a:r>
            <a:r>
              <a:rPr lang="en-US" baseline="-25000" dirty="0" err="1"/>
              <a:t>a</a:t>
            </a:r>
            <a:endParaRPr lang="uk-UA" baseline="-25000" dirty="0"/>
          </a:p>
        </p:txBody>
      </p:sp>
      <p:grpSp>
        <p:nvGrpSpPr>
          <p:cNvPr id="123" name="Группа 122"/>
          <p:cNvGrpSpPr/>
          <p:nvPr/>
        </p:nvGrpSpPr>
        <p:grpSpPr>
          <a:xfrm>
            <a:off x="9356573" y="952226"/>
            <a:ext cx="2281037" cy="4954921"/>
            <a:chOff x="9359490" y="500316"/>
            <a:chExt cx="2281037" cy="4954921"/>
          </a:xfrm>
        </p:grpSpPr>
        <p:cxnSp>
          <p:nvCxnSpPr>
            <p:cNvPr id="105" name="Line 9095"/>
            <p:cNvCxnSpPr/>
            <p:nvPr/>
          </p:nvCxnSpPr>
          <p:spPr bwMode="auto">
            <a:xfrm rot="16200000" flipH="1">
              <a:off x="11049507" y="4751356"/>
              <a:ext cx="328051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4" name="Group 9068"/>
            <p:cNvGrpSpPr>
              <a:grpSpLocks/>
            </p:cNvGrpSpPr>
            <p:nvPr/>
          </p:nvGrpSpPr>
          <p:grpSpPr bwMode="auto">
            <a:xfrm rot="16200000">
              <a:off x="10826800" y="2553024"/>
              <a:ext cx="776998" cy="280344"/>
              <a:chOff x="3985" y="12110"/>
              <a:chExt cx="716" cy="238"/>
            </a:xfrm>
          </p:grpSpPr>
          <p:sp>
            <p:nvSpPr>
              <p:cNvPr id="116" name="Oval 9069"/>
              <p:cNvSpPr>
                <a:spLocks noChangeArrowheads="1"/>
              </p:cNvSpPr>
              <p:nvPr/>
            </p:nvSpPr>
            <p:spPr bwMode="auto">
              <a:xfrm>
                <a:off x="398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7" name="Oval 9070"/>
              <p:cNvSpPr>
                <a:spLocks noChangeArrowheads="1"/>
              </p:cNvSpPr>
              <p:nvPr/>
            </p:nvSpPr>
            <p:spPr bwMode="auto">
              <a:xfrm>
                <a:off x="422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8" name="Oval 9071"/>
              <p:cNvSpPr>
                <a:spLocks noChangeArrowheads="1"/>
              </p:cNvSpPr>
              <p:nvPr/>
            </p:nvSpPr>
            <p:spPr bwMode="auto">
              <a:xfrm>
                <a:off x="4463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5" name="Rectangle 9072"/>
            <p:cNvSpPr>
              <a:spLocks noChangeArrowheads="1"/>
            </p:cNvSpPr>
            <p:nvPr/>
          </p:nvSpPr>
          <p:spPr bwMode="auto">
            <a:xfrm rot="16200000">
              <a:off x="10647163" y="2345522"/>
              <a:ext cx="1562677" cy="424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87" name="Text Box 9073"/>
            <p:cNvSpPr txBox="1">
              <a:spLocks noChangeArrowheads="1"/>
            </p:cNvSpPr>
            <p:nvPr/>
          </p:nvSpPr>
          <p:spPr bwMode="auto">
            <a:xfrm rot="16200000">
              <a:off x="10426347" y="1088208"/>
              <a:ext cx="784664" cy="63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9074"/>
            <p:cNvSpPr txBox="1">
              <a:spLocks noChangeArrowheads="1"/>
            </p:cNvSpPr>
            <p:nvPr/>
          </p:nvSpPr>
          <p:spPr bwMode="auto">
            <a:xfrm rot="16200000">
              <a:off x="10328762" y="2119554"/>
              <a:ext cx="478881" cy="11358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smtClean="0">
                  <a:effectLst/>
                  <a:latin typeface="Times New Roman"/>
                  <a:ea typeface="Calibri"/>
                  <a:cs typeface="Times New Roman"/>
                </a:rPr>
                <a:t>CW+IP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9075"/>
            <p:cNvSpPr txBox="1">
              <a:spLocks noChangeArrowheads="1"/>
            </p:cNvSpPr>
            <p:nvPr/>
          </p:nvSpPr>
          <p:spPr bwMode="auto">
            <a:xfrm rot="16200000">
              <a:off x="10177962" y="4858060"/>
              <a:ext cx="586281" cy="6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Rectangle 9076"/>
            <p:cNvSpPr>
              <a:spLocks noChangeArrowheads="1"/>
            </p:cNvSpPr>
            <p:nvPr/>
          </p:nvSpPr>
          <p:spPr bwMode="auto">
            <a:xfrm rot="16200000">
              <a:off x="10821096" y="1204361"/>
              <a:ext cx="781339" cy="2803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91" name="Line 9077"/>
            <p:cNvCxnSpPr/>
            <p:nvPr/>
          </p:nvCxnSpPr>
          <p:spPr bwMode="auto">
            <a:xfrm>
              <a:off x="10573164" y="5099204"/>
              <a:ext cx="6173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Line 9078"/>
            <p:cNvCxnSpPr/>
            <p:nvPr/>
          </p:nvCxnSpPr>
          <p:spPr bwMode="auto">
            <a:xfrm rot="16200000" flipH="1">
              <a:off x="10932238" y="2019442"/>
              <a:ext cx="569657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3" name="Text Box 9079"/>
            <p:cNvSpPr txBox="1">
              <a:spLocks noChangeArrowheads="1"/>
            </p:cNvSpPr>
            <p:nvPr/>
          </p:nvSpPr>
          <p:spPr bwMode="auto">
            <a:xfrm rot="16200000">
              <a:off x="10688343" y="3202625"/>
              <a:ext cx="586281" cy="426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i="1" dirty="0">
                  <a:latin typeface="Times New Roman"/>
                  <a:ea typeface="Calibri"/>
                  <a:cs typeface="Times New Roman"/>
                  <a:sym typeface="Symbol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Text Box 9080"/>
            <p:cNvSpPr txBox="1">
              <a:spLocks noChangeArrowheads="1"/>
            </p:cNvSpPr>
            <p:nvPr/>
          </p:nvSpPr>
          <p:spPr bwMode="auto">
            <a:xfrm rot="16200000">
              <a:off x="10669291" y="4367600"/>
              <a:ext cx="585173" cy="425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latin typeface="Times New Roman"/>
                  <a:ea typeface="Calibri"/>
                  <a:cs typeface="Times New Roman"/>
                  <a:sym typeface="Symbol" panose="05050102010706020507" pitchFamily="18" charset="2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9081"/>
            <p:cNvSpPr txBox="1">
              <a:spLocks noChangeArrowheads="1"/>
            </p:cNvSpPr>
            <p:nvPr/>
          </p:nvSpPr>
          <p:spPr bwMode="auto">
            <a:xfrm rot="16200000">
              <a:off x="10157102" y="3765005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2400" b="1" i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ru-RU" baseline="-25000" dirty="0"/>
            </a:p>
          </p:txBody>
        </p:sp>
        <p:sp>
          <p:nvSpPr>
            <p:cNvPr id="97" name="Rectangle 9083"/>
            <p:cNvSpPr>
              <a:spLocks noChangeArrowheads="1"/>
            </p:cNvSpPr>
            <p:nvPr/>
          </p:nvSpPr>
          <p:spPr bwMode="auto">
            <a:xfrm rot="16200000">
              <a:off x="11094282" y="3445664"/>
              <a:ext cx="197274" cy="2120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99" name="Text Box 9085"/>
            <p:cNvSpPr txBox="1">
              <a:spLocks noChangeArrowheads="1"/>
            </p:cNvSpPr>
            <p:nvPr/>
          </p:nvSpPr>
          <p:spPr bwMode="auto">
            <a:xfrm rot="16200000">
              <a:off x="10903937" y="3778119"/>
              <a:ext cx="587389" cy="5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0" name="Line 9086"/>
            <p:cNvCxnSpPr/>
            <p:nvPr/>
          </p:nvCxnSpPr>
          <p:spPr bwMode="auto">
            <a:xfrm rot="16200000" flipH="1">
              <a:off x="10344853" y="4032550"/>
              <a:ext cx="734791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Line 9087"/>
            <p:cNvCxnSpPr/>
            <p:nvPr/>
          </p:nvCxnSpPr>
          <p:spPr bwMode="auto">
            <a:xfrm rot="16200000">
              <a:off x="11027895" y="3266813"/>
              <a:ext cx="37127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Line 9088"/>
            <p:cNvCxnSpPr/>
            <p:nvPr/>
          </p:nvCxnSpPr>
          <p:spPr bwMode="auto">
            <a:xfrm rot="16200000">
              <a:off x="11143710" y="883453"/>
              <a:ext cx="13964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3" name="Group 9089"/>
            <p:cNvGrpSpPr>
              <a:grpSpLocks/>
            </p:cNvGrpSpPr>
            <p:nvPr/>
          </p:nvGrpSpPr>
          <p:grpSpPr bwMode="auto">
            <a:xfrm rot="16200000">
              <a:off x="10438643" y="84253"/>
              <a:ext cx="74255" cy="1467684"/>
              <a:chOff x="8242" y="10453"/>
              <a:chExt cx="68" cy="1246"/>
            </a:xfrm>
          </p:grpSpPr>
          <p:sp>
            <p:nvSpPr>
              <p:cNvPr id="112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13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6" name="Line 9096"/>
            <p:cNvCxnSpPr/>
            <p:nvPr/>
          </p:nvCxnSpPr>
          <p:spPr bwMode="auto">
            <a:xfrm rot="16200000">
              <a:off x="7939442" y="2836245"/>
              <a:ext cx="3765942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7" name="Text Box 9097"/>
            <p:cNvSpPr txBox="1">
              <a:spLocks noChangeArrowheads="1"/>
            </p:cNvSpPr>
            <p:nvPr/>
          </p:nvSpPr>
          <p:spPr bwMode="auto">
            <a:xfrm rot="16200000">
              <a:off x="9302315" y="4812591"/>
              <a:ext cx="586281" cy="4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8" name="Text Box 9098"/>
            <p:cNvSpPr txBox="1">
              <a:spLocks noChangeArrowheads="1"/>
            </p:cNvSpPr>
            <p:nvPr/>
          </p:nvSpPr>
          <p:spPr bwMode="auto">
            <a:xfrm rot="16200000">
              <a:off x="9326101" y="580843"/>
              <a:ext cx="586281" cy="42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9" name="Text Box 9173"/>
            <p:cNvSpPr txBox="1">
              <a:spLocks noChangeArrowheads="1"/>
            </p:cNvSpPr>
            <p:nvPr/>
          </p:nvSpPr>
          <p:spPr bwMode="auto">
            <a:xfrm rot="16200000">
              <a:off x="9290323" y="2637301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Oval 9084"/>
            <p:cNvSpPr>
              <a:spLocks noChangeArrowheads="1"/>
            </p:cNvSpPr>
            <p:nvPr/>
          </p:nvSpPr>
          <p:spPr bwMode="auto">
            <a:xfrm rot="16200000">
              <a:off x="10794906" y="3615618"/>
              <a:ext cx="791313" cy="83632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Rectangle 9082"/>
            <p:cNvSpPr>
              <a:spLocks noChangeArrowheads="1"/>
            </p:cNvSpPr>
            <p:nvPr/>
          </p:nvSpPr>
          <p:spPr bwMode="auto">
            <a:xfrm rot="16200000">
              <a:off x="11096014" y="4421924"/>
              <a:ext cx="196166" cy="212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grpSp>
          <p:nvGrpSpPr>
            <p:cNvPr id="120" name="Group 9089"/>
            <p:cNvGrpSpPr>
              <a:grpSpLocks/>
            </p:cNvGrpSpPr>
            <p:nvPr/>
          </p:nvGrpSpPr>
          <p:grpSpPr bwMode="auto">
            <a:xfrm rot="16200000">
              <a:off x="10438643" y="4189775"/>
              <a:ext cx="74255" cy="1467684"/>
              <a:chOff x="8242" y="10453"/>
              <a:chExt cx="68" cy="1246"/>
            </a:xfrm>
          </p:grpSpPr>
          <p:sp>
            <p:nvSpPr>
              <p:cNvPr id="121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22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4" name="Text Box 7497"/>
          <p:cNvSpPr txBox="1">
            <a:spLocks noChangeArrowheads="1"/>
          </p:cNvSpPr>
          <p:nvPr/>
        </p:nvSpPr>
        <p:spPr bwMode="auto">
          <a:xfrm>
            <a:off x="4188912" y="1011222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5" name="Text Box 7497"/>
          <p:cNvSpPr txBox="1">
            <a:spLocks noChangeArrowheads="1"/>
          </p:cNvSpPr>
          <p:nvPr/>
        </p:nvSpPr>
        <p:spPr bwMode="auto">
          <a:xfrm>
            <a:off x="8407649" y="4140817"/>
            <a:ext cx="966809" cy="71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smtClean="0">
                <a:latin typeface="Symbol"/>
                <a:ea typeface="Calibri"/>
                <a:cs typeface="Times New Roman"/>
              </a:rPr>
              <a:t>T</a:t>
            </a:r>
            <a:r>
              <a:rPr lang="en-US" sz="3200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endParaRPr lang="ru-RU" sz="3200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917745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4141400" y="1318567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434315" y="5591298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2261937" y="2372226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479659" y="5527760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773424" y="5530770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Line 9077"/>
          <p:cNvCxnSpPr/>
          <p:nvPr/>
        </p:nvCxnSpPr>
        <p:spPr bwMode="auto">
          <a:xfrm flipH="1">
            <a:off x="10589298" y="5596603"/>
            <a:ext cx="6173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" name="Группа 12"/>
          <p:cNvGrpSpPr/>
          <p:nvPr/>
        </p:nvGrpSpPr>
        <p:grpSpPr>
          <a:xfrm>
            <a:off x="9356573" y="952226"/>
            <a:ext cx="2281037" cy="4954921"/>
            <a:chOff x="9356573" y="952226"/>
            <a:chExt cx="2281037" cy="4954921"/>
          </a:xfrm>
        </p:grpSpPr>
        <p:cxnSp>
          <p:nvCxnSpPr>
            <p:cNvPr id="105" name="Line 9095"/>
            <p:cNvCxnSpPr/>
            <p:nvPr/>
          </p:nvCxnSpPr>
          <p:spPr bwMode="auto">
            <a:xfrm rot="16200000" flipH="1">
              <a:off x="11046590" y="5203266"/>
              <a:ext cx="328051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4" name="Group 9068"/>
            <p:cNvGrpSpPr>
              <a:grpSpLocks/>
            </p:cNvGrpSpPr>
            <p:nvPr/>
          </p:nvGrpSpPr>
          <p:grpSpPr bwMode="auto">
            <a:xfrm rot="16200000">
              <a:off x="10823883" y="3004934"/>
              <a:ext cx="776998" cy="280344"/>
              <a:chOff x="3985" y="12110"/>
              <a:chExt cx="716" cy="238"/>
            </a:xfrm>
          </p:grpSpPr>
          <p:sp>
            <p:nvSpPr>
              <p:cNvPr id="116" name="Oval 9069"/>
              <p:cNvSpPr>
                <a:spLocks noChangeArrowheads="1"/>
              </p:cNvSpPr>
              <p:nvPr/>
            </p:nvSpPr>
            <p:spPr bwMode="auto">
              <a:xfrm>
                <a:off x="398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7" name="Oval 9070"/>
              <p:cNvSpPr>
                <a:spLocks noChangeArrowheads="1"/>
              </p:cNvSpPr>
              <p:nvPr/>
            </p:nvSpPr>
            <p:spPr bwMode="auto">
              <a:xfrm>
                <a:off x="422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8" name="Oval 9071"/>
              <p:cNvSpPr>
                <a:spLocks noChangeArrowheads="1"/>
              </p:cNvSpPr>
              <p:nvPr/>
            </p:nvSpPr>
            <p:spPr bwMode="auto">
              <a:xfrm>
                <a:off x="4463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5" name="Rectangle 9072"/>
            <p:cNvSpPr>
              <a:spLocks noChangeArrowheads="1"/>
            </p:cNvSpPr>
            <p:nvPr/>
          </p:nvSpPr>
          <p:spPr bwMode="auto">
            <a:xfrm rot="16200000">
              <a:off x="10644246" y="2797432"/>
              <a:ext cx="1562677" cy="424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87" name="Text Box 9073"/>
            <p:cNvSpPr txBox="1">
              <a:spLocks noChangeArrowheads="1"/>
            </p:cNvSpPr>
            <p:nvPr/>
          </p:nvSpPr>
          <p:spPr bwMode="auto">
            <a:xfrm rot="16200000">
              <a:off x="10423430" y="1540118"/>
              <a:ext cx="784664" cy="63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9074"/>
            <p:cNvSpPr txBox="1">
              <a:spLocks noChangeArrowheads="1"/>
            </p:cNvSpPr>
            <p:nvPr/>
          </p:nvSpPr>
          <p:spPr bwMode="auto">
            <a:xfrm rot="16200000">
              <a:off x="10564330" y="2809950"/>
              <a:ext cx="478881" cy="6588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>
                  <a:effectLst/>
                  <a:latin typeface="Times New Roman"/>
                  <a:ea typeface="Calibri"/>
                  <a:cs typeface="Times New Roman"/>
                </a:rPr>
                <a:t>FW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9075"/>
            <p:cNvSpPr txBox="1">
              <a:spLocks noChangeArrowheads="1"/>
            </p:cNvSpPr>
            <p:nvPr/>
          </p:nvSpPr>
          <p:spPr bwMode="auto">
            <a:xfrm rot="16200000">
              <a:off x="10111565" y="5309970"/>
              <a:ext cx="586281" cy="6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Rectangle 9076"/>
            <p:cNvSpPr>
              <a:spLocks noChangeArrowheads="1"/>
            </p:cNvSpPr>
            <p:nvPr/>
          </p:nvSpPr>
          <p:spPr bwMode="auto">
            <a:xfrm rot="16200000">
              <a:off x="10818179" y="1656271"/>
              <a:ext cx="781339" cy="2803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92" name="Line 9078"/>
            <p:cNvCxnSpPr/>
            <p:nvPr/>
          </p:nvCxnSpPr>
          <p:spPr bwMode="auto">
            <a:xfrm rot="16200000" flipH="1">
              <a:off x="10929321" y="2471352"/>
              <a:ext cx="569657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3" name="Text Box 9079"/>
            <p:cNvSpPr txBox="1">
              <a:spLocks noChangeArrowheads="1"/>
            </p:cNvSpPr>
            <p:nvPr/>
          </p:nvSpPr>
          <p:spPr bwMode="auto">
            <a:xfrm rot="16200000">
              <a:off x="10685426" y="3654535"/>
              <a:ext cx="586281" cy="426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i="1" dirty="0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Text Box 9080"/>
            <p:cNvSpPr txBox="1">
              <a:spLocks noChangeArrowheads="1"/>
            </p:cNvSpPr>
            <p:nvPr/>
          </p:nvSpPr>
          <p:spPr bwMode="auto">
            <a:xfrm rot="16200000">
              <a:off x="10666374" y="4819510"/>
              <a:ext cx="585173" cy="425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9081"/>
            <p:cNvSpPr txBox="1">
              <a:spLocks noChangeArrowheads="1"/>
            </p:cNvSpPr>
            <p:nvPr/>
          </p:nvSpPr>
          <p:spPr bwMode="auto">
            <a:xfrm rot="16200000">
              <a:off x="10154185" y="4216915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2400" b="1" i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ru-RU" baseline="-25000" dirty="0"/>
            </a:p>
          </p:txBody>
        </p:sp>
        <p:sp>
          <p:nvSpPr>
            <p:cNvPr id="97" name="Rectangle 9083"/>
            <p:cNvSpPr>
              <a:spLocks noChangeArrowheads="1"/>
            </p:cNvSpPr>
            <p:nvPr/>
          </p:nvSpPr>
          <p:spPr bwMode="auto">
            <a:xfrm rot="16200000">
              <a:off x="11091365" y="3897574"/>
              <a:ext cx="197274" cy="2120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99" name="Text Box 9085"/>
            <p:cNvSpPr txBox="1">
              <a:spLocks noChangeArrowheads="1"/>
            </p:cNvSpPr>
            <p:nvPr/>
          </p:nvSpPr>
          <p:spPr bwMode="auto">
            <a:xfrm rot="16200000">
              <a:off x="10901020" y="4230029"/>
              <a:ext cx="587389" cy="5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0" name="Line 9086"/>
            <p:cNvCxnSpPr/>
            <p:nvPr/>
          </p:nvCxnSpPr>
          <p:spPr bwMode="auto">
            <a:xfrm rot="16200000" flipH="1">
              <a:off x="10341936" y="4484460"/>
              <a:ext cx="734791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Line 9087"/>
            <p:cNvCxnSpPr/>
            <p:nvPr/>
          </p:nvCxnSpPr>
          <p:spPr bwMode="auto">
            <a:xfrm rot="16200000">
              <a:off x="11024978" y="3718723"/>
              <a:ext cx="37127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Line 9088"/>
            <p:cNvCxnSpPr/>
            <p:nvPr/>
          </p:nvCxnSpPr>
          <p:spPr bwMode="auto">
            <a:xfrm rot="16200000">
              <a:off x="11140793" y="1335363"/>
              <a:ext cx="13964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3" name="Group 9089"/>
            <p:cNvGrpSpPr>
              <a:grpSpLocks/>
            </p:cNvGrpSpPr>
            <p:nvPr/>
          </p:nvGrpSpPr>
          <p:grpSpPr bwMode="auto">
            <a:xfrm rot="16200000">
              <a:off x="10435726" y="536163"/>
              <a:ext cx="74255" cy="1467684"/>
              <a:chOff x="8242" y="10453"/>
              <a:chExt cx="68" cy="1246"/>
            </a:xfrm>
          </p:grpSpPr>
          <p:sp>
            <p:nvSpPr>
              <p:cNvPr id="112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13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6" name="Line 9096"/>
            <p:cNvCxnSpPr/>
            <p:nvPr/>
          </p:nvCxnSpPr>
          <p:spPr bwMode="auto">
            <a:xfrm rot="16200000">
              <a:off x="7936525" y="3288155"/>
              <a:ext cx="3765942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7" name="Text Box 9097"/>
            <p:cNvSpPr txBox="1">
              <a:spLocks noChangeArrowheads="1"/>
            </p:cNvSpPr>
            <p:nvPr/>
          </p:nvSpPr>
          <p:spPr bwMode="auto">
            <a:xfrm rot="16200000">
              <a:off x="9299398" y="5264501"/>
              <a:ext cx="586281" cy="4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8" name="Text Box 9098"/>
            <p:cNvSpPr txBox="1">
              <a:spLocks noChangeArrowheads="1"/>
            </p:cNvSpPr>
            <p:nvPr/>
          </p:nvSpPr>
          <p:spPr bwMode="auto">
            <a:xfrm rot="16200000">
              <a:off x="9323184" y="1032753"/>
              <a:ext cx="586281" cy="42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9" name="Text Box 9173"/>
            <p:cNvSpPr txBox="1">
              <a:spLocks noChangeArrowheads="1"/>
            </p:cNvSpPr>
            <p:nvPr/>
          </p:nvSpPr>
          <p:spPr bwMode="auto">
            <a:xfrm rot="16200000">
              <a:off x="9287406" y="3089211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Oval 9084"/>
            <p:cNvSpPr>
              <a:spLocks noChangeArrowheads="1"/>
            </p:cNvSpPr>
            <p:nvPr/>
          </p:nvSpPr>
          <p:spPr bwMode="auto">
            <a:xfrm rot="16200000">
              <a:off x="10791989" y="4067528"/>
              <a:ext cx="791313" cy="83632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Rectangle 9082"/>
            <p:cNvSpPr>
              <a:spLocks noChangeArrowheads="1"/>
            </p:cNvSpPr>
            <p:nvPr/>
          </p:nvSpPr>
          <p:spPr bwMode="auto">
            <a:xfrm rot="16200000">
              <a:off x="11093097" y="4873834"/>
              <a:ext cx="196166" cy="212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grpSp>
          <p:nvGrpSpPr>
            <p:cNvPr id="120" name="Group 9089"/>
            <p:cNvGrpSpPr>
              <a:grpSpLocks/>
            </p:cNvGrpSpPr>
            <p:nvPr/>
          </p:nvGrpSpPr>
          <p:grpSpPr bwMode="auto">
            <a:xfrm rot="16200000">
              <a:off x="10435726" y="4641685"/>
              <a:ext cx="74255" cy="1467684"/>
              <a:chOff x="8242" y="10453"/>
              <a:chExt cx="68" cy="1246"/>
            </a:xfrm>
          </p:grpSpPr>
          <p:sp>
            <p:nvSpPr>
              <p:cNvPr id="121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22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0" name="Прямая соединительная линия 9"/>
          <p:cNvCxnSpPr/>
          <p:nvPr/>
        </p:nvCxnSpPr>
        <p:spPr>
          <a:xfrm>
            <a:off x="6984833" y="2665233"/>
            <a:ext cx="0" cy="291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122192" y="3387001"/>
            <a:ext cx="48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ne 9096"/>
          <p:cNvCxnSpPr/>
          <p:nvPr/>
        </p:nvCxnSpPr>
        <p:spPr bwMode="auto">
          <a:xfrm flipV="1">
            <a:off x="1217090" y="1226508"/>
            <a:ext cx="0" cy="73878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0" name="Line 9096"/>
          <p:cNvCxnSpPr/>
          <p:nvPr/>
        </p:nvCxnSpPr>
        <p:spPr bwMode="auto">
          <a:xfrm rot="16200000">
            <a:off x="269201" y="1964703"/>
            <a:ext cx="1080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1" name="Text Box 9173"/>
          <p:cNvSpPr txBox="1">
            <a:spLocks noChangeArrowheads="1"/>
          </p:cNvSpPr>
          <p:nvPr/>
        </p:nvSpPr>
        <p:spPr bwMode="auto">
          <a:xfrm rot="16200000">
            <a:off x="280810" y="1849178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9" name="Text Box 9173"/>
          <p:cNvSpPr txBox="1">
            <a:spLocks noChangeArrowheads="1"/>
          </p:cNvSpPr>
          <p:nvPr/>
        </p:nvSpPr>
        <p:spPr bwMode="auto">
          <a:xfrm rot="16200000">
            <a:off x="1211604" y="1795337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en-US" sz="2400" b="1" i="1" baseline="-250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4" name="Line 9096"/>
          <p:cNvCxnSpPr/>
          <p:nvPr/>
        </p:nvCxnSpPr>
        <p:spPr bwMode="auto">
          <a:xfrm>
            <a:off x="665165" y="2514797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5" name="Line 9096"/>
          <p:cNvCxnSpPr/>
          <p:nvPr/>
        </p:nvCxnSpPr>
        <p:spPr bwMode="auto">
          <a:xfrm rot="16200000">
            <a:off x="750987" y="2046208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Овал 22"/>
          <p:cNvSpPr/>
          <p:nvPr/>
        </p:nvSpPr>
        <p:spPr>
          <a:xfrm>
            <a:off x="9997361" y="5171715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493336" y="1030121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7072136">
            <a:off x="6413826" y="275493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17072136">
            <a:off x="4119226" y="227751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 rot="17072136">
            <a:off x="5230884" y="251555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17072136">
            <a:off x="3099722" y="206124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Line 7554"/>
          <p:cNvCxnSpPr/>
          <p:nvPr/>
        </p:nvCxnSpPr>
        <p:spPr bwMode="auto">
          <a:xfrm>
            <a:off x="2033256" y="3390250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Стрелка вверх 131"/>
          <p:cNvSpPr/>
          <p:nvPr/>
        </p:nvSpPr>
        <p:spPr>
          <a:xfrm rot="16200000">
            <a:off x="6142280" y="293196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вверх 132"/>
          <p:cNvSpPr/>
          <p:nvPr/>
        </p:nvSpPr>
        <p:spPr>
          <a:xfrm rot="16200000">
            <a:off x="5057778" y="292666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16200000">
            <a:off x="3878428" y="291755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2651827" y="292001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Line 9096"/>
          <p:cNvCxnSpPr/>
          <p:nvPr/>
        </p:nvCxnSpPr>
        <p:spPr bwMode="auto">
          <a:xfrm flipV="1">
            <a:off x="800721" y="3429277"/>
            <a:ext cx="0" cy="61142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8" name="Text Box 9173"/>
          <p:cNvSpPr txBox="1">
            <a:spLocks noChangeArrowheads="1"/>
          </p:cNvSpPr>
          <p:nvPr/>
        </p:nvSpPr>
        <p:spPr bwMode="auto">
          <a:xfrm rot="16200000">
            <a:off x="269293" y="4001340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9" name="Text Box 9173"/>
          <p:cNvSpPr txBox="1">
            <a:spLocks noChangeArrowheads="1"/>
          </p:cNvSpPr>
          <p:nvPr/>
        </p:nvSpPr>
        <p:spPr bwMode="auto">
          <a:xfrm rot="16200000">
            <a:off x="1200087" y="3947499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en-US" sz="2400" b="1" i="1" baseline="-250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Line 9096"/>
          <p:cNvCxnSpPr/>
          <p:nvPr/>
        </p:nvCxnSpPr>
        <p:spPr bwMode="auto">
          <a:xfrm>
            <a:off x="653648" y="4666959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1" name="Line 9096"/>
          <p:cNvCxnSpPr/>
          <p:nvPr/>
        </p:nvCxnSpPr>
        <p:spPr bwMode="auto">
          <a:xfrm rot="16200000">
            <a:off x="739470" y="4198370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2" name="Овал 141"/>
          <p:cNvSpPr/>
          <p:nvPr/>
        </p:nvSpPr>
        <p:spPr>
          <a:xfrm>
            <a:off x="481819" y="3182283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Line 9096"/>
          <p:cNvCxnSpPr/>
          <p:nvPr/>
        </p:nvCxnSpPr>
        <p:spPr bwMode="auto">
          <a:xfrm rot="16200000">
            <a:off x="460786" y="4313991"/>
            <a:ext cx="684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1" name="TextBox 70"/>
          <p:cNvSpPr txBox="1"/>
          <p:nvPr/>
        </p:nvSpPr>
        <p:spPr>
          <a:xfrm>
            <a:off x="1940845" y="1237781"/>
            <a:ext cx="208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Accelerating </a:t>
            </a:r>
            <a:r>
              <a:rPr lang="en-US" b="1" dirty="0"/>
              <a:t>with </a:t>
            </a:r>
            <a:r>
              <a:rPr lang="en-US" b="1" dirty="0" smtClean="0"/>
              <a:t>auxiliary engine</a:t>
            </a:r>
            <a:endParaRPr lang="uk-UA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803555" y="3808345"/>
            <a:ext cx="264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Lowering of the supply voltage level</a:t>
            </a:r>
            <a:endParaRPr lang="uk-UA" b="1" dirty="0"/>
          </a:p>
        </p:txBody>
      </p:sp>
      <p:sp>
        <p:nvSpPr>
          <p:cNvPr id="73" name="Text Box 7497"/>
          <p:cNvSpPr txBox="1">
            <a:spLocks noChangeArrowheads="1"/>
          </p:cNvSpPr>
          <p:nvPr/>
        </p:nvSpPr>
        <p:spPr bwMode="auto">
          <a:xfrm>
            <a:off x="4137710" y="2046306"/>
            <a:ext cx="988549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,1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4" name="Text Box 7497"/>
          <p:cNvSpPr txBox="1">
            <a:spLocks noChangeArrowheads="1"/>
          </p:cNvSpPr>
          <p:nvPr/>
        </p:nvSpPr>
        <p:spPr bwMode="auto">
          <a:xfrm>
            <a:off x="4137710" y="3244815"/>
            <a:ext cx="988549" cy="70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,2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65 0.05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6" grpId="0" animBg="1"/>
      <p:bldP spid="29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5694155" y="1380633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1987070" y="5668604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3674947" y="1544652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5032414" y="5589826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5364279" y="5569976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34947" y="2355011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860194" y="2559183"/>
            <a:ext cx="5688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7554"/>
          <p:cNvCxnSpPr/>
          <p:nvPr/>
        </p:nvCxnSpPr>
        <p:spPr bwMode="auto">
          <a:xfrm>
            <a:off x="2100902" y="2421735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Стрелка вверх 131"/>
          <p:cNvSpPr/>
          <p:nvPr/>
        </p:nvSpPr>
        <p:spPr>
          <a:xfrm rot="16200000">
            <a:off x="8077957" y="220033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вверх 132"/>
          <p:cNvSpPr/>
          <p:nvPr/>
        </p:nvSpPr>
        <p:spPr>
          <a:xfrm rot="16200000">
            <a:off x="6993455" y="219756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16200000">
            <a:off x="5814105" y="219608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4677568" y="220655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9531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constant dynamic torque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3" name="Text Box 7497"/>
          <p:cNvSpPr txBox="1">
            <a:spLocks noChangeArrowheads="1"/>
          </p:cNvSpPr>
          <p:nvPr/>
        </p:nvSpPr>
        <p:spPr bwMode="auto">
          <a:xfrm>
            <a:off x="5633243" y="1375202"/>
            <a:ext cx="988549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298286" y="2472855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860194" y="2418170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трелка вверх 76"/>
          <p:cNvSpPr/>
          <p:nvPr/>
        </p:nvSpPr>
        <p:spPr>
          <a:xfrm rot="6146095">
            <a:off x="3111867" y="229324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верх 81"/>
          <p:cNvSpPr/>
          <p:nvPr/>
        </p:nvSpPr>
        <p:spPr>
          <a:xfrm rot="16200000">
            <a:off x="3534863" y="219502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верх 82"/>
          <p:cNvSpPr/>
          <p:nvPr/>
        </p:nvSpPr>
        <p:spPr>
          <a:xfrm rot="6146095">
            <a:off x="3877430" y="245291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Line 7554"/>
          <p:cNvCxnSpPr/>
          <p:nvPr/>
        </p:nvCxnSpPr>
        <p:spPr bwMode="auto">
          <a:xfrm>
            <a:off x="2100902" y="2770243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Прямая соединительная линия 85"/>
          <p:cNvCxnSpPr/>
          <p:nvPr/>
        </p:nvCxnSpPr>
        <p:spPr>
          <a:xfrm>
            <a:off x="2839707" y="2919616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трелка вверх 122"/>
          <p:cNvSpPr/>
          <p:nvPr/>
        </p:nvSpPr>
        <p:spPr>
          <a:xfrm rot="16200000">
            <a:off x="3411363" y="256070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6146095">
            <a:off x="3627822" y="275074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2839707" y="3274011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трелка вверх 143"/>
          <p:cNvSpPr/>
          <p:nvPr/>
        </p:nvSpPr>
        <p:spPr>
          <a:xfrm rot="16200000">
            <a:off x="3437312" y="291471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Line 7554"/>
          <p:cNvCxnSpPr/>
          <p:nvPr/>
        </p:nvCxnSpPr>
        <p:spPr bwMode="auto">
          <a:xfrm>
            <a:off x="2100902" y="3131868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" name="Line 7554"/>
          <p:cNvCxnSpPr/>
          <p:nvPr/>
        </p:nvCxnSpPr>
        <p:spPr bwMode="auto">
          <a:xfrm>
            <a:off x="2100902" y="3462330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7" name="Прямая соединительная линия 146"/>
          <p:cNvCxnSpPr/>
          <p:nvPr/>
        </p:nvCxnSpPr>
        <p:spPr>
          <a:xfrm>
            <a:off x="2839707" y="3611703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Стрелка вверх 147"/>
          <p:cNvSpPr/>
          <p:nvPr/>
        </p:nvSpPr>
        <p:spPr>
          <a:xfrm rot="16200000">
            <a:off x="3411363" y="325279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верх 148"/>
          <p:cNvSpPr/>
          <p:nvPr/>
        </p:nvSpPr>
        <p:spPr>
          <a:xfrm rot="6146095">
            <a:off x="3627822" y="344283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2839707" y="3950858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Стрелка вверх 150"/>
          <p:cNvSpPr/>
          <p:nvPr/>
        </p:nvSpPr>
        <p:spPr>
          <a:xfrm rot="16200000">
            <a:off x="3437312" y="359918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2" name="Line 7554"/>
          <p:cNvCxnSpPr/>
          <p:nvPr/>
        </p:nvCxnSpPr>
        <p:spPr bwMode="auto">
          <a:xfrm>
            <a:off x="2100902" y="3823955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" name="Line 7554"/>
          <p:cNvCxnSpPr/>
          <p:nvPr/>
        </p:nvCxnSpPr>
        <p:spPr bwMode="auto">
          <a:xfrm>
            <a:off x="2100902" y="4156058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4" name="Прямая соединительная линия 153"/>
          <p:cNvCxnSpPr/>
          <p:nvPr/>
        </p:nvCxnSpPr>
        <p:spPr>
          <a:xfrm>
            <a:off x="2839707" y="4305431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трелка вверх 154"/>
          <p:cNvSpPr/>
          <p:nvPr/>
        </p:nvSpPr>
        <p:spPr>
          <a:xfrm rot="16200000">
            <a:off x="3411363" y="394652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 вверх 155"/>
          <p:cNvSpPr/>
          <p:nvPr/>
        </p:nvSpPr>
        <p:spPr>
          <a:xfrm rot="6146095">
            <a:off x="3627822" y="413656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2839707" y="4644586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трелка вверх 157"/>
          <p:cNvSpPr/>
          <p:nvPr/>
        </p:nvSpPr>
        <p:spPr>
          <a:xfrm rot="16200000">
            <a:off x="3437312" y="429291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9" name="Line 7554"/>
          <p:cNvCxnSpPr/>
          <p:nvPr/>
        </p:nvCxnSpPr>
        <p:spPr bwMode="auto">
          <a:xfrm>
            <a:off x="2100902" y="4517683"/>
            <a:ext cx="6940461" cy="14264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0" name="Line 7554"/>
          <p:cNvCxnSpPr/>
          <p:nvPr/>
        </p:nvCxnSpPr>
        <p:spPr bwMode="auto">
          <a:xfrm>
            <a:off x="2100902" y="4853559"/>
            <a:ext cx="5820788" cy="12174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1" name="Прямая соединительная линия 160"/>
          <p:cNvCxnSpPr/>
          <p:nvPr/>
        </p:nvCxnSpPr>
        <p:spPr>
          <a:xfrm>
            <a:off x="2839707" y="5002932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Стрелка вверх 161"/>
          <p:cNvSpPr/>
          <p:nvPr/>
        </p:nvSpPr>
        <p:spPr>
          <a:xfrm rot="16200000">
            <a:off x="3411363" y="464402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трелка вверх 162"/>
          <p:cNvSpPr/>
          <p:nvPr/>
        </p:nvSpPr>
        <p:spPr>
          <a:xfrm rot="6146095">
            <a:off x="3627822" y="483406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2839707" y="5357327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Стрелка вверх 164"/>
          <p:cNvSpPr/>
          <p:nvPr/>
        </p:nvSpPr>
        <p:spPr>
          <a:xfrm rot="16200000">
            <a:off x="3437312" y="499803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Line 7554"/>
          <p:cNvCxnSpPr/>
          <p:nvPr/>
        </p:nvCxnSpPr>
        <p:spPr bwMode="auto">
          <a:xfrm>
            <a:off x="2100902" y="5215184"/>
            <a:ext cx="4619337" cy="9601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7" name="Стрелка вверх 166"/>
          <p:cNvSpPr/>
          <p:nvPr/>
        </p:nvSpPr>
        <p:spPr>
          <a:xfrm rot="6146095">
            <a:off x="3619888" y="448789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верх 167"/>
          <p:cNvSpPr/>
          <p:nvPr/>
        </p:nvSpPr>
        <p:spPr>
          <a:xfrm rot="6146095">
            <a:off x="3601831" y="518023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верх 168"/>
          <p:cNvSpPr/>
          <p:nvPr/>
        </p:nvSpPr>
        <p:spPr>
          <a:xfrm rot="6146095">
            <a:off x="3652474" y="311606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трелка вверх 169"/>
          <p:cNvSpPr/>
          <p:nvPr/>
        </p:nvSpPr>
        <p:spPr>
          <a:xfrm rot="6146095">
            <a:off x="3611698" y="378708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олилиния 170"/>
          <p:cNvSpPr/>
          <p:nvPr/>
        </p:nvSpPr>
        <p:spPr>
          <a:xfrm flipH="1">
            <a:off x="3496686" y="2542546"/>
            <a:ext cx="2226402" cy="3163912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353" h="3509224">
                <a:moveTo>
                  <a:pt x="2635168" y="3509224"/>
                </a:moveTo>
                <a:cubicBezTo>
                  <a:pt x="2637851" y="3472489"/>
                  <a:pt x="2406462" y="3330467"/>
                  <a:pt x="2407916" y="3259320"/>
                </a:cubicBezTo>
                <a:cubicBezTo>
                  <a:pt x="2409370" y="3188173"/>
                  <a:pt x="2696623" y="3140547"/>
                  <a:pt x="2643891" y="3082339"/>
                </a:cubicBezTo>
                <a:cubicBezTo>
                  <a:pt x="2591159" y="3024131"/>
                  <a:pt x="2386172" y="2988798"/>
                  <a:pt x="2379119" y="2932194"/>
                </a:cubicBezTo>
                <a:cubicBezTo>
                  <a:pt x="2372066" y="2875591"/>
                  <a:pt x="2603656" y="2806047"/>
                  <a:pt x="2601574" y="2742718"/>
                </a:cubicBezTo>
                <a:cubicBezTo>
                  <a:pt x="2599492" y="2679389"/>
                  <a:pt x="2369799" y="2621010"/>
                  <a:pt x="2366624" y="2552218"/>
                </a:cubicBezTo>
                <a:cubicBezTo>
                  <a:pt x="2363449" y="2483426"/>
                  <a:pt x="2581466" y="2393468"/>
                  <a:pt x="2582524" y="2329968"/>
                </a:cubicBezTo>
                <a:cubicBezTo>
                  <a:pt x="2583582" y="2266468"/>
                  <a:pt x="2374032" y="2228368"/>
                  <a:pt x="2372974" y="2171218"/>
                </a:cubicBezTo>
                <a:cubicBezTo>
                  <a:pt x="2371916" y="2114068"/>
                  <a:pt x="2577232" y="2049510"/>
                  <a:pt x="2576174" y="1987068"/>
                </a:cubicBezTo>
                <a:cubicBezTo>
                  <a:pt x="2575116" y="1924626"/>
                  <a:pt x="2364883" y="1864643"/>
                  <a:pt x="2366624" y="1796568"/>
                </a:cubicBezTo>
                <a:cubicBezTo>
                  <a:pt x="2368365" y="1728493"/>
                  <a:pt x="2579213" y="1638945"/>
                  <a:pt x="2586621" y="1578620"/>
                </a:cubicBezTo>
                <a:cubicBezTo>
                  <a:pt x="2594029" y="1518295"/>
                  <a:pt x="2410699" y="1498835"/>
                  <a:pt x="2411074" y="1434618"/>
                </a:cubicBezTo>
                <a:cubicBezTo>
                  <a:pt x="2411450" y="1370401"/>
                  <a:pt x="2587816" y="1259993"/>
                  <a:pt x="2588874" y="1193318"/>
                </a:cubicBezTo>
                <a:cubicBezTo>
                  <a:pt x="2589932" y="1126643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77" grpId="0" animBg="1"/>
      <p:bldP spid="82" grpId="0" animBg="1"/>
      <p:bldP spid="83" grpId="0" animBg="1"/>
      <p:bldP spid="123" grpId="0" animBg="1"/>
      <p:bldP spid="127" grpId="0" animBg="1"/>
      <p:bldP spid="144" grpId="0" animBg="1"/>
      <p:bldP spid="148" grpId="0" animBg="1"/>
      <p:bldP spid="149" grpId="0" animBg="1"/>
      <p:bldP spid="151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</a:t>
            </a:r>
            <a:r>
              <a:rPr lang="en-US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ountercurrent mode </a:t>
            </a: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V="1">
            <a:off x="2157725" y="1448291"/>
            <a:ext cx="966" cy="3861076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39759" y="3565261"/>
            <a:ext cx="829417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1962789" y="2087336"/>
            <a:ext cx="4391451" cy="244997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555327" y="1325107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339759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707"/>
          <p:cNvSpPr txBox="1">
            <a:spLocks noChangeArrowheads="1"/>
          </p:cNvSpPr>
          <p:nvPr/>
        </p:nvSpPr>
        <p:spPr bwMode="auto">
          <a:xfrm>
            <a:off x="302577" y="502857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-rd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708"/>
          <p:cNvSpPr txBox="1">
            <a:spLocks noChangeArrowheads="1"/>
          </p:cNvSpPr>
          <p:nvPr/>
        </p:nvSpPr>
        <p:spPr bwMode="auto">
          <a:xfrm>
            <a:off x="7672602" y="5005863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-th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1762867" y="3576360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Выноска 2 (без границы) 56"/>
          <p:cNvSpPr/>
          <p:nvPr/>
        </p:nvSpPr>
        <p:spPr>
          <a:xfrm>
            <a:off x="6877099" y="3859828"/>
            <a:ext cx="1751761" cy="718339"/>
          </a:xfrm>
          <a:prstGeom prst="callout2">
            <a:avLst>
              <a:gd name="adj1" fmla="val 21522"/>
              <a:gd name="adj2" fmla="val -1328"/>
              <a:gd name="adj3" fmla="val 21281"/>
              <a:gd name="adj4" fmla="val -21124"/>
              <a:gd name="adj5" fmla="val 42548"/>
              <a:gd name="adj6" fmla="val -712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Выноска 2 (без границы) 58"/>
          <p:cNvSpPr/>
          <p:nvPr/>
        </p:nvSpPr>
        <p:spPr>
          <a:xfrm>
            <a:off x="3246380" y="1079869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329505"/>
              <a:gd name="adj6" fmla="val -90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78494" y="4287345"/>
            <a:ext cx="1728000" cy="1188000"/>
            <a:chOff x="2978494" y="4287345"/>
            <a:chExt cx="1728000" cy="1188000"/>
          </a:xfrm>
        </p:grpSpPr>
        <p:sp>
          <p:nvSpPr>
            <p:cNvPr id="22" name="Text Box 7559"/>
            <p:cNvSpPr txBox="1">
              <a:spLocks noChangeArrowheads="1"/>
            </p:cNvSpPr>
            <p:nvPr/>
          </p:nvSpPr>
          <p:spPr bwMode="auto">
            <a:xfrm>
              <a:off x="3420508" y="4857887"/>
              <a:ext cx="744085" cy="482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7544"/>
            <p:cNvSpPr txBox="1">
              <a:spLocks noChangeArrowheads="1"/>
            </p:cNvSpPr>
            <p:nvPr/>
          </p:nvSpPr>
          <p:spPr bwMode="auto">
            <a:xfrm>
              <a:off x="3604437" y="489253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978494" y="4287345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77" name="Line 7543"/>
            <p:cNvCxnSpPr/>
            <p:nvPr/>
          </p:nvCxnSpPr>
          <p:spPr bwMode="auto">
            <a:xfrm>
              <a:off x="4096895" y="483358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Line 7562"/>
            <p:cNvCxnSpPr/>
            <p:nvPr/>
          </p:nvCxnSpPr>
          <p:spPr bwMode="auto">
            <a:xfrm>
              <a:off x="3087855" y="485507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Line 7570"/>
            <p:cNvCxnSpPr/>
            <p:nvPr/>
          </p:nvCxnSpPr>
          <p:spPr bwMode="auto">
            <a:xfrm>
              <a:off x="3595216" y="535255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0" name="Text Box 7573"/>
            <p:cNvSpPr txBox="1">
              <a:spLocks noChangeArrowheads="1"/>
            </p:cNvSpPr>
            <p:nvPr/>
          </p:nvSpPr>
          <p:spPr bwMode="auto">
            <a:xfrm>
              <a:off x="4112448" y="433713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81" name="Text Box 7573"/>
            <p:cNvSpPr txBox="1">
              <a:spLocks noChangeArrowheads="1"/>
            </p:cNvSpPr>
            <p:nvPr/>
          </p:nvSpPr>
          <p:spPr bwMode="auto">
            <a:xfrm>
              <a:off x="3087855" y="435384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356573" y="952226"/>
            <a:ext cx="2281037" cy="4954921"/>
            <a:chOff x="9359490" y="500316"/>
            <a:chExt cx="2281037" cy="4954921"/>
          </a:xfrm>
        </p:grpSpPr>
        <p:cxnSp>
          <p:nvCxnSpPr>
            <p:cNvPr id="105" name="Line 9095"/>
            <p:cNvCxnSpPr/>
            <p:nvPr/>
          </p:nvCxnSpPr>
          <p:spPr bwMode="auto">
            <a:xfrm rot="16200000" flipH="1">
              <a:off x="11049507" y="4751356"/>
              <a:ext cx="328051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4" name="Group 9068"/>
            <p:cNvGrpSpPr>
              <a:grpSpLocks/>
            </p:cNvGrpSpPr>
            <p:nvPr/>
          </p:nvGrpSpPr>
          <p:grpSpPr bwMode="auto">
            <a:xfrm rot="16200000">
              <a:off x="10826800" y="2553024"/>
              <a:ext cx="776998" cy="280344"/>
              <a:chOff x="3985" y="12110"/>
              <a:chExt cx="716" cy="238"/>
            </a:xfrm>
          </p:grpSpPr>
          <p:sp>
            <p:nvSpPr>
              <p:cNvPr id="116" name="Oval 9069"/>
              <p:cNvSpPr>
                <a:spLocks noChangeArrowheads="1"/>
              </p:cNvSpPr>
              <p:nvPr/>
            </p:nvSpPr>
            <p:spPr bwMode="auto">
              <a:xfrm>
                <a:off x="398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7" name="Oval 9070"/>
              <p:cNvSpPr>
                <a:spLocks noChangeArrowheads="1"/>
              </p:cNvSpPr>
              <p:nvPr/>
            </p:nvSpPr>
            <p:spPr bwMode="auto">
              <a:xfrm>
                <a:off x="422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8" name="Oval 9071"/>
              <p:cNvSpPr>
                <a:spLocks noChangeArrowheads="1"/>
              </p:cNvSpPr>
              <p:nvPr/>
            </p:nvSpPr>
            <p:spPr bwMode="auto">
              <a:xfrm>
                <a:off x="4463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5" name="Rectangle 9072"/>
            <p:cNvSpPr>
              <a:spLocks noChangeArrowheads="1"/>
            </p:cNvSpPr>
            <p:nvPr/>
          </p:nvSpPr>
          <p:spPr bwMode="auto">
            <a:xfrm rot="16200000">
              <a:off x="10647163" y="2345522"/>
              <a:ext cx="1562677" cy="424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87" name="Text Box 9073"/>
            <p:cNvSpPr txBox="1">
              <a:spLocks noChangeArrowheads="1"/>
            </p:cNvSpPr>
            <p:nvPr/>
          </p:nvSpPr>
          <p:spPr bwMode="auto">
            <a:xfrm rot="16200000">
              <a:off x="10426347" y="1088208"/>
              <a:ext cx="784664" cy="63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9074"/>
            <p:cNvSpPr txBox="1">
              <a:spLocks noChangeArrowheads="1"/>
            </p:cNvSpPr>
            <p:nvPr/>
          </p:nvSpPr>
          <p:spPr bwMode="auto">
            <a:xfrm rot="16200000">
              <a:off x="10328762" y="2119554"/>
              <a:ext cx="478881" cy="11358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smtClean="0">
                  <a:effectLst/>
                  <a:latin typeface="Times New Roman"/>
                  <a:ea typeface="Calibri"/>
                  <a:cs typeface="Times New Roman"/>
                </a:rPr>
                <a:t>CW+IP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9075"/>
            <p:cNvSpPr txBox="1">
              <a:spLocks noChangeArrowheads="1"/>
            </p:cNvSpPr>
            <p:nvPr/>
          </p:nvSpPr>
          <p:spPr bwMode="auto">
            <a:xfrm rot="16200000">
              <a:off x="10177962" y="4858060"/>
              <a:ext cx="586281" cy="6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Rectangle 9076"/>
            <p:cNvSpPr>
              <a:spLocks noChangeArrowheads="1"/>
            </p:cNvSpPr>
            <p:nvPr/>
          </p:nvSpPr>
          <p:spPr bwMode="auto">
            <a:xfrm rot="16200000">
              <a:off x="10821096" y="1204361"/>
              <a:ext cx="781339" cy="2803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91" name="Line 9077"/>
            <p:cNvCxnSpPr/>
            <p:nvPr/>
          </p:nvCxnSpPr>
          <p:spPr bwMode="auto">
            <a:xfrm>
              <a:off x="10573164" y="5099204"/>
              <a:ext cx="6173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Line 9078"/>
            <p:cNvCxnSpPr/>
            <p:nvPr/>
          </p:nvCxnSpPr>
          <p:spPr bwMode="auto">
            <a:xfrm rot="16200000" flipH="1">
              <a:off x="10932238" y="2019442"/>
              <a:ext cx="569657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3" name="Text Box 9079"/>
            <p:cNvSpPr txBox="1">
              <a:spLocks noChangeArrowheads="1"/>
            </p:cNvSpPr>
            <p:nvPr/>
          </p:nvSpPr>
          <p:spPr bwMode="auto">
            <a:xfrm rot="16200000">
              <a:off x="10688343" y="3202625"/>
              <a:ext cx="586281" cy="426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i="1" dirty="0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Text Box 9080"/>
            <p:cNvSpPr txBox="1">
              <a:spLocks noChangeArrowheads="1"/>
            </p:cNvSpPr>
            <p:nvPr/>
          </p:nvSpPr>
          <p:spPr bwMode="auto">
            <a:xfrm rot="16200000">
              <a:off x="10669291" y="4367600"/>
              <a:ext cx="585173" cy="425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9081"/>
            <p:cNvSpPr txBox="1">
              <a:spLocks noChangeArrowheads="1"/>
            </p:cNvSpPr>
            <p:nvPr/>
          </p:nvSpPr>
          <p:spPr bwMode="auto">
            <a:xfrm rot="16200000">
              <a:off x="10157102" y="3765005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2400" b="1" i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ru-RU" baseline="-25000" dirty="0"/>
            </a:p>
          </p:txBody>
        </p:sp>
        <p:sp>
          <p:nvSpPr>
            <p:cNvPr id="97" name="Rectangle 9083"/>
            <p:cNvSpPr>
              <a:spLocks noChangeArrowheads="1"/>
            </p:cNvSpPr>
            <p:nvPr/>
          </p:nvSpPr>
          <p:spPr bwMode="auto">
            <a:xfrm rot="16200000">
              <a:off x="11094282" y="3445664"/>
              <a:ext cx="197274" cy="2120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99" name="Text Box 9085"/>
            <p:cNvSpPr txBox="1">
              <a:spLocks noChangeArrowheads="1"/>
            </p:cNvSpPr>
            <p:nvPr/>
          </p:nvSpPr>
          <p:spPr bwMode="auto">
            <a:xfrm rot="16200000">
              <a:off x="10903937" y="3778119"/>
              <a:ext cx="587389" cy="5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0" name="Line 9086"/>
            <p:cNvCxnSpPr/>
            <p:nvPr/>
          </p:nvCxnSpPr>
          <p:spPr bwMode="auto">
            <a:xfrm rot="5400000" flipH="1" flipV="1">
              <a:off x="10344853" y="4032550"/>
              <a:ext cx="734791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Line 9087"/>
            <p:cNvCxnSpPr/>
            <p:nvPr/>
          </p:nvCxnSpPr>
          <p:spPr bwMode="auto">
            <a:xfrm rot="16200000">
              <a:off x="11027895" y="3266813"/>
              <a:ext cx="37127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Line 9088"/>
            <p:cNvCxnSpPr/>
            <p:nvPr/>
          </p:nvCxnSpPr>
          <p:spPr bwMode="auto">
            <a:xfrm rot="16200000">
              <a:off x="11143710" y="883453"/>
              <a:ext cx="13964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3" name="Group 9089"/>
            <p:cNvGrpSpPr>
              <a:grpSpLocks/>
            </p:cNvGrpSpPr>
            <p:nvPr/>
          </p:nvGrpSpPr>
          <p:grpSpPr bwMode="auto">
            <a:xfrm rot="16200000">
              <a:off x="10438643" y="84253"/>
              <a:ext cx="74255" cy="1467684"/>
              <a:chOff x="8242" y="10453"/>
              <a:chExt cx="68" cy="1246"/>
            </a:xfrm>
          </p:grpSpPr>
          <p:sp>
            <p:nvSpPr>
              <p:cNvPr id="112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13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6" name="Line 9096"/>
            <p:cNvCxnSpPr/>
            <p:nvPr/>
          </p:nvCxnSpPr>
          <p:spPr bwMode="auto">
            <a:xfrm rot="16200000">
              <a:off x="7939442" y="2836245"/>
              <a:ext cx="3765942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7" name="Text Box 9097"/>
            <p:cNvSpPr txBox="1">
              <a:spLocks noChangeArrowheads="1"/>
            </p:cNvSpPr>
            <p:nvPr/>
          </p:nvSpPr>
          <p:spPr bwMode="auto">
            <a:xfrm rot="16200000">
              <a:off x="9302315" y="4812591"/>
              <a:ext cx="586281" cy="4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8" name="Text Box 9098"/>
            <p:cNvSpPr txBox="1">
              <a:spLocks noChangeArrowheads="1"/>
            </p:cNvSpPr>
            <p:nvPr/>
          </p:nvSpPr>
          <p:spPr bwMode="auto">
            <a:xfrm rot="16200000">
              <a:off x="9326101" y="580843"/>
              <a:ext cx="586281" cy="42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–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9" name="Text Box 9173"/>
            <p:cNvSpPr txBox="1">
              <a:spLocks noChangeArrowheads="1"/>
            </p:cNvSpPr>
            <p:nvPr/>
          </p:nvSpPr>
          <p:spPr bwMode="auto">
            <a:xfrm rot="16200000">
              <a:off x="9290323" y="2637301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Oval 9084"/>
            <p:cNvSpPr>
              <a:spLocks noChangeArrowheads="1"/>
            </p:cNvSpPr>
            <p:nvPr/>
          </p:nvSpPr>
          <p:spPr bwMode="auto">
            <a:xfrm rot="16200000">
              <a:off x="10794906" y="3615618"/>
              <a:ext cx="791313" cy="83632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Rectangle 9082"/>
            <p:cNvSpPr>
              <a:spLocks noChangeArrowheads="1"/>
            </p:cNvSpPr>
            <p:nvPr/>
          </p:nvSpPr>
          <p:spPr bwMode="auto">
            <a:xfrm rot="16200000">
              <a:off x="11096014" y="4421924"/>
              <a:ext cx="196166" cy="212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grpSp>
          <p:nvGrpSpPr>
            <p:cNvPr id="120" name="Group 9089"/>
            <p:cNvGrpSpPr>
              <a:grpSpLocks/>
            </p:cNvGrpSpPr>
            <p:nvPr/>
          </p:nvGrpSpPr>
          <p:grpSpPr bwMode="auto">
            <a:xfrm rot="16200000">
              <a:off x="10438643" y="4189775"/>
              <a:ext cx="74255" cy="1467684"/>
              <a:chOff x="8242" y="10453"/>
              <a:chExt cx="68" cy="1246"/>
            </a:xfrm>
          </p:grpSpPr>
          <p:sp>
            <p:nvSpPr>
              <p:cNvPr id="121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22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3" name="Группа 82"/>
          <p:cNvGrpSpPr/>
          <p:nvPr/>
        </p:nvGrpSpPr>
        <p:grpSpPr>
          <a:xfrm>
            <a:off x="5149099" y="1509620"/>
            <a:ext cx="1728000" cy="1188000"/>
            <a:chOff x="4764226" y="3240493"/>
            <a:chExt cx="1728000" cy="1188000"/>
          </a:xfrm>
        </p:grpSpPr>
        <p:sp>
          <p:nvSpPr>
            <p:cNvPr id="84" name="Text Box 7567"/>
            <p:cNvSpPr txBox="1">
              <a:spLocks noChangeArrowheads="1"/>
            </p:cNvSpPr>
            <p:nvPr/>
          </p:nvSpPr>
          <p:spPr bwMode="auto">
            <a:xfrm>
              <a:off x="5315509" y="391049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Line 7543"/>
            <p:cNvCxnSpPr/>
            <p:nvPr/>
          </p:nvCxnSpPr>
          <p:spPr bwMode="auto">
            <a:xfrm flipH="1">
              <a:off x="5892117" y="380862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6" name="Line 7562"/>
            <p:cNvCxnSpPr/>
            <p:nvPr/>
          </p:nvCxnSpPr>
          <p:spPr bwMode="auto">
            <a:xfrm>
              <a:off x="4883077" y="383011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Line 7570"/>
            <p:cNvCxnSpPr/>
            <p:nvPr/>
          </p:nvCxnSpPr>
          <p:spPr bwMode="auto">
            <a:xfrm>
              <a:off x="5390438" y="432759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0" name="Text Box 7573"/>
            <p:cNvSpPr txBox="1">
              <a:spLocks noChangeArrowheads="1"/>
            </p:cNvSpPr>
            <p:nvPr/>
          </p:nvSpPr>
          <p:spPr bwMode="auto">
            <a:xfrm>
              <a:off x="5907670" y="331217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11" name="Text Box 7573"/>
            <p:cNvSpPr txBox="1">
              <a:spLocks noChangeArrowheads="1"/>
            </p:cNvSpPr>
            <p:nvPr/>
          </p:nvSpPr>
          <p:spPr bwMode="auto">
            <a:xfrm>
              <a:off x="4883077" y="332888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  <p:sp>
          <p:nvSpPr>
            <p:cNvPr id="119" name="Text Box 7544"/>
            <p:cNvSpPr txBox="1">
              <a:spLocks noChangeArrowheads="1"/>
            </p:cNvSpPr>
            <p:nvPr/>
          </p:nvSpPr>
          <p:spPr bwMode="auto">
            <a:xfrm>
              <a:off x="5399659" y="386757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4764226" y="324049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25" name="Text Box 7497"/>
          <p:cNvSpPr txBox="1">
            <a:spLocks noChangeArrowheads="1"/>
          </p:cNvSpPr>
          <p:nvPr/>
        </p:nvSpPr>
        <p:spPr bwMode="auto">
          <a:xfrm>
            <a:off x="1518375" y="1862105"/>
            <a:ext cx="795579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</a:t>
            </a:r>
            <a:r>
              <a:rPr lang="en-US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ountercurrent mode </a:t>
            </a: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 flipV="1">
            <a:off x="6140788" y="1635796"/>
            <a:ext cx="0" cy="4298156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39759" y="3565261"/>
            <a:ext cx="829417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1962789" y="2087336"/>
            <a:ext cx="4736944" cy="32510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555327" y="1325107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339759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707"/>
          <p:cNvSpPr txBox="1">
            <a:spLocks noChangeArrowheads="1"/>
          </p:cNvSpPr>
          <p:nvPr/>
        </p:nvSpPr>
        <p:spPr bwMode="auto">
          <a:xfrm>
            <a:off x="302577" y="502857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-rd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708"/>
          <p:cNvSpPr txBox="1">
            <a:spLocks noChangeArrowheads="1"/>
          </p:cNvSpPr>
          <p:nvPr/>
        </p:nvSpPr>
        <p:spPr bwMode="auto">
          <a:xfrm>
            <a:off x="7672602" y="5005863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-th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6232786" y="3557265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Выноска 2 (без границы) 56"/>
          <p:cNvSpPr/>
          <p:nvPr/>
        </p:nvSpPr>
        <p:spPr>
          <a:xfrm flipH="1">
            <a:off x="379676" y="2610486"/>
            <a:ext cx="1751761" cy="718339"/>
          </a:xfrm>
          <a:prstGeom prst="callout2">
            <a:avLst>
              <a:gd name="adj1" fmla="val 55467"/>
              <a:gd name="adj2" fmla="val 2732"/>
              <a:gd name="adj3" fmla="val 53812"/>
              <a:gd name="adj4" fmla="val -19964"/>
              <a:gd name="adj5" fmla="val 18504"/>
              <a:gd name="adj6" fmla="val -445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Выноска 2 (без границы) 58"/>
          <p:cNvSpPr/>
          <p:nvPr/>
        </p:nvSpPr>
        <p:spPr>
          <a:xfrm flipH="1">
            <a:off x="3418318" y="5547763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-186615"/>
              <a:gd name="adj6" fmla="val -372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02930" y="1727872"/>
            <a:ext cx="1728000" cy="1188000"/>
            <a:chOff x="2978494" y="4287345"/>
            <a:chExt cx="1728000" cy="1188000"/>
          </a:xfrm>
        </p:grpSpPr>
        <p:sp>
          <p:nvSpPr>
            <p:cNvPr id="22" name="Text Box 7559"/>
            <p:cNvSpPr txBox="1">
              <a:spLocks noChangeArrowheads="1"/>
            </p:cNvSpPr>
            <p:nvPr/>
          </p:nvSpPr>
          <p:spPr bwMode="auto">
            <a:xfrm>
              <a:off x="3420508" y="4857887"/>
              <a:ext cx="744085" cy="482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7544"/>
            <p:cNvSpPr txBox="1">
              <a:spLocks noChangeArrowheads="1"/>
            </p:cNvSpPr>
            <p:nvPr/>
          </p:nvSpPr>
          <p:spPr bwMode="auto">
            <a:xfrm>
              <a:off x="3604437" y="489253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978494" y="4287345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77" name="Line 7543"/>
            <p:cNvCxnSpPr/>
            <p:nvPr/>
          </p:nvCxnSpPr>
          <p:spPr bwMode="auto">
            <a:xfrm>
              <a:off x="4096895" y="483358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Line 7562"/>
            <p:cNvCxnSpPr/>
            <p:nvPr/>
          </p:nvCxnSpPr>
          <p:spPr bwMode="auto">
            <a:xfrm>
              <a:off x="3087855" y="485507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Line 7570"/>
            <p:cNvCxnSpPr/>
            <p:nvPr/>
          </p:nvCxnSpPr>
          <p:spPr bwMode="auto">
            <a:xfrm>
              <a:off x="3595216" y="535255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0" name="Text Box 7573"/>
            <p:cNvSpPr txBox="1">
              <a:spLocks noChangeArrowheads="1"/>
            </p:cNvSpPr>
            <p:nvPr/>
          </p:nvSpPr>
          <p:spPr bwMode="auto">
            <a:xfrm>
              <a:off x="4112448" y="433713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81" name="Text Box 7573"/>
            <p:cNvSpPr txBox="1">
              <a:spLocks noChangeArrowheads="1"/>
            </p:cNvSpPr>
            <p:nvPr/>
          </p:nvSpPr>
          <p:spPr bwMode="auto">
            <a:xfrm>
              <a:off x="3087855" y="435384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356573" y="952226"/>
            <a:ext cx="2281037" cy="4954921"/>
            <a:chOff x="9359490" y="500316"/>
            <a:chExt cx="2281037" cy="4954921"/>
          </a:xfrm>
        </p:grpSpPr>
        <p:cxnSp>
          <p:nvCxnSpPr>
            <p:cNvPr id="105" name="Line 9095"/>
            <p:cNvCxnSpPr/>
            <p:nvPr/>
          </p:nvCxnSpPr>
          <p:spPr bwMode="auto">
            <a:xfrm rot="16200000" flipH="1">
              <a:off x="11049507" y="4751356"/>
              <a:ext cx="328051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4" name="Group 9068"/>
            <p:cNvGrpSpPr>
              <a:grpSpLocks/>
            </p:cNvGrpSpPr>
            <p:nvPr/>
          </p:nvGrpSpPr>
          <p:grpSpPr bwMode="auto">
            <a:xfrm rot="16200000">
              <a:off x="10826800" y="2553024"/>
              <a:ext cx="776998" cy="280344"/>
              <a:chOff x="3985" y="12110"/>
              <a:chExt cx="716" cy="238"/>
            </a:xfrm>
          </p:grpSpPr>
          <p:sp>
            <p:nvSpPr>
              <p:cNvPr id="116" name="Oval 9069"/>
              <p:cNvSpPr>
                <a:spLocks noChangeArrowheads="1"/>
              </p:cNvSpPr>
              <p:nvPr/>
            </p:nvSpPr>
            <p:spPr bwMode="auto">
              <a:xfrm>
                <a:off x="398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7" name="Oval 9070"/>
              <p:cNvSpPr>
                <a:spLocks noChangeArrowheads="1"/>
              </p:cNvSpPr>
              <p:nvPr/>
            </p:nvSpPr>
            <p:spPr bwMode="auto">
              <a:xfrm>
                <a:off x="422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8" name="Oval 9071"/>
              <p:cNvSpPr>
                <a:spLocks noChangeArrowheads="1"/>
              </p:cNvSpPr>
              <p:nvPr/>
            </p:nvSpPr>
            <p:spPr bwMode="auto">
              <a:xfrm>
                <a:off x="4463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5" name="Rectangle 9072"/>
            <p:cNvSpPr>
              <a:spLocks noChangeArrowheads="1"/>
            </p:cNvSpPr>
            <p:nvPr/>
          </p:nvSpPr>
          <p:spPr bwMode="auto">
            <a:xfrm rot="16200000">
              <a:off x="10647163" y="2345522"/>
              <a:ext cx="1562677" cy="424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87" name="Text Box 9073"/>
            <p:cNvSpPr txBox="1">
              <a:spLocks noChangeArrowheads="1"/>
            </p:cNvSpPr>
            <p:nvPr/>
          </p:nvSpPr>
          <p:spPr bwMode="auto">
            <a:xfrm rot="16200000">
              <a:off x="10426347" y="1088208"/>
              <a:ext cx="784664" cy="63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9074"/>
            <p:cNvSpPr txBox="1">
              <a:spLocks noChangeArrowheads="1"/>
            </p:cNvSpPr>
            <p:nvPr/>
          </p:nvSpPr>
          <p:spPr bwMode="auto">
            <a:xfrm rot="16200000">
              <a:off x="10328762" y="2119554"/>
              <a:ext cx="478881" cy="11358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smtClean="0">
                  <a:effectLst/>
                  <a:latin typeface="Times New Roman"/>
                  <a:ea typeface="Calibri"/>
                  <a:cs typeface="Times New Roman"/>
                </a:rPr>
                <a:t>CW+IP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9075"/>
            <p:cNvSpPr txBox="1">
              <a:spLocks noChangeArrowheads="1"/>
            </p:cNvSpPr>
            <p:nvPr/>
          </p:nvSpPr>
          <p:spPr bwMode="auto">
            <a:xfrm rot="16200000">
              <a:off x="10177962" y="4858060"/>
              <a:ext cx="586281" cy="6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Rectangle 9076"/>
            <p:cNvSpPr>
              <a:spLocks noChangeArrowheads="1"/>
            </p:cNvSpPr>
            <p:nvPr/>
          </p:nvSpPr>
          <p:spPr bwMode="auto">
            <a:xfrm rot="16200000">
              <a:off x="10821096" y="1204361"/>
              <a:ext cx="781339" cy="2803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91" name="Line 9077"/>
            <p:cNvCxnSpPr/>
            <p:nvPr/>
          </p:nvCxnSpPr>
          <p:spPr bwMode="auto">
            <a:xfrm flipH="1">
              <a:off x="10573164" y="5099204"/>
              <a:ext cx="6173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Line 9078"/>
            <p:cNvCxnSpPr/>
            <p:nvPr/>
          </p:nvCxnSpPr>
          <p:spPr bwMode="auto">
            <a:xfrm rot="16200000" flipH="1">
              <a:off x="10932238" y="2019442"/>
              <a:ext cx="569657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3" name="Text Box 9079"/>
            <p:cNvSpPr txBox="1">
              <a:spLocks noChangeArrowheads="1"/>
            </p:cNvSpPr>
            <p:nvPr/>
          </p:nvSpPr>
          <p:spPr bwMode="auto">
            <a:xfrm rot="16200000">
              <a:off x="10619689" y="4260058"/>
              <a:ext cx="586281" cy="426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i="1" dirty="0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Text Box 9080"/>
            <p:cNvSpPr txBox="1">
              <a:spLocks noChangeArrowheads="1"/>
            </p:cNvSpPr>
            <p:nvPr/>
          </p:nvSpPr>
          <p:spPr bwMode="auto">
            <a:xfrm rot="16200000">
              <a:off x="10654820" y="3231653"/>
              <a:ext cx="585173" cy="425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9081"/>
            <p:cNvSpPr txBox="1">
              <a:spLocks noChangeArrowheads="1"/>
            </p:cNvSpPr>
            <p:nvPr/>
          </p:nvSpPr>
          <p:spPr bwMode="auto">
            <a:xfrm rot="16200000">
              <a:off x="10157102" y="3765005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2400" b="1" i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ru-RU" baseline="-25000" dirty="0"/>
            </a:p>
          </p:txBody>
        </p:sp>
        <p:sp>
          <p:nvSpPr>
            <p:cNvPr id="97" name="Rectangle 9083"/>
            <p:cNvSpPr>
              <a:spLocks noChangeArrowheads="1"/>
            </p:cNvSpPr>
            <p:nvPr/>
          </p:nvSpPr>
          <p:spPr bwMode="auto">
            <a:xfrm rot="16200000">
              <a:off x="11094282" y="3445664"/>
              <a:ext cx="197274" cy="2120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99" name="Text Box 9085"/>
            <p:cNvSpPr txBox="1">
              <a:spLocks noChangeArrowheads="1"/>
            </p:cNvSpPr>
            <p:nvPr/>
          </p:nvSpPr>
          <p:spPr bwMode="auto">
            <a:xfrm rot="16200000">
              <a:off x="10903937" y="3778119"/>
              <a:ext cx="587389" cy="5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0" name="Line 9086"/>
            <p:cNvCxnSpPr/>
            <p:nvPr/>
          </p:nvCxnSpPr>
          <p:spPr bwMode="auto">
            <a:xfrm rot="16200000" flipH="1">
              <a:off x="10344853" y="4032550"/>
              <a:ext cx="734791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Line 9087"/>
            <p:cNvCxnSpPr/>
            <p:nvPr/>
          </p:nvCxnSpPr>
          <p:spPr bwMode="auto">
            <a:xfrm rot="16200000">
              <a:off x="11027895" y="3266813"/>
              <a:ext cx="37127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Line 9088"/>
            <p:cNvCxnSpPr/>
            <p:nvPr/>
          </p:nvCxnSpPr>
          <p:spPr bwMode="auto">
            <a:xfrm rot="16200000">
              <a:off x="11143710" y="883453"/>
              <a:ext cx="13964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3" name="Group 9089"/>
            <p:cNvGrpSpPr>
              <a:grpSpLocks/>
            </p:cNvGrpSpPr>
            <p:nvPr/>
          </p:nvGrpSpPr>
          <p:grpSpPr bwMode="auto">
            <a:xfrm rot="16200000">
              <a:off x="10438643" y="84253"/>
              <a:ext cx="74255" cy="1467684"/>
              <a:chOff x="8242" y="10453"/>
              <a:chExt cx="68" cy="1246"/>
            </a:xfrm>
          </p:grpSpPr>
          <p:sp>
            <p:nvSpPr>
              <p:cNvPr id="112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13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6" name="Line 9096"/>
            <p:cNvCxnSpPr/>
            <p:nvPr/>
          </p:nvCxnSpPr>
          <p:spPr bwMode="auto">
            <a:xfrm rot="5400000" flipV="1">
              <a:off x="7939442" y="2836245"/>
              <a:ext cx="3765942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7" name="Text Box 9097"/>
            <p:cNvSpPr txBox="1">
              <a:spLocks noChangeArrowheads="1"/>
            </p:cNvSpPr>
            <p:nvPr/>
          </p:nvSpPr>
          <p:spPr bwMode="auto">
            <a:xfrm rot="16200000">
              <a:off x="9393606" y="4874847"/>
              <a:ext cx="586281" cy="4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Calibri"/>
                  <a:ea typeface="Calibri"/>
                  <a:cs typeface="Times New Roman"/>
                  <a:sym typeface="Symbol" panose="05050102010706020507" pitchFamily="18" charset="2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8" name="Text Box 9098"/>
            <p:cNvSpPr txBox="1">
              <a:spLocks noChangeArrowheads="1"/>
            </p:cNvSpPr>
            <p:nvPr/>
          </p:nvSpPr>
          <p:spPr bwMode="auto">
            <a:xfrm rot="16200000">
              <a:off x="9326101" y="580843"/>
              <a:ext cx="586281" cy="42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 smtClean="0">
                  <a:effectLst/>
                  <a:latin typeface="Calibri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9" name="Text Box 9173"/>
            <p:cNvSpPr txBox="1">
              <a:spLocks noChangeArrowheads="1"/>
            </p:cNvSpPr>
            <p:nvPr/>
          </p:nvSpPr>
          <p:spPr bwMode="auto">
            <a:xfrm rot="16200000">
              <a:off x="9290323" y="2637301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V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Oval 9084"/>
            <p:cNvSpPr>
              <a:spLocks noChangeArrowheads="1"/>
            </p:cNvSpPr>
            <p:nvPr/>
          </p:nvSpPr>
          <p:spPr bwMode="auto">
            <a:xfrm rot="16200000">
              <a:off x="10794906" y="3615618"/>
              <a:ext cx="791313" cy="83632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Rectangle 9082"/>
            <p:cNvSpPr>
              <a:spLocks noChangeArrowheads="1"/>
            </p:cNvSpPr>
            <p:nvPr/>
          </p:nvSpPr>
          <p:spPr bwMode="auto">
            <a:xfrm rot="16200000">
              <a:off x="11096014" y="4421924"/>
              <a:ext cx="196166" cy="212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grpSp>
          <p:nvGrpSpPr>
            <p:cNvPr id="120" name="Group 9089"/>
            <p:cNvGrpSpPr>
              <a:grpSpLocks/>
            </p:cNvGrpSpPr>
            <p:nvPr/>
          </p:nvGrpSpPr>
          <p:grpSpPr bwMode="auto">
            <a:xfrm rot="16200000">
              <a:off x="10438643" y="4189775"/>
              <a:ext cx="74255" cy="1467684"/>
              <a:chOff x="8242" y="10453"/>
              <a:chExt cx="68" cy="1246"/>
            </a:xfrm>
          </p:grpSpPr>
          <p:sp>
            <p:nvSpPr>
              <p:cNvPr id="121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22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3" name="Группа 82"/>
          <p:cNvGrpSpPr/>
          <p:nvPr/>
        </p:nvGrpSpPr>
        <p:grpSpPr>
          <a:xfrm>
            <a:off x="2281485" y="4003586"/>
            <a:ext cx="1728000" cy="1188000"/>
            <a:chOff x="4764226" y="3240493"/>
            <a:chExt cx="1728000" cy="1188000"/>
          </a:xfrm>
        </p:grpSpPr>
        <p:sp>
          <p:nvSpPr>
            <p:cNvPr id="84" name="Text Box 7567"/>
            <p:cNvSpPr txBox="1">
              <a:spLocks noChangeArrowheads="1"/>
            </p:cNvSpPr>
            <p:nvPr/>
          </p:nvSpPr>
          <p:spPr bwMode="auto">
            <a:xfrm>
              <a:off x="5315509" y="391049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Line 7543"/>
            <p:cNvCxnSpPr/>
            <p:nvPr/>
          </p:nvCxnSpPr>
          <p:spPr bwMode="auto">
            <a:xfrm flipH="1">
              <a:off x="5892117" y="380862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6" name="Line 7562"/>
            <p:cNvCxnSpPr/>
            <p:nvPr/>
          </p:nvCxnSpPr>
          <p:spPr bwMode="auto">
            <a:xfrm>
              <a:off x="4883077" y="383011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Line 7570"/>
            <p:cNvCxnSpPr/>
            <p:nvPr/>
          </p:nvCxnSpPr>
          <p:spPr bwMode="auto">
            <a:xfrm>
              <a:off x="5390438" y="432759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0" name="Text Box 7573"/>
            <p:cNvSpPr txBox="1">
              <a:spLocks noChangeArrowheads="1"/>
            </p:cNvSpPr>
            <p:nvPr/>
          </p:nvSpPr>
          <p:spPr bwMode="auto">
            <a:xfrm>
              <a:off x="5907670" y="331217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11" name="Text Box 7573"/>
            <p:cNvSpPr txBox="1">
              <a:spLocks noChangeArrowheads="1"/>
            </p:cNvSpPr>
            <p:nvPr/>
          </p:nvSpPr>
          <p:spPr bwMode="auto">
            <a:xfrm>
              <a:off x="4883077" y="332888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  <p:sp>
          <p:nvSpPr>
            <p:cNvPr id="119" name="Text Box 7544"/>
            <p:cNvSpPr txBox="1">
              <a:spLocks noChangeArrowheads="1"/>
            </p:cNvSpPr>
            <p:nvPr/>
          </p:nvSpPr>
          <p:spPr bwMode="auto">
            <a:xfrm>
              <a:off x="5399659" y="386757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4764226" y="324049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0" name="Text Box 7497"/>
          <p:cNvSpPr txBox="1">
            <a:spLocks noChangeArrowheads="1"/>
          </p:cNvSpPr>
          <p:nvPr/>
        </p:nvSpPr>
        <p:spPr bwMode="auto">
          <a:xfrm>
            <a:off x="6108246" y="4445563"/>
            <a:ext cx="1008903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09073" y="822960"/>
            <a:ext cx="1114279" cy="5084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9" name="Line 7554"/>
          <p:cNvCxnSpPr/>
          <p:nvPr/>
        </p:nvCxnSpPr>
        <p:spPr bwMode="auto">
          <a:xfrm>
            <a:off x="4331261" y="989773"/>
            <a:ext cx="4736944" cy="32510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Text Box 7497"/>
          <p:cNvSpPr txBox="1">
            <a:spLocks noChangeArrowheads="1"/>
          </p:cNvSpPr>
          <p:nvPr/>
        </p:nvSpPr>
        <p:spPr bwMode="auto">
          <a:xfrm>
            <a:off x="6081950" y="1613469"/>
            <a:ext cx="1008903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598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Countercurrent </a:t>
            </a:r>
            <a:r>
              <a:rPr lang="en-US" dirty="0"/>
              <a:t>b</a:t>
            </a:r>
            <a:r>
              <a:rPr lang="en-US" dirty="0" smtClean="0"/>
              <a:t>raking modes of DC separately excited motors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4141400" y="1318567"/>
            <a:ext cx="28933" cy="47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532264" y="4038067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479659" y="5527760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773470" y="4015851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Line 9077"/>
          <p:cNvCxnSpPr/>
          <p:nvPr/>
        </p:nvCxnSpPr>
        <p:spPr bwMode="auto">
          <a:xfrm>
            <a:off x="10589298" y="5596603"/>
            <a:ext cx="6173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5" name="Line 9095"/>
          <p:cNvCxnSpPr/>
          <p:nvPr/>
        </p:nvCxnSpPr>
        <p:spPr bwMode="auto">
          <a:xfrm rot="16200000" flipH="1">
            <a:off x="11046590" y="5203266"/>
            <a:ext cx="328051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4" name="Group 9068"/>
          <p:cNvGrpSpPr>
            <a:grpSpLocks/>
          </p:cNvGrpSpPr>
          <p:nvPr/>
        </p:nvGrpSpPr>
        <p:grpSpPr bwMode="auto">
          <a:xfrm rot="16200000">
            <a:off x="10823883" y="3004934"/>
            <a:ext cx="776998" cy="280344"/>
            <a:chOff x="3985" y="12110"/>
            <a:chExt cx="716" cy="238"/>
          </a:xfrm>
        </p:grpSpPr>
        <p:sp>
          <p:nvSpPr>
            <p:cNvPr id="116" name="Oval 9069"/>
            <p:cNvSpPr>
              <a:spLocks noChangeArrowheads="1"/>
            </p:cNvSpPr>
            <p:nvPr/>
          </p:nvSpPr>
          <p:spPr bwMode="auto">
            <a:xfrm>
              <a:off x="3985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117" name="Oval 9070"/>
            <p:cNvSpPr>
              <a:spLocks noChangeArrowheads="1"/>
            </p:cNvSpPr>
            <p:nvPr/>
          </p:nvSpPr>
          <p:spPr bwMode="auto">
            <a:xfrm>
              <a:off x="4225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118" name="Oval 9071"/>
            <p:cNvSpPr>
              <a:spLocks noChangeArrowheads="1"/>
            </p:cNvSpPr>
            <p:nvPr/>
          </p:nvSpPr>
          <p:spPr bwMode="auto">
            <a:xfrm>
              <a:off x="4463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</p:grpSp>
      <p:sp>
        <p:nvSpPr>
          <p:cNvPr id="115" name="Rectangle 9072"/>
          <p:cNvSpPr>
            <a:spLocks noChangeArrowheads="1"/>
          </p:cNvSpPr>
          <p:nvPr/>
        </p:nvSpPr>
        <p:spPr bwMode="auto">
          <a:xfrm rot="16200000">
            <a:off x="10644246" y="2797432"/>
            <a:ext cx="1562677" cy="424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87" name="Text Box 9073"/>
          <p:cNvSpPr txBox="1">
            <a:spLocks noChangeArrowheads="1"/>
          </p:cNvSpPr>
          <p:nvPr/>
        </p:nvSpPr>
        <p:spPr bwMode="auto">
          <a:xfrm rot="16200000">
            <a:off x="10423430" y="1540118"/>
            <a:ext cx="784664" cy="63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en-US" sz="2400" i="1" baseline="-25000">
                <a:effectLst/>
                <a:latin typeface="Times New Roman"/>
                <a:ea typeface="Calibri"/>
                <a:cs typeface="Times New Roman"/>
              </a:rPr>
              <a:t>ad</a:t>
            </a:r>
            <a:endParaRPr lang="ru-RU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9074"/>
          <p:cNvSpPr txBox="1">
            <a:spLocks noChangeArrowheads="1"/>
          </p:cNvSpPr>
          <p:nvPr/>
        </p:nvSpPr>
        <p:spPr bwMode="auto">
          <a:xfrm rot="16200000">
            <a:off x="10564330" y="2809950"/>
            <a:ext cx="478881" cy="658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91440" tIns="45720" rIns="91440" bIns="1080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/>
                <a:ea typeface="Calibri"/>
                <a:cs typeface="Times New Roman"/>
              </a:rPr>
              <a:t>FW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9075"/>
          <p:cNvSpPr txBox="1">
            <a:spLocks noChangeArrowheads="1"/>
          </p:cNvSpPr>
          <p:nvPr/>
        </p:nvSpPr>
        <p:spPr bwMode="auto">
          <a:xfrm rot="16200000">
            <a:off x="10111565" y="5309970"/>
            <a:ext cx="586281" cy="6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Rectangle 9076"/>
          <p:cNvSpPr>
            <a:spLocks noChangeArrowheads="1"/>
          </p:cNvSpPr>
          <p:nvPr/>
        </p:nvSpPr>
        <p:spPr bwMode="auto">
          <a:xfrm rot="16200000">
            <a:off x="10818179" y="1656271"/>
            <a:ext cx="781339" cy="280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cxnSp>
        <p:nvCxnSpPr>
          <p:cNvPr id="92" name="Line 9078"/>
          <p:cNvCxnSpPr/>
          <p:nvPr/>
        </p:nvCxnSpPr>
        <p:spPr bwMode="auto">
          <a:xfrm rot="16200000" flipH="1">
            <a:off x="10929321" y="2471352"/>
            <a:ext cx="569657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5" name="Text Box 9081"/>
          <p:cNvSpPr txBox="1">
            <a:spLocks noChangeArrowheads="1"/>
          </p:cNvSpPr>
          <p:nvPr/>
        </p:nvSpPr>
        <p:spPr bwMode="auto">
          <a:xfrm rot="16200000">
            <a:off x="10033865" y="4216964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2400" b="1" i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Е</a:t>
            </a:r>
            <a:r>
              <a:rPr lang="en-US" baseline="-25000" dirty="0"/>
              <a:t>a</a:t>
            </a:r>
            <a:endParaRPr lang="ru-RU" baseline="-25000" dirty="0"/>
          </a:p>
        </p:txBody>
      </p:sp>
      <p:sp>
        <p:nvSpPr>
          <p:cNvPr id="97" name="Rectangle 9083"/>
          <p:cNvSpPr>
            <a:spLocks noChangeArrowheads="1"/>
          </p:cNvSpPr>
          <p:nvPr/>
        </p:nvSpPr>
        <p:spPr bwMode="auto">
          <a:xfrm rot="16200000">
            <a:off x="11091365" y="3897574"/>
            <a:ext cx="197274" cy="212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99" name="Text Box 9085"/>
          <p:cNvSpPr txBox="1">
            <a:spLocks noChangeArrowheads="1"/>
          </p:cNvSpPr>
          <p:nvPr/>
        </p:nvSpPr>
        <p:spPr bwMode="auto">
          <a:xfrm rot="16200000">
            <a:off x="10901020" y="4230029"/>
            <a:ext cx="587389" cy="5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0" name="Line 9086"/>
          <p:cNvCxnSpPr/>
          <p:nvPr/>
        </p:nvCxnSpPr>
        <p:spPr bwMode="auto">
          <a:xfrm rot="16200000" flipH="1">
            <a:off x="10341936" y="4484460"/>
            <a:ext cx="734791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1" name="Line 9087"/>
          <p:cNvCxnSpPr/>
          <p:nvPr/>
        </p:nvCxnSpPr>
        <p:spPr bwMode="auto">
          <a:xfrm rot="16200000">
            <a:off x="11024978" y="3718723"/>
            <a:ext cx="371274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" name="Line 9088"/>
          <p:cNvCxnSpPr/>
          <p:nvPr/>
        </p:nvCxnSpPr>
        <p:spPr bwMode="auto">
          <a:xfrm rot="16200000">
            <a:off x="11140793" y="1335363"/>
            <a:ext cx="139644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3" name="Group 9089"/>
          <p:cNvGrpSpPr>
            <a:grpSpLocks/>
          </p:cNvGrpSpPr>
          <p:nvPr/>
        </p:nvGrpSpPr>
        <p:grpSpPr bwMode="auto">
          <a:xfrm rot="16200000">
            <a:off x="10435726" y="536163"/>
            <a:ext cx="74255" cy="1467684"/>
            <a:chOff x="8242" y="10453"/>
            <a:chExt cx="68" cy="1246"/>
          </a:xfrm>
        </p:grpSpPr>
        <p:sp>
          <p:nvSpPr>
            <p:cNvPr id="112" name="Oval 9090"/>
            <p:cNvSpPr>
              <a:spLocks noChangeArrowheads="1"/>
            </p:cNvSpPr>
            <p:nvPr/>
          </p:nvSpPr>
          <p:spPr bwMode="auto">
            <a:xfrm>
              <a:off x="8242" y="10453"/>
              <a:ext cx="68" cy="6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113" name="Line 9091"/>
            <p:cNvCxnSpPr/>
            <p:nvPr/>
          </p:nvCxnSpPr>
          <p:spPr bwMode="auto">
            <a:xfrm flipV="1">
              <a:off x="8280" y="10518"/>
              <a:ext cx="0" cy="11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6" name="Line 9096"/>
          <p:cNvCxnSpPr/>
          <p:nvPr/>
        </p:nvCxnSpPr>
        <p:spPr bwMode="auto">
          <a:xfrm rot="16200000">
            <a:off x="7936525" y="3288155"/>
            <a:ext cx="3765942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7" name="Text Box 9097"/>
          <p:cNvSpPr txBox="1">
            <a:spLocks noChangeArrowheads="1"/>
          </p:cNvSpPr>
          <p:nvPr/>
        </p:nvSpPr>
        <p:spPr bwMode="auto">
          <a:xfrm rot="16200000">
            <a:off x="9299398" y="5264501"/>
            <a:ext cx="586281" cy="4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+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9098"/>
          <p:cNvSpPr txBox="1">
            <a:spLocks noChangeArrowheads="1"/>
          </p:cNvSpPr>
          <p:nvPr/>
        </p:nvSpPr>
        <p:spPr bwMode="auto">
          <a:xfrm rot="16200000">
            <a:off x="9323184" y="1032753"/>
            <a:ext cx="586281" cy="42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–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9173"/>
          <p:cNvSpPr txBox="1">
            <a:spLocks noChangeArrowheads="1"/>
          </p:cNvSpPr>
          <p:nvPr/>
        </p:nvSpPr>
        <p:spPr bwMode="auto">
          <a:xfrm rot="16200000">
            <a:off x="9287406" y="3089211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Oval 9084"/>
          <p:cNvSpPr>
            <a:spLocks noChangeArrowheads="1"/>
          </p:cNvSpPr>
          <p:nvPr/>
        </p:nvSpPr>
        <p:spPr bwMode="auto">
          <a:xfrm rot="16200000">
            <a:off x="10791989" y="4067528"/>
            <a:ext cx="791313" cy="836321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6" name="Rectangle 9082"/>
          <p:cNvSpPr>
            <a:spLocks noChangeArrowheads="1"/>
          </p:cNvSpPr>
          <p:nvPr/>
        </p:nvSpPr>
        <p:spPr bwMode="auto">
          <a:xfrm rot="16200000">
            <a:off x="11093097" y="4873834"/>
            <a:ext cx="196166" cy="2120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grpSp>
        <p:nvGrpSpPr>
          <p:cNvPr id="120" name="Group 9089"/>
          <p:cNvGrpSpPr>
            <a:grpSpLocks/>
          </p:cNvGrpSpPr>
          <p:nvPr/>
        </p:nvGrpSpPr>
        <p:grpSpPr bwMode="auto">
          <a:xfrm rot="16200000">
            <a:off x="10435726" y="4641685"/>
            <a:ext cx="74255" cy="1467684"/>
            <a:chOff x="8242" y="10453"/>
            <a:chExt cx="68" cy="1246"/>
          </a:xfrm>
        </p:grpSpPr>
        <p:sp>
          <p:nvSpPr>
            <p:cNvPr id="121" name="Oval 9090"/>
            <p:cNvSpPr>
              <a:spLocks noChangeArrowheads="1"/>
            </p:cNvSpPr>
            <p:nvPr/>
          </p:nvSpPr>
          <p:spPr bwMode="auto">
            <a:xfrm>
              <a:off x="8242" y="10453"/>
              <a:ext cx="68" cy="6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122" name="Line 9091"/>
            <p:cNvCxnSpPr/>
            <p:nvPr/>
          </p:nvCxnSpPr>
          <p:spPr bwMode="auto">
            <a:xfrm flipV="1">
              <a:off x="8280" y="10518"/>
              <a:ext cx="0" cy="11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Прямая соединительная линия 9"/>
          <p:cNvCxnSpPr/>
          <p:nvPr/>
        </p:nvCxnSpPr>
        <p:spPr>
          <a:xfrm>
            <a:off x="6984833" y="2665233"/>
            <a:ext cx="0" cy="2772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074374" y="2654752"/>
            <a:ext cx="590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rot="5400000">
            <a:off x="9871172" y="4084490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643447" y="2318936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Line 7554"/>
          <p:cNvCxnSpPr/>
          <p:nvPr/>
        </p:nvCxnSpPr>
        <p:spPr bwMode="auto">
          <a:xfrm>
            <a:off x="886824" y="2459987"/>
            <a:ext cx="3342258" cy="355040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Стрелка вверх 131"/>
          <p:cNvSpPr/>
          <p:nvPr/>
        </p:nvSpPr>
        <p:spPr>
          <a:xfrm rot="16200000">
            <a:off x="6489366" y="238072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вверх 132"/>
          <p:cNvSpPr/>
          <p:nvPr/>
        </p:nvSpPr>
        <p:spPr>
          <a:xfrm rot="16200000">
            <a:off x="5415617" y="239201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8173544">
            <a:off x="5171924" y="273746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Line 7554"/>
          <p:cNvCxnSpPr/>
          <p:nvPr/>
        </p:nvCxnSpPr>
        <p:spPr bwMode="auto">
          <a:xfrm>
            <a:off x="4124148" y="2055860"/>
            <a:ext cx="2895628" cy="313556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Line 7554"/>
          <p:cNvCxnSpPr/>
          <p:nvPr/>
        </p:nvCxnSpPr>
        <p:spPr bwMode="auto">
          <a:xfrm>
            <a:off x="3963052" y="2047234"/>
            <a:ext cx="4381958" cy="85271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6" name="Стрелка вверх 85"/>
          <p:cNvSpPr/>
          <p:nvPr/>
        </p:nvSpPr>
        <p:spPr>
          <a:xfrm rot="8173544">
            <a:off x="5891997" y="349779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 rot="8173544">
            <a:off x="6643738" y="430507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6489366" y="218374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16200000">
            <a:off x="5407827" y="218111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трелка вверх 135"/>
          <p:cNvSpPr/>
          <p:nvPr/>
        </p:nvSpPr>
        <p:spPr>
          <a:xfrm rot="16200000">
            <a:off x="4414616" y="218111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верх 143"/>
          <p:cNvSpPr/>
          <p:nvPr/>
        </p:nvSpPr>
        <p:spPr>
          <a:xfrm rot="16200000">
            <a:off x="3504994" y="218111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трелка вверх 144"/>
          <p:cNvSpPr/>
          <p:nvPr/>
        </p:nvSpPr>
        <p:spPr>
          <a:xfrm rot="16200000">
            <a:off x="2494846" y="218111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трелка вверх 145"/>
          <p:cNvSpPr/>
          <p:nvPr/>
        </p:nvSpPr>
        <p:spPr>
          <a:xfrm rot="16200000">
            <a:off x="1480434" y="218035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 вверх 146"/>
          <p:cNvSpPr/>
          <p:nvPr/>
        </p:nvSpPr>
        <p:spPr>
          <a:xfrm rot="8173544">
            <a:off x="1508091" y="265161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трелка вверх 147"/>
          <p:cNvSpPr/>
          <p:nvPr/>
        </p:nvSpPr>
        <p:spPr>
          <a:xfrm rot="8173544">
            <a:off x="2183607" y="332847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6653930" y="4760802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4162666" y="5142068"/>
            <a:ext cx="28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/>
          <p:cNvSpPr/>
          <p:nvPr/>
        </p:nvSpPr>
        <p:spPr>
          <a:xfrm>
            <a:off x="10404705" y="1083649"/>
            <a:ext cx="1232352" cy="138994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Line 9096"/>
          <p:cNvCxnSpPr/>
          <p:nvPr/>
        </p:nvCxnSpPr>
        <p:spPr bwMode="auto">
          <a:xfrm rot="5400000" flipV="1">
            <a:off x="7941387" y="3378241"/>
            <a:ext cx="3765942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Стрелка вправо 26"/>
          <p:cNvSpPr/>
          <p:nvPr/>
        </p:nvSpPr>
        <p:spPr>
          <a:xfrm>
            <a:off x="9133367" y="2249899"/>
            <a:ext cx="605644" cy="7890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959566" y="3686317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Line 9086"/>
          <p:cNvCxnSpPr/>
          <p:nvPr/>
        </p:nvCxnSpPr>
        <p:spPr bwMode="auto">
          <a:xfrm rot="5400000" flipH="1" flipV="1">
            <a:off x="10340758" y="4456838"/>
            <a:ext cx="734791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Line 9086"/>
          <p:cNvCxnSpPr/>
          <p:nvPr/>
        </p:nvCxnSpPr>
        <p:spPr bwMode="auto">
          <a:xfrm rot="16200000" flipH="1">
            <a:off x="10183308" y="4496295"/>
            <a:ext cx="734791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99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86" grpId="0" animBg="1"/>
      <p:bldP spid="123" grpId="0" animBg="1"/>
      <p:bldP spid="135" grpId="0" animBg="1"/>
      <p:bldP spid="127" grpId="0" animBg="1"/>
      <p:bldP spid="136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27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separately excited </a:t>
            </a:r>
            <a:r>
              <a:rPr lang="en-US" dirty="0" smtClean="0"/>
              <a:t>motors: </a:t>
            </a:r>
            <a:r>
              <a:rPr lang="en-US" dirty="0" smtClean="0">
                <a:cs typeface="Times New Roman" panose="02020603050405020304" pitchFamily="18" charset="0"/>
              </a:rPr>
              <a:t>dynamic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mode </a:t>
            </a: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V="1">
            <a:off x="4140434" y="1318567"/>
            <a:ext cx="966" cy="38610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39759" y="3565261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Line 7553"/>
          <p:cNvCxnSpPr/>
          <p:nvPr/>
        </p:nvCxnSpPr>
        <p:spPr bwMode="auto">
          <a:xfrm>
            <a:off x="2922840" y="2739658"/>
            <a:ext cx="2610097" cy="17696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420508" y="4857887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369721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573439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707"/>
          <p:cNvSpPr txBox="1">
            <a:spLocks noChangeArrowheads="1"/>
          </p:cNvSpPr>
          <p:nvPr/>
        </p:nvSpPr>
        <p:spPr bwMode="auto">
          <a:xfrm>
            <a:off x="635785" y="5104355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-rd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708"/>
          <p:cNvSpPr txBox="1">
            <a:spLocks noChangeArrowheads="1"/>
          </p:cNvSpPr>
          <p:nvPr/>
        </p:nvSpPr>
        <p:spPr bwMode="auto">
          <a:xfrm>
            <a:off x="7392834" y="5111537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738435" y="3579799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306740" y="5426112"/>
            <a:ext cx="1783349" cy="491441"/>
            <a:chOff x="2579530" y="5181258"/>
            <a:chExt cx="2280580" cy="723043"/>
          </a:xfrm>
        </p:grpSpPr>
        <p:sp>
          <p:nvSpPr>
            <p:cNvPr id="54" name="Выноска 2 (без границы) 53"/>
            <p:cNvSpPr/>
            <p:nvPr/>
          </p:nvSpPr>
          <p:spPr>
            <a:xfrm>
              <a:off x="2607159" y="5181258"/>
              <a:ext cx="2252951" cy="712476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528060"/>
                <a:gd name="adj6" fmla="val -104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Dynamic mode </a:t>
              </a:r>
              <a:endPara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Выноска 2 (без границы) 54"/>
            <p:cNvSpPr/>
            <p:nvPr/>
          </p:nvSpPr>
          <p:spPr>
            <a:xfrm flipH="1">
              <a:off x="2579530" y="5191825"/>
              <a:ext cx="2252951" cy="712476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208170"/>
                <a:gd name="adj6" fmla="val -18164"/>
              </a:avLst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i="1" dirty="0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739012" y="1232877"/>
            <a:ext cx="1898598" cy="4674270"/>
            <a:chOff x="9741929" y="780967"/>
            <a:chExt cx="1898598" cy="4674270"/>
          </a:xfrm>
        </p:grpSpPr>
        <p:cxnSp>
          <p:nvCxnSpPr>
            <p:cNvPr id="105" name="Line 9095"/>
            <p:cNvCxnSpPr/>
            <p:nvPr/>
          </p:nvCxnSpPr>
          <p:spPr bwMode="auto">
            <a:xfrm rot="16200000" flipH="1">
              <a:off x="11049507" y="4751356"/>
              <a:ext cx="328051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4" name="Group 9068"/>
            <p:cNvGrpSpPr>
              <a:grpSpLocks/>
            </p:cNvGrpSpPr>
            <p:nvPr/>
          </p:nvGrpSpPr>
          <p:grpSpPr bwMode="auto">
            <a:xfrm rot="16200000">
              <a:off x="10826800" y="2553024"/>
              <a:ext cx="776998" cy="280344"/>
              <a:chOff x="3985" y="12110"/>
              <a:chExt cx="716" cy="238"/>
            </a:xfrm>
          </p:grpSpPr>
          <p:sp>
            <p:nvSpPr>
              <p:cNvPr id="116" name="Oval 9069"/>
              <p:cNvSpPr>
                <a:spLocks noChangeArrowheads="1"/>
              </p:cNvSpPr>
              <p:nvPr/>
            </p:nvSpPr>
            <p:spPr bwMode="auto">
              <a:xfrm>
                <a:off x="398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7" name="Oval 9070"/>
              <p:cNvSpPr>
                <a:spLocks noChangeArrowheads="1"/>
              </p:cNvSpPr>
              <p:nvPr/>
            </p:nvSpPr>
            <p:spPr bwMode="auto">
              <a:xfrm>
                <a:off x="4225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sp>
            <p:nvSpPr>
              <p:cNvPr id="118" name="Oval 9071"/>
              <p:cNvSpPr>
                <a:spLocks noChangeArrowheads="1"/>
              </p:cNvSpPr>
              <p:nvPr/>
            </p:nvSpPr>
            <p:spPr bwMode="auto">
              <a:xfrm>
                <a:off x="4463" y="12110"/>
                <a:ext cx="238" cy="23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5" name="Rectangle 9072"/>
            <p:cNvSpPr>
              <a:spLocks noChangeArrowheads="1"/>
            </p:cNvSpPr>
            <p:nvPr/>
          </p:nvSpPr>
          <p:spPr bwMode="auto">
            <a:xfrm rot="16200000">
              <a:off x="10647163" y="2345522"/>
              <a:ext cx="1562677" cy="424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87" name="Text Box 9073"/>
            <p:cNvSpPr txBox="1">
              <a:spLocks noChangeArrowheads="1"/>
            </p:cNvSpPr>
            <p:nvPr/>
          </p:nvSpPr>
          <p:spPr bwMode="auto">
            <a:xfrm rot="16200000">
              <a:off x="10426347" y="1088208"/>
              <a:ext cx="784664" cy="63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i="1" baseline="-25000">
                  <a:effectLst/>
                  <a:latin typeface="Times New Roman"/>
                  <a:ea typeface="Calibri"/>
                  <a:cs typeface="Times New Roman"/>
                </a:rPr>
                <a:t>ad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9074"/>
            <p:cNvSpPr txBox="1">
              <a:spLocks noChangeArrowheads="1"/>
            </p:cNvSpPr>
            <p:nvPr/>
          </p:nvSpPr>
          <p:spPr bwMode="auto">
            <a:xfrm rot="16200000">
              <a:off x="10328762" y="2119554"/>
              <a:ext cx="478881" cy="11358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rot="0" vert="horz" wrap="square" lIns="91440" tIns="45720" rIns="91440" bIns="10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smtClean="0">
                  <a:effectLst/>
                  <a:latin typeface="Times New Roman"/>
                  <a:ea typeface="Calibri"/>
                  <a:cs typeface="Times New Roman"/>
                </a:rPr>
                <a:t>CW+IP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9075"/>
            <p:cNvSpPr txBox="1">
              <a:spLocks noChangeArrowheads="1"/>
            </p:cNvSpPr>
            <p:nvPr/>
          </p:nvSpPr>
          <p:spPr bwMode="auto">
            <a:xfrm rot="16200000">
              <a:off x="10177962" y="4858060"/>
              <a:ext cx="586281" cy="608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400" b="1" i="1" baseline="-25000" dirty="0" err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Rectangle 9076"/>
            <p:cNvSpPr>
              <a:spLocks noChangeArrowheads="1"/>
            </p:cNvSpPr>
            <p:nvPr/>
          </p:nvSpPr>
          <p:spPr bwMode="auto">
            <a:xfrm rot="16200000">
              <a:off x="10821096" y="1204361"/>
              <a:ext cx="781339" cy="2803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91" name="Line 9077"/>
            <p:cNvCxnSpPr/>
            <p:nvPr/>
          </p:nvCxnSpPr>
          <p:spPr bwMode="auto">
            <a:xfrm flipH="1">
              <a:off x="10573164" y="5099204"/>
              <a:ext cx="6173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Line 9078"/>
            <p:cNvCxnSpPr/>
            <p:nvPr/>
          </p:nvCxnSpPr>
          <p:spPr bwMode="auto">
            <a:xfrm rot="16200000" flipH="1">
              <a:off x="10932238" y="2019442"/>
              <a:ext cx="569657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3" name="Text Box 9079"/>
            <p:cNvSpPr txBox="1">
              <a:spLocks noChangeArrowheads="1"/>
            </p:cNvSpPr>
            <p:nvPr/>
          </p:nvSpPr>
          <p:spPr bwMode="auto">
            <a:xfrm rot="16200000">
              <a:off x="10688343" y="3202625"/>
              <a:ext cx="586281" cy="426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i="1" dirty="0">
                  <a:effectLst/>
                  <a:latin typeface="Times New Roman"/>
                  <a:ea typeface="Calibri"/>
                  <a:cs typeface="Times New Roman"/>
                  <a:sym typeface="Symbol"/>
                </a:rPr>
                <a:t>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Text Box 9080"/>
            <p:cNvSpPr txBox="1">
              <a:spLocks noChangeArrowheads="1"/>
            </p:cNvSpPr>
            <p:nvPr/>
          </p:nvSpPr>
          <p:spPr bwMode="auto">
            <a:xfrm rot="16200000">
              <a:off x="10669291" y="4367600"/>
              <a:ext cx="585173" cy="425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/>
                  <a:ea typeface="Calibri"/>
                  <a:cs typeface="Times New Roman"/>
                </a:rPr>
                <a:t>+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 Box 9081"/>
            <p:cNvSpPr txBox="1">
              <a:spLocks noChangeArrowheads="1"/>
            </p:cNvSpPr>
            <p:nvPr/>
          </p:nvSpPr>
          <p:spPr bwMode="auto">
            <a:xfrm rot="16200000">
              <a:off x="10157102" y="3765005"/>
              <a:ext cx="779122" cy="64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2400" b="1" i="1">
                  <a:solidFill>
                    <a:srgbClr val="C00000"/>
                  </a:solidFill>
                  <a:effectLst/>
                  <a:latin typeface="Times New Roman"/>
                  <a:ea typeface="Calibri"/>
                  <a:cs typeface="Times New Roman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ru-RU" baseline="-25000" dirty="0"/>
            </a:p>
          </p:txBody>
        </p:sp>
        <p:sp>
          <p:nvSpPr>
            <p:cNvPr id="97" name="Rectangle 9083"/>
            <p:cNvSpPr>
              <a:spLocks noChangeArrowheads="1"/>
            </p:cNvSpPr>
            <p:nvPr/>
          </p:nvSpPr>
          <p:spPr bwMode="auto">
            <a:xfrm rot="16200000">
              <a:off x="11094282" y="3445664"/>
              <a:ext cx="197274" cy="2120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99" name="Text Box 9085"/>
            <p:cNvSpPr txBox="1">
              <a:spLocks noChangeArrowheads="1"/>
            </p:cNvSpPr>
            <p:nvPr/>
          </p:nvSpPr>
          <p:spPr bwMode="auto">
            <a:xfrm rot="16200000">
              <a:off x="10903937" y="3778119"/>
              <a:ext cx="587389" cy="5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0" name="Line 9086"/>
            <p:cNvCxnSpPr/>
            <p:nvPr/>
          </p:nvCxnSpPr>
          <p:spPr bwMode="auto">
            <a:xfrm rot="16200000" flipH="1">
              <a:off x="10344853" y="4032550"/>
              <a:ext cx="734791" cy="11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Line 9087"/>
            <p:cNvCxnSpPr/>
            <p:nvPr/>
          </p:nvCxnSpPr>
          <p:spPr bwMode="auto">
            <a:xfrm rot="16200000">
              <a:off x="11027895" y="3266813"/>
              <a:ext cx="37127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Line 9088"/>
            <p:cNvCxnSpPr/>
            <p:nvPr/>
          </p:nvCxnSpPr>
          <p:spPr bwMode="auto">
            <a:xfrm rot="16200000">
              <a:off x="11143710" y="883453"/>
              <a:ext cx="139644" cy="1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3" name="Group 9089"/>
            <p:cNvGrpSpPr>
              <a:grpSpLocks/>
            </p:cNvGrpSpPr>
            <p:nvPr/>
          </p:nvGrpSpPr>
          <p:grpSpPr bwMode="auto">
            <a:xfrm rot="16200000">
              <a:off x="10438643" y="84253"/>
              <a:ext cx="74255" cy="1467684"/>
              <a:chOff x="8242" y="10453"/>
              <a:chExt cx="68" cy="1246"/>
            </a:xfrm>
          </p:grpSpPr>
          <p:sp>
            <p:nvSpPr>
              <p:cNvPr id="112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13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8" name="Oval 9084"/>
            <p:cNvSpPr>
              <a:spLocks noChangeArrowheads="1"/>
            </p:cNvSpPr>
            <p:nvPr/>
          </p:nvSpPr>
          <p:spPr bwMode="auto">
            <a:xfrm rot="16200000">
              <a:off x="10794906" y="3615618"/>
              <a:ext cx="791313" cy="83632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i="1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2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Rectangle 9082"/>
            <p:cNvSpPr>
              <a:spLocks noChangeArrowheads="1"/>
            </p:cNvSpPr>
            <p:nvPr/>
          </p:nvSpPr>
          <p:spPr bwMode="auto">
            <a:xfrm rot="16200000">
              <a:off x="11096014" y="4421924"/>
              <a:ext cx="196166" cy="212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grpSp>
          <p:nvGrpSpPr>
            <p:cNvPr id="120" name="Group 9089"/>
            <p:cNvGrpSpPr>
              <a:grpSpLocks/>
            </p:cNvGrpSpPr>
            <p:nvPr/>
          </p:nvGrpSpPr>
          <p:grpSpPr bwMode="auto">
            <a:xfrm rot="16200000">
              <a:off x="10438643" y="4189775"/>
              <a:ext cx="74255" cy="1467684"/>
              <a:chOff x="8242" y="10453"/>
              <a:chExt cx="68" cy="1246"/>
            </a:xfrm>
          </p:grpSpPr>
          <p:sp>
            <p:nvSpPr>
              <p:cNvPr id="121" name="Oval 9090"/>
              <p:cNvSpPr>
                <a:spLocks noChangeArrowheads="1"/>
              </p:cNvSpPr>
              <p:nvPr/>
            </p:nvSpPr>
            <p:spPr bwMode="auto">
              <a:xfrm>
                <a:off x="8242" y="10453"/>
                <a:ext cx="68" cy="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400"/>
              </a:p>
            </p:txBody>
          </p:sp>
          <p:cxnSp>
            <p:nvCxnSpPr>
              <p:cNvPr id="122" name="Line 9091"/>
              <p:cNvCxnSpPr/>
              <p:nvPr/>
            </p:nvCxnSpPr>
            <p:spPr bwMode="auto">
              <a:xfrm flipV="1">
                <a:off x="8280" y="10518"/>
                <a:ext cx="0" cy="1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" name="Прямая соединительная линия 4"/>
          <p:cNvCxnSpPr/>
          <p:nvPr/>
        </p:nvCxnSpPr>
        <p:spPr>
          <a:xfrm>
            <a:off x="9769492" y="1270005"/>
            <a:ext cx="11730" cy="413177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2084269" y="1334689"/>
            <a:ext cx="1728000" cy="1188000"/>
            <a:chOff x="5543218" y="2096723"/>
            <a:chExt cx="1728000" cy="1188000"/>
          </a:xfrm>
        </p:grpSpPr>
        <p:sp>
          <p:nvSpPr>
            <p:cNvPr id="84" name="Text Box 7567"/>
            <p:cNvSpPr txBox="1">
              <a:spLocks noChangeArrowheads="1"/>
            </p:cNvSpPr>
            <p:nvPr/>
          </p:nvSpPr>
          <p:spPr bwMode="auto">
            <a:xfrm>
              <a:off x="6051524" y="278504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Line 7543"/>
            <p:cNvCxnSpPr/>
            <p:nvPr/>
          </p:nvCxnSpPr>
          <p:spPr bwMode="auto">
            <a:xfrm flipH="1">
              <a:off x="6628132" y="268317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Line 7570"/>
            <p:cNvCxnSpPr/>
            <p:nvPr/>
          </p:nvCxnSpPr>
          <p:spPr bwMode="auto">
            <a:xfrm flipH="1">
              <a:off x="6126453" y="320214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0" name="Text Box 7573"/>
            <p:cNvSpPr txBox="1">
              <a:spLocks noChangeArrowheads="1"/>
            </p:cNvSpPr>
            <p:nvPr/>
          </p:nvSpPr>
          <p:spPr bwMode="auto">
            <a:xfrm>
              <a:off x="6643685" y="218672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11" name="Text Box 7573"/>
            <p:cNvSpPr txBox="1">
              <a:spLocks noChangeArrowheads="1"/>
            </p:cNvSpPr>
            <p:nvPr/>
          </p:nvSpPr>
          <p:spPr bwMode="auto">
            <a:xfrm>
              <a:off x="5619092" y="220343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smtClean="0"/>
                <a:t>0</a:t>
              </a:r>
              <a:endParaRPr lang="uk-UA" baseline="-25000" dirty="0"/>
            </a:p>
          </p:txBody>
        </p:sp>
        <p:sp>
          <p:nvSpPr>
            <p:cNvPr id="119" name="Text Box 7544"/>
            <p:cNvSpPr txBox="1">
              <a:spLocks noChangeArrowheads="1"/>
            </p:cNvSpPr>
            <p:nvPr/>
          </p:nvSpPr>
          <p:spPr bwMode="auto">
            <a:xfrm>
              <a:off x="6135674" y="271164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5543218" y="209672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83911" y="3776512"/>
            <a:ext cx="1728000" cy="1188000"/>
            <a:chOff x="5790120" y="3887690"/>
            <a:chExt cx="1728000" cy="1188000"/>
          </a:xfrm>
        </p:grpSpPr>
        <p:sp>
          <p:nvSpPr>
            <p:cNvPr id="126" name="Text Box 7567"/>
            <p:cNvSpPr txBox="1">
              <a:spLocks noChangeArrowheads="1"/>
            </p:cNvSpPr>
            <p:nvPr/>
          </p:nvSpPr>
          <p:spPr bwMode="auto">
            <a:xfrm>
              <a:off x="6332801" y="4572755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Line 7543"/>
            <p:cNvCxnSpPr/>
            <p:nvPr/>
          </p:nvCxnSpPr>
          <p:spPr bwMode="auto">
            <a:xfrm>
              <a:off x="6909409" y="4470889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8" name="Line 7570"/>
            <p:cNvCxnSpPr/>
            <p:nvPr/>
          </p:nvCxnSpPr>
          <p:spPr bwMode="auto">
            <a:xfrm>
              <a:off x="6407730" y="498985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9" name="Text Box 7573"/>
            <p:cNvSpPr txBox="1">
              <a:spLocks noChangeArrowheads="1"/>
            </p:cNvSpPr>
            <p:nvPr/>
          </p:nvSpPr>
          <p:spPr bwMode="auto">
            <a:xfrm>
              <a:off x="6924962" y="3974435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30" name="Text Box 7573"/>
            <p:cNvSpPr txBox="1">
              <a:spLocks noChangeArrowheads="1"/>
            </p:cNvSpPr>
            <p:nvPr/>
          </p:nvSpPr>
          <p:spPr bwMode="auto">
            <a:xfrm>
              <a:off x="5900369" y="3991150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smtClean="0"/>
                <a:t>0</a:t>
              </a:r>
              <a:endParaRPr lang="uk-UA" baseline="-25000" dirty="0"/>
            </a:p>
          </p:txBody>
        </p:sp>
        <p:sp>
          <p:nvSpPr>
            <p:cNvPr id="131" name="Text Box 7544"/>
            <p:cNvSpPr txBox="1">
              <a:spLocks noChangeArrowheads="1"/>
            </p:cNvSpPr>
            <p:nvPr/>
          </p:nvSpPr>
          <p:spPr bwMode="auto">
            <a:xfrm>
              <a:off x="6416951" y="4499354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5790120" y="3887690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232908" y="1373144"/>
            <a:ext cx="1728000" cy="1188000"/>
            <a:chOff x="4764226" y="3240493"/>
            <a:chExt cx="1728000" cy="1188000"/>
          </a:xfrm>
        </p:grpSpPr>
        <p:sp>
          <p:nvSpPr>
            <p:cNvPr id="134" name="Text Box 7567"/>
            <p:cNvSpPr txBox="1">
              <a:spLocks noChangeArrowheads="1"/>
            </p:cNvSpPr>
            <p:nvPr/>
          </p:nvSpPr>
          <p:spPr bwMode="auto">
            <a:xfrm>
              <a:off x="5315509" y="391049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Line 7543"/>
            <p:cNvCxnSpPr/>
            <p:nvPr/>
          </p:nvCxnSpPr>
          <p:spPr bwMode="auto">
            <a:xfrm flipH="1">
              <a:off x="5892117" y="380862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6" name="Line 7562"/>
            <p:cNvCxnSpPr/>
            <p:nvPr/>
          </p:nvCxnSpPr>
          <p:spPr bwMode="auto">
            <a:xfrm>
              <a:off x="4883077" y="383011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7" name="Line 7570"/>
            <p:cNvCxnSpPr/>
            <p:nvPr/>
          </p:nvCxnSpPr>
          <p:spPr bwMode="auto">
            <a:xfrm>
              <a:off x="5390438" y="432759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8" name="Text Box 7573"/>
            <p:cNvSpPr txBox="1">
              <a:spLocks noChangeArrowheads="1"/>
            </p:cNvSpPr>
            <p:nvPr/>
          </p:nvSpPr>
          <p:spPr bwMode="auto">
            <a:xfrm>
              <a:off x="5907670" y="331217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39" name="Text Box 7573"/>
            <p:cNvSpPr txBox="1">
              <a:spLocks noChangeArrowheads="1"/>
            </p:cNvSpPr>
            <p:nvPr/>
          </p:nvSpPr>
          <p:spPr bwMode="auto">
            <a:xfrm>
              <a:off x="4883077" y="332888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  <p:sp>
          <p:nvSpPr>
            <p:cNvPr id="140" name="Text Box 7544"/>
            <p:cNvSpPr txBox="1">
              <a:spLocks noChangeArrowheads="1"/>
            </p:cNvSpPr>
            <p:nvPr/>
          </p:nvSpPr>
          <p:spPr bwMode="auto">
            <a:xfrm>
              <a:off x="5399659" y="386757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4764226" y="324049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397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4632" y="195990"/>
            <a:ext cx="11817327" cy="5542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b</a:t>
            </a:r>
            <a:r>
              <a:rPr lang="en-US" dirty="0" smtClean="0"/>
              <a:t>raking modes of DC separately excited motors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336750" y="736797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3888532" y="870862"/>
            <a:ext cx="28933" cy="47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279396" y="3590362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226791" y="5080055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062641" y="3462788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643057" y="3502331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Line 9077"/>
          <p:cNvCxnSpPr/>
          <p:nvPr/>
        </p:nvCxnSpPr>
        <p:spPr bwMode="auto">
          <a:xfrm>
            <a:off x="10589298" y="5596603"/>
            <a:ext cx="6173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5" name="Line 9095"/>
          <p:cNvCxnSpPr/>
          <p:nvPr/>
        </p:nvCxnSpPr>
        <p:spPr bwMode="auto">
          <a:xfrm rot="16200000" flipH="1">
            <a:off x="11046590" y="5203266"/>
            <a:ext cx="328051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4" name="Group 9068"/>
          <p:cNvGrpSpPr>
            <a:grpSpLocks/>
          </p:cNvGrpSpPr>
          <p:nvPr/>
        </p:nvGrpSpPr>
        <p:grpSpPr bwMode="auto">
          <a:xfrm rot="16200000">
            <a:off x="10823883" y="3004934"/>
            <a:ext cx="776998" cy="280344"/>
            <a:chOff x="3985" y="12110"/>
            <a:chExt cx="716" cy="238"/>
          </a:xfrm>
        </p:grpSpPr>
        <p:sp>
          <p:nvSpPr>
            <p:cNvPr id="116" name="Oval 9069"/>
            <p:cNvSpPr>
              <a:spLocks noChangeArrowheads="1"/>
            </p:cNvSpPr>
            <p:nvPr/>
          </p:nvSpPr>
          <p:spPr bwMode="auto">
            <a:xfrm>
              <a:off x="3985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117" name="Oval 9070"/>
            <p:cNvSpPr>
              <a:spLocks noChangeArrowheads="1"/>
            </p:cNvSpPr>
            <p:nvPr/>
          </p:nvSpPr>
          <p:spPr bwMode="auto">
            <a:xfrm>
              <a:off x="4225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sp>
          <p:nvSpPr>
            <p:cNvPr id="118" name="Oval 9071"/>
            <p:cNvSpPr>
              <a:spLocks noChangeArrowheads="1"/>
            </p:cNvSpPr>
            <p:nvPr/>
          </p:nvSpPr>
          <p:spPr bwMode="auto">
            <a:xfrm>
              <a:off x="4463" y="12110"/>
              <a:ext cx="238" cy="2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</p:grpSp>
      <p:sp>
        <p:nvSpPr>
          <p:cNvPr id="115" name="Rectangle 9072"/>
          <p:cNvSpPr>
            <a:spLocks noChangeArrowheads="1"/>
          </p:cNvSpPr>
          <p:nvPr/>
        </p:nvSpPr>
        <p:spPr bwMode="auto">
          <a:xfrm rot="16200000">
            <a:off x="10644246" y="2797432"/>
            <a:ext cx="1562677" cy="424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87" name="Text Box 9073"/>
          <p:cNvSpPr txBox="1">
            <a:spLocks noChangeArrowheads="1"/>
          </p:cNvSpPr>
          <p:nvPr/>
        </p:nvSpPr>
        <p:spPr bwMode="auto">
          <a:xfrm rot="16200000">
            <a:off x="10423430" y="1540118"/>
            <a:ext cx="784664" cy="63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en-US" sz="2400" i="1" baseline="-25000">
                <a:effectLst/>
                <a:latin typeface="Times New Roman"/>
                <a:ea typeface="Calibri"/>
                <a:cs typeface="Times New Roman"/>
              </a:rPr>
              <a:t>ad</a:t>
            </a:r>
            <a:endParaRPr lang="ru-RU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9074"/>
          <p:cNvSpPr txBox="1">
            <a:spLocks noChangeArrowheads="1"/>
          </p:cNvSpPr>
          <p:nvPr/>
        </p:nvSpPr>
        <p:spPr bwMode="auto">
          <a:xfrm rot="16200000">
            <a:off x="10564330" y="2809950"/>
            <a:ext cx="478881" cy="658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91440" tIns="45720" rIns="91440" bIns="1080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/>
                <a:ea typeface="Calibri"/>
                <a:cs typeface="Times New Roman"/>
              </a:rPr>
              <a:t>FW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9075"/>
          <p:cNvSpPr txBox="1">
            <a:spLocks noChangeArrowheads="1"/>
          </p:cNvSpPr>
          <p:nvPr/>
        </p:nvSpPr>
        <p:spPr bwMode="auto">
          <a:xfrm rot="16200000">
            <a:off x="10111565" y="5309970"/>
            <a:ext cx="586281" cy="6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Rectangle 9076"/>
          <p:cNvSpPr>
            <a:spLocks noChangeArrowheads="1"/>
          </p:cNvSpPr>
          <p:nvPr/>
        </p:nvSpPr>
        <p:spPr bwMode="auto">
          <a:xfrm rot="16200000">
            <a:off x="10818179" y="1656271"/>
            <a:ext cx="781339" cy="280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cxnSp>
        <p:nvCxnSpPr>
          <p:cNvPr id="92" name="Line 9078"/>
          <p:cNvCxnSpPr/>
          <p:nvPr/>
        </p:nvCxnSpPr>
        <p:spPr bwMode="auto">
          <a:xfrm rot="16200000" flipH="1">
            <a:off x="10929321" y="2471352"/>
            <a:ext cx="569657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3" name="Text Box 9079"/>
          <p:cNvSpPr txBox="1">
            <a:spLocks noChangeArrowheads="1"/>
          </p:cNvSpPr>
          <p:nvPr/>
        </p:nvSpPr>
        <p:spPr bwMode="auto">
          <a:xfrm rot="16200000">
            <a:off x="10685426" y="3654535"/>
            <a:ext cx="586281" cy="4264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/>
                <a:ea typeface="Calibri"/>
                <a:cs typeface="Times New Roman"/>
                <a:sym typeface="Symbol"/>
              </a:rPr>
              <a:t>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9080"/>
          <p:cNvSpPr txBox="1">
            <a:spLocks noChangeArrowheads="1"/>
          </p:cNvSpPr>
          <p:nvPr/>
        </p:nvSpPr>
        <p:spPr bwMode="auto">
          <a:xfrm rot="16200000">
            <a:off x="10666374" y="4819510"/>
            <a:ext cx="585173" cy="425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+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5" name="Text Box 9081"/>
          <p:cNvSpPr txBox="1">
            <a:spLocks noChangeArrowheads="1"/>
          </p:cNvSpPr>
          <p:nvPr/>
        </p:nvSpPr>
        <p:spPr bwMode="auto">
          <a:xfrm rot="16200000">
            <a:off x="10154185" y="4216915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2400" b="1" i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ru-RU" dirty="0"/>
              <a:t>Е</a:t>
            </a:r>
            <a:r>
              <a:rPr lang="en-US" baseline="-25000" dirty="0"/>
              <a:t>a</a:t>
            </a:r>
            <a:endParaRPr lang="ru-RU" baseline="-25000" dirty="0"/>
          </a:p>
        </p:txBody>
      </p:sp>
      <p:sp>
        <p:nvSpPr>
          <p:cNvPr id="97" name="Rectangle 9083"/>
          <p:cNvSpPr>
            <a:spLocks noChangeArrowheads="1"/>
          </p:cNvSpPr>
          <p:nvPr/>
        </p:nvSpPr>
        <p:spPr bwMode="auto">
          <a:xfrm rot="16200000">
            <a:off x="11091365" y="3897574"/>
            <a:ext cx="197274" cy="212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99" name="Text Box 9085"/>
          <p:cNvSpPr txBox="1">
            <a:spLocks noChangeArrowheads="1"/>
          </p:cNvSpPr>
          <p:nvPr/>
        </p:nvSpPr>
        <p:spPr bwMode="auto">
          <a:xfrm rot="16200000">
            <a:off x="10901020" y="4230029"/>
            <a:ext cx="587389" cy="5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0" name="Line 9086"/>
          <p:cNvCxnSpPr/>
          <p:nvPr/>
        </p:nvCxnSpPr>
        <p:spPr bwMode="auto">
          <a:xfrm rot="16200000" flipH="1">
            <a:off x="10341936" y="4484460"/>
            <a:ext cx="734791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1" name="Line 9087"/>
          <p:cNvCxnSpPr/>
          <p:nvPr/>
        </p:nvCxnSpPr>
        <p:spPr bwMode="auto">
          <a:xfrm rot="16200000">
            <a:off x="11024978" y="3718723"/>
            <a:ext cx="371274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" name="Line 9088"/>
          <p:cNvCxnSpPr/>
          <p:nvPr/>
        </p:nvCxnSpPr>
        <p:spPr bwMode="auto">
          <a:xfrm rot="16200000">
            <a:off x="11140793" y="1335363"/>
            <a:ext cx="139644" cy="117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3" name="Group 9089"/>
          <p:cNvGrpSpPr>
            <a:grpSpLocks/>
          </p:cNvGrpSpPr>
          <p:nvPr/>
        </p:nvGrpSpPr>
        <p:grpSpPr bwMode="auto">
          <a:xfrm rot="16200000">
            <a:off x="10435726" y="536163"/>
            <a:ext cx="74255" cy="1467684"/>
            <a:chOff x="8242" y="10453"/>
            <a:chExt cx="68" cy="1246"/>
          </a:xfrm>
        </p:grpSpPr>
        <p:sp>
          <p:nvSpPr>
            <p:cNvPr id="112" name="Oval 9090"/>
            <p:cNvSpPr>
              <a:spLocks noChangeArrowheads="1"/>
            </p:cNvSpPr>
            <p:nvPr/>
          </p:nvSpPr>
          <p:spPr bwMode="auto">
            <a:xfrm>
              <a:off x="8242" y="10453"/>
              <a:ext cx="68" cy="6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113" name="Line 9091"/>
            <p:cNvCxnSpPr/>
            <p:nvPr/>
          </p:nvCxnSpPr>
          <p:spPr bwMode="auto">
            <a:xfrm flipV="1">
              <a:off x="8280" y="10518"/>
              <a:ext cx="0" cy="11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6" name="Line 9096"/>
          <p:cNvCxnSpPr/>
          <p:nvPr/>
        </p:nvCxnSpPr>
        <p:spPr bwMode="auto">
          <a:xfrm rot="16200000">
            <a:off x="7936525" y="3288155"/>
            <a:ext cx="3765942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7" name="Text Box 9097"/>
          <p:cNvSpPr txBox="1">
            <a:spLocks noChangeArrowheads="1"/>
          </p:cNvSpPr>
          <p:nvPr/>
        </p:nvSpPr>
        <p:spPr bwMode="auto">
          <a:xfrm rot="16200000">
            <a:off x="9299398" y="5264501"/>
            <a:ext cx="586281" cy="4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+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9098"/>
          <p:cNvSpPr txBox="1">
            <a:spLocks noChangeArrowheads="1"/>
          </p:cNvSpPr>
          <p:nvPr/>
        </p:nvSpPr>
        <p:spPr bwMode="auto">
          <a:xfrm rot="16200000">
            <a:off x="9323184" y="1032753"/>
            <a:ext cx="586281" cy="42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/>
                <a:ea typeface="Calibri"/>
                <a:cs typeface="Times New Roman"/>
              </a:rPr>
              <a:t>–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9173"/>
          <p:cNvSpPr txBox="1">
            <a:spLocks noChangeArrowheads="1"/>
          </p:cNvSpPr>
          <p:nvPr/>
        </p:nvSpPr>
        <p:spPr bwMode="auto">
          <a:xfrm rot="16200000">
            <a:off x="9287406" y="3089211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 err="1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Oval 9084"/>
          <p:cNvSpPr>
            <a:spLocks noChangeArrowheads="1"/>
          </p:cNvSpPr>
          <p:nvPr/>
        </p:nvSpPr>
        <p:spPr bwMode="auto">
          <a:xfrm rot="16200000">
            <a:off x="10791989" y="4067528"/>
            <a:ext cx="791313" cy="836321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6" name="Rectangle 9082"/>
          <p:cNvSpPr>
            <a:spLocks noChangeArrowheads="1"/>
          </p:cNvSpPr>
          <p:nvPr/>
        </p:nvSpPr>
        <p:spPr bwMode="auto">
          <a:xfrm rot="16200000">
            <a:off x="11093097" y="4873834"/>
            <a:ext cx="196166" cy="2120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/>
          </a:p>
        </p:txBody>
      </p:sp>
      <p:grpSp>
        <p:nvGrpSpPr>
          <p:cNvPr id="120" name="Group 9089"/>
          <p:cNvGrpSpPr>
            <a:grpSpLocks/>
          </p:cNvGrpSpPr>
          <p:nvPr/>
        </p:nvGrpSpPr>
        <p:grpSpPr bwMode="auto">
          <a:xfrm rot="16200000">
            <a:off x="10435726" y="4641685"/>
            <a:ext cx="74255" cy="1467684"/>
            <a:chOff x="8242" y="10453"/>
            <a:chExt cx="68" cy="1246"/>
          </a:xfrm>
        </p:grpSpPr>
        <p:sp>
          <p:nvSpPr>
            <p:cNvPr id="121" name="Oval 9090"/>
            <p:cNvSpPr>
              <a:spLocks noChangeArrowheads="1"/>
            </p:cNvSpPr>
            <p:nvPr/>
          </p:nvSpPr>
          <p:spPr bwMode="auto">
            <a:xfrm>
              <a:off x="8242" y="10453"/>
              <a:ext cx="68" cy="6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2400"/>
            </a:p>
          </p:txBody>
        </p:sp>
        <p:cxnSp>
          <p:nvCxnSpPr>
            <p:cNvPr id="122" name="Line 9091"/>
            <p:cNvCxnSpPr/>
            <p:nvPr/>
          </p:nvCxnSpPr>
          <p:spPr bwMode="auto">
            <a:xfrm flipV="1">
              <a:off x="8280" y="10518"/>
              <a:ext cx="0" cy="11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6729272" y="2217528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269352" y="2201271"/>
            <a:ext cx="44599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997361" y="5171715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390579" y="1871231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Line 7554"/>
          <p:cNvCxnSpPr/>
          <p:nvPr/>
        </p:nvCxnSpPr>
        <p:spPr bwMode="auto">
          <a:xfrm>
            <a:off x="1623527" y="1589308"/>
            <a:ext cx="5255984" cy="456805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Line 7554"/>
          <p:cNvCxnSpPr/>
          <p:nvPr/>
        </p:nvCxnSpPr>
        <p:spPr bwMode="auto">
          <a:xfrm>
            <a:off x="3710184" y="1599529"/>
            <a:ext cx="4381958" cy="85271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5" name="Стрелка вверх 134"/>
          <p:cNvSpPr/>
          <p:nvPr/>
        </p:nvSpPr>
        <p:spPr>
          <a:xfrm rot="16200000">
            <a:off x="6202378" y="173604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16200000">
            <a:off x="5287719" y="173027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трелка вверх 135"/>
          <p:cNvSpPr/>
          <p:nvPr/>
        </p:nvSpPr>
        <p:spPr>
          <a:xfrm rot="16200000">
            <a:off x="4449660" y="172584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верх 143"/>
          <p:cNvSpPr/>
          <p:nvPr/>
        </p:nvSpPr>
        <p:spPr>
          <a:xfrm rot="16200000">
            <a:off x="3538520" y="172584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 вверх 146"/>
          <p:cNvSpPr/>
          <p:nvPr/>
        </p:nvSpPr>
        <p:spPr>
          <a:xfrm rot="7860000">
            <a:off x="2451003" y="197186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0404705" y="1083649"/>
            <a:ext cx="1232352" cy="1389942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826442" y="2899949"/>
            <a:ext cx="605644" cy="7890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3549798" y="3207559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779060" y="1259997"/>
            <a:ext cx="0" cy="4104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Стрелка вверх 62"/>
          <p:cNvSpPr/>
          <p:nvPr/>
        </p:nvSpPr>
        <p:spPr>
          <a:xfrm rot="16200000">
            <a:off x="2655777" y="172104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7860000">
            <a:off x="3031970" y="248426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7860000">
            <a:off x="3597070" y="298107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7860000">
            <a:off x="4128324" y="344698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верх 66"/>
          <p:cNvSpPr/>
          <p:nvPr/>
        </p:nvSpPr>
        <p:spPr>
          <a:xfrm rot="7860000">
            <a:off x="4700441" y="392936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7860000">
            <a:off x="5262953" y="441110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7860000">
            <a:off x="5814527" y="489339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верх 73"/>
          <p:cNvSpPr/>
          <p:nvPr/>
        </p:nvSpPr>
        <p:spPr>
          <a:xfrm rot="7860000">
            <a:off x="6363286" y="538298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48030" y="5560622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Line 9077"/>
          <p:cNvCxnSpPr/>
          <p:nvPr/>
        </p:nvCxnSpPr>
        <p:spPr bwMode="auto">
          <a:xfrm flipH="1">
            <a:off x="10515812" y="5596603"/>
            <a:ext cx="6173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72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26" grpId="0" animBg="1"/>
      <p:bldP spid="135" grpId="0" animBg="1"/>
      <p:bldP spid="127" grpId="0" animBg="1"/>
      <p:bldP spid="136" grpId="0" animBg="1"/>
      <p:bldP spid="144" grpId="0" animBg="1"/>
      <p:bldP spid="147" grpId="0" animBg="1"/>
      <p:bldP spid="151" grpId="0" animBg="1"/>
      <p:bldP spid="27" grpId="0" animBg="1"/>
      <p:bldP spid="14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014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Fundamental relationships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Полотно 18511"/>
          <p:cNvGrpSpPr/>
          <p:nvPr/>
        </p:nvGrpSpPr>
        <p:grpSpPr>
          <a:xfrm>
            <a:off x="5135960" y="771601"/>
            <a:ext cx="6655405" cy="3420387"/>
            <a:chOff x="0" y="0"/>
            <a:chExt cx="4229100" cy="2057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4229100" cy="2057400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6" name="Group 18513"/>
            <p:cNvGrpSpPr>
              <a:grpSpLocks/>
            </p:cNvGrpSpPr>
            <p:nvPr/>
          </p:nvGrpSpPr>
          <p:grpSpPr bwMode="auto">
            <a:xfrm>
              <a:off x="800100" y="111760"/>
              <a:ext cx="2904490" cy="1146175"/>
              <a:chOff x="2961" y="6340"/>
              <a:chExt cx="4574" cy="1805"/>
            </a:xfrm>
          </p:grpSpPr>
          <p:sp>
            <p:nvSpPr>
              <p:cNvPr id="8" name="AutoShape 18514"/>
              <p:cNvSpPr>
                <a:spLocks noChangeArrowheads="1"/>
              </p:cNvSpPr>
              <p:nvPr/>
            </p:nvSpPr>
            <p:spPr bwMode="auto">
              <a:xfrm rot="-5400000">
                <a:off x="5911" y="6520"/>
                <a:ext cx="1804" cy="1444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9" name="AutoShape 18515"/>
              <p:cNvSpPr>
                <a:spLocks noChangeArrowheads="1"/>
              </p:cNvSpPr>
              <p:nvPr/>
            </p:nvSpPr>
            <p:spPr bwMode="auto">
              <a:xfrm rot="-5400000">
                <a:off x="4910" y="5835"/>
                <a:ext cx="602" cy="2700"/>
              </a:xfrm>
              <a:prstGeom prst="can">
                <a:avLst>
                  <a:gd name="adj" fmla="val 39701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0" name="AutoShape 18516"/>
              <p:cNvSpPr>
                <a:spLocks noChangeArrowheads="1"/>
              </p:cNvSpPr>
              <p:nvPr/>
            </p:nvSpPr>
            <p:spPr bwMode="auto">
              <a:xfrm rot="-5400000">
                <a:off x="2782" y="6522"/>
                <a:ext cx="1802" cy="1443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1" name="Freeform 18517"/>
              <p:cNvSpPr>
                <a:spLocks/>
              </p:cNvSpPr>
              <p:nvPr/>
            </p:nvSpPr>
            <p:spPr bwMode="auto">
              <a:xfrm>
                <a:off x="3681" y="6413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2" name="Freeform 18518"/>
              <p:cNvSpPr>
                <a:spLocks/>
              </p:cNvSpPr>
              <p:nvPr/>
            </p:nvSpPr>
            <p:spPr bwMode="auto">
              <a:xfrm>
                <a:off x="7101" y="6404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3" name="Text Box 18519"/>
              <p:cNvSpPr txBox="1">
                <a:spLocks noChangeArrowheads="1"/>
              </p:cNvSpPr>
              <p:nvPr/>
            </p:nvSpPr>
            <p:spPr bwMode="auto">
              <a:xfrm>
                <a:off x="3957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18520"/>
              <p:cNvSpPr txBox="1">
                <a:spLocks noChangeArrowheads="1"/>
              </p:cNvSpPr>
              <p:nvPr/>
            </p:nvSpPr>
            <p:spPr bwMode="auto">
              <a:xfrm>
                <a:off x="6921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18521"/>
              <p:cNvSpPr txBox="1">
                <a:spLocks noChangeArrowheads="1"/>
              </p:cNvSpPr>
              <p:nvPr/>
            </p:nvSpPr>
            <p:spPr bwMode="auto">
              <a:xfrm>
                <a:off x="3141" y="742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18522"/>
              <p:cNvSpPr txBox="1">
                <a:spLocks noChangeArrowheads="1"/>
              </p:cNvSpPr>
              <p:nvPr/>
            </p:nvSpPr>
            <p:spPr bwMode="auto">
              <a:xfrm>
                <a:off x="6201" y="760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Freeform 18523"/>
              <p:cNvSpPr>
                <a:spLocks/>
              </p:cNvSpPr>
              <p:nvPr/>
            </p:nvSpPr>
            <p:spPr bwMode="auto">
              <a:xfrm>
                <a:off x="5121" y="6760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8" name="Freeform 18524"/>
              <p:cNvSpPr>
                <a:spLocks/>
              </p:cNvSpPr>
              <p:nvPr/>
            </p:nvSpPr>
            <p:spPr bwMode="auto">
              <a:xfrm>
                <a:off x="5361" y="6768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9" name="Text Box 18525"/>
              <p:cNvSpPr txBox="1">
                <a:spLocks noChangeArrowheads="1"/>
              </p:cNvSpPr>
              <p:nvPr/>
            </p:nvSpPr>
            <p:spPr bwMode="auto">
              <a:xfrm>
                <a:off x="5121" y="634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1140032" y="1101593"/>
          <a:ext cx="3443844" cy="121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Формула" r:id="rId3" imgW="1256755" imgH="444307" progId="Equation.3">
                  <p:embed/>
                </p:oleObj>
              </mc:Choice>
              <mc:Fallback>
                <p:oleObj name="Формула" r:id="rId3" imgW="1256755" imgH="444307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032" y="1101593"/>
                        <a:ext cx="3443844" cy="1216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Полотно 5864"/>
          <p:cNvGrpSpPr/>
          <p:nvPr/>
        </p:nvGrpSpPr>
        <p:grpSpPr>
          <a:xfrm>
            <a:off x="6083648" y="2588173"/>
            <a:ext cx="5779325" cy="4690796"/>
            <a:chOff x="0" y="0"/>
            <a:chExt cx="3771900" cy="29718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771900" cy="29718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4" name="Line 5866"/>
            <p:cNvCxnSpPr/>
            <p:nvPr/>
          </p:nvCxnSpPr>
          <p:spPr bwMode="auto">
            <a:xfrm flipV="1">
              <a:off x="1599565" y="227965"/>
              <a:ext cx="1270" cy="1944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5867"/>
            <p:cNvCxnSpPr/>
            <p:nvPr/>
          </p:nvCxnSpPr>
          <p:spPr bwMode="auto">
            <a:xfrm>
              <a:off x="913765" y="1257300"/>
              <a:ext cx="194310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5868"/>
            <p:cNvCxnSpPr/>
            <p:nvPr/>
          </p:nvCxnSpPr>
          <p:spPr bwMode="auto">
            <a:xfrm>
              <a:off x="2057400" y="457200"/>
              <a:ext cx="635" cy="8001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5869"/>
            <p:cNvCxnSpPr/>
            <p:nvPr/>
          </p:nvCxnSpPr>
          <p:spPr bwMode="auto">
            <a:xfrm flipH="1">
              <a:off x="1143000" y="1257300"/>
              <a:ext cx="914400" cy="12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70"/>
            <p:cNvCxnSpPr/>
            <p:nvPr/>
          </p:nvCxnSpPr>
          <p:spPr bwMode="auto">
            <a:xfrm>
              <a:off x="1143000" y="1257300"/>
              <a:ext cx="1270" cy="6858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871"/>
            <p:cNvCxnSpPr/>
            <p:nvPr/>
          </p:nvCxnSpPr>
          <p:spPr bwMode="auto">
            <a:xfrm>
              <a:off x="2108200" y="457200"/>
              <a:ext cx="635" cy="1485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5873"/>
            <p:cNvSpPr>
              <a:spLocks/>
            </p:cNvSpPr>
            <p:nvPr/>
          </p:nvSpPr>
          <p:spPr bwMode="auto">
            <a:xfrm>
              <a:off x="1511300" y="596265"/>
              <a:ext cx="457200" cy="457200"/>
            </a:xfrm>
            <a:prstGeom prst="callout2">
              <a:avLst>
                <a:gd name="adj1" fmla="val 25139"/>
                <a:gd name="adj2" fmla="val 100000"/>
                <a:gd name="adj3" fmla="val 25139"/>
                <a:gd name="adj4" fmla="val 100000"/>
                <a:gd name="adj5" fmla="val 61250"/>
                <a:gd name="adj6" fmla="val 11805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L,r</a:t>
              </a:r>
              <a:endParaRPr lang="en-US" sz="2400" i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2" name="Text Box 5874"/>
            <p:cNvSpPr txBox="1">
              <a:spLocks noChangeArrowheads="1"/>
            </p:cNvSpPr>
            <p:nvPr/>
          </p:nvSpPr>
          <p:spPr bwMode="auto">
            <a:xfrm>
              <a:off x="1352550" y="152400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5875"/>
            <p:cNvSpPr txBox="1">
              <a:spLocks noChangeArrowheads="1"/>
            </p:cNvSpPr>
            <p:nvPr/>
          </p:nvSpPr>
          <p:spPr bwMode="auto">
            <a:xfrm>
              <a:off x="2906485" y="1037493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9580" indent="-44958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800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AutoShape 5872"/>
            <p:cNvSpPr>
              <a:spLocks/>
            </p:cNvSpPr>
            <p:nvPr/>
          </p:nvSpPr>
          <p:spPr bwMode="auto">
            <a:xfrm>
              <a:off x="2343150" y="735965"/>
              <a:ext cx="419100" cy="292100"/>
            </a:xfrm>
            <a:prstGeom prst="callout2">
              <a:avLst>
                <a:gd name="adj1" fmla="val 39347"/>
                <a:gd name="adj2" fmla="val 0"/>
                <a:gd name="adj3" fmla="val 39347"/>
                <a:gd name="adj4" fmla="val -21514"/>
                <a:gd name="adj5" fmla="val 130653"/>
                <a:gd name="adj6" fmla="val -5606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L,a</a:t>
              </a:r>
              <a:endParaRPr lang="en-US" sz="2400" i="1" baseline="-250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/>
          </p:nvPr>
        </p:nvGraphicFramePr>
        <p:xfrm>
          <a:off x="1151906" y="2695377"/>
          <a:ext cx="3360717" cy="7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Формула" r:id="rId5" imgW="1193282" imgH="266584" progId="Equation.3">
                  <p:embed/>
                </p:oleObj>
              </mc:Choice>
              <mc:Fallback>
                <p:oleObj name="Формула" r:id="rId5" imgW="1193282" imgH="266584" progId="Equation.3">
                  <p:embed/>
                  <p:pic>
                    <p:nvPicPr>
                      <p:cNvPr id="4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06" y="2695377"/>
                        <a:ext cx="3360717" cy="75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895350" y="4586619"/>
          <a:ext cx="4261537" cy="143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Формула" r:id="rId8" imgW="1358900" imgH="457200" progId="Equation.3">
                  <p:embed/>
                </p:oleObj>
              </mc:Choice>
              <mc:Fallback>
                <p:oleObj name="Формула" r:id="rId8" imgW="1358900" imgH="457200" progId="Equation.3">
                  <p:embed/>
                  <p:pic>
                    <p:nvPicPr>
                      <p:cNvPr id="43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586619"/>
                        <a:ext cx="4261537" cy="14304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4632" y="195990"/>
            <a:ext cx="11817327" cy="5542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Solving the task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7359981" y="987134"/>
            <a:ext cx="28933" cy="47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701153" y="3707526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6648548" y="5197219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8484398" y="357995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7064814" y="3619495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4814941" y="2280673"/>
            <a:ext cx="44599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7994476" y="1931907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Line 7554"/>
          <p:cNvCxnSpPr/>
          <p:nvPr/>
        </p:nvCxnSpPr>
        <p:spPr bwMode="auto">
          <a:xfrm>
            <a:off x="5002784" y="1680068"/>
            <a:ext cx="4486656" cy="388756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Line 7554"/>
          <p:cNvCxnSpPr/>
          <p:nvPr/>
        </p:nvCxnSpPr>
        <p:spPr bwMode="auto">
          <a:xfrm>
            <a:off x="6960962" y="1994316"/>
            <a:ext cx="4381958" cy="85271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6" name="Стрелка вверх 135"/>
          <p:cNvSpPr/>
          <p:nvPr/>
        </p:nvSpPr>
        <p:spPr>
          <a:xfrm rot="16200000">
            <a:off x="7911002" y="190705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верх 143"/>
          <p:cNvSpPr/>
          <p:nvPr/>
        </p:nvSpPr>
        <p:spPr>
          <a:xfrm rot="16200000">
            <a:off x="6894289" y="192530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 вверх 146"/>
          <p:cNvSpPr/>
          <p:nvPr/>
        </p:nvSpPr>
        <p:spPr>
          <a:xfrm rot="7860000">
            <a:off x="6014405" y="2365542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16200000">
            <a:off x="5965448" y="190705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237" y="1010110"/>
            <a:ext cx="574272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necessary to lift the load with a crane </a:t>
            </a:r>
            <a:r>
              <a:rPr lang="en-US" dirty="0" smtClean="0"/>
              <a:t>on </a:t>
            </a:r>
            <a:r>
              <a:rPr lang="en-US" dirty="0"/>
              <a:t>a certain height and </a:t>
            </a:r>
            <a:r>
              <a:rPr lang="en-US" dirty="0" smtClean="0"/>
              <a:t>stop </a:t>
            </a:r>
            <a:r>
              <a:rPr lang="en-US" dirty="0"/>
              <a:t>the load by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dynamic braking mode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8" name="Line 7554"/>
          <p:cNvCxnSpPr/>
          <p:nvPr/>
        </p:nvCxnSpPr>
        <p:spPr bwMode="auto">
          <a:xfrm>
            <a:off x="4003632" y="2044125"/>
            <a:ext cx="6191620" cy="3066639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413800" y="1631994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7559"/>
          <p:cNvSpPr txBox="1">
            <a:spLocks noChangeArrowheads="1"/>
          </p:cNvSpPr>
          <p:nvPr/>
        </p:nvSpPr>
        <p:spPr bwMode="auto">
          <a:xfrm>
            <a:off x="5331552" y="3686188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7559"/>
          <p:cNvSpPr txBox="1">
            <a:spLocks noChangeArrowheads="1"/>
          </p:cNvSpPr>
          <p:nvPr/>
        </p:nvSpPr>
        <p:spPr bwMode="auto">
          <a:xfrm>
            <a:off x="11475778" y="3266428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5674313" y="1585391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649715" y="2847031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верх 63"/>
          <p:cNvSpPr/>
          <p:nvPr/>
        </p:nvSpPr>
        <p:spPr>
          <a:xfrm rot="16200000">
            <a:off x="5924223" y="2587600"/>
            <a:ext cx="157466" cy="505264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674313" y="3248351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7554"/>
          <p:cNvCxnSpPr/>
          <p:nvPr/>
        </p:nvCxnSpPr>
        <p:spPr bwMode="auto">
          <a:xfrm>
            <a:off x="4053840" y="2798113"/>
            <a:ext cx="6309360" cy="170955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Прямая соединительная линия 103"/>
          <p:cNvCxnSpPr/>
          <p:nvPr/>
        </p:nvCxnSpPr>
        <p:spPr>
          <a:xfrm>
            <a:off x="5676992" y="3466237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7554"/>
          <p:cNvCxnSpPr/>
          <p:nvPr/>
        </p:nvCxnSpPr>
        <p:spPr bwMode="auto">
          <a:xfrm>
            <a:off x="4114800" y="3271850"/>
            <a:ext cx="6298608" cy="839974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9" name="Стрелка вверх 118"/>
          <p:cNvSpPr/>
          <p:nvPr/>
        </p:nvSpPr>
        <p:spPr>
          <a:xfrm rot="6926394">
            <a:off x="6027525" y="2834456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 rot="16200000">
            <a:off x="5896050" y="2995767"/>
            <a:ext cx="157466" cy="505264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 rot="6359396">
            <a:off x="5995531" y="3107610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 rot="16200000">
            <a:off x="5898328" y="3207729"/>
            <a:ext cx="157466" cy="505264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5913170">
            <a:off x="6081466" y="3298628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7024021" y="3360306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>
            <a:off x="8353263" y="1308180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7559"/>
          <p:cNvSpPr txBox="1">
            <a:spLocks noChangeArrowheads="1"/>
          </p:cNvSpPr>
          <p:nvPr/>
        </p:nvSpPr>
        <p:spPr bwMode="auto">
          <a:xfrm>
            <a:off x="6655705" y="3930422"/>
            <a:ext cx="560621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2" name="Line 7552"/>
          <p:cNvCxnSpPr/>
          <p:nvPr/>
        </p:nvCxnSpPr>
        <p:spPr bwMode="auto">
          <a:xfrm>
            <a:off x="5647456" y="4361026"/>
            <a:ext cx="274302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Text Box 7559"/>
          <p:cNvSpPr txBox="1">
            <a:spLocks noChangeArrowheads="1"/>
          </p:cNvSpPr>
          <p:nvPr/>
        </p:nvSpPr>
        <p:spPr bwMode="auto">
          <a:xfrm>
            <a:off x="6348621" y="3652490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5913170">
            <a:off x="6660641" y="3388957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5913170">
            <a:off x="7535301" y="3516594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5913170">
            <a:off x="8053498" y="3567286"/>
            <a:ext cx="169249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Box 7559"/>
          <p:cNvSpPr txBox="1">
            <a:spLocks noChangeArrowheads="1"/>
          </p:cNvSpPr>
          <p:nvPr/>
        </p:nvSpPr>
        <p:spPr bwMode="auto">
          <a:xfrm>
            <a:off x="8465941" y="3274277"/>
            <a:ext cx="113551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=T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uk-UA" sz="2000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7799" y="2519427"/>
            <a:ext cx="3466969" cy="28161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Conditions for stopping: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add maximal resistance in the armature circuit;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short-circuit</a:t>
            </a:r>
            <a:r>
              <a:rPr lang="uk-UA" dirty="0" smtClean="0"/>
              <a:t> </a:t>
            </a:r>
            <a:r>
              <a:rPr lang="en-US" dirty="0" smtClean="0"/>
              <a:t>the armature </a:t>
            </a:r>
            <a:r>
              <a:rPr lang="en-US" dirty="0"/>
              <a:t>c</a:t>
            </a:r>
            <a:r>
              <a:rPr lang="en-US" dirty="0" smtClean="0"/>
              <a:t>ircuit;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educe resistance in the armature circuit serially;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use a mechanical break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44" grpId="0" animBg="1"/>
      <p:bldP spid="147" grpId="0" animBg="1"/>
      <p:bldP spid="63" grpId="0" animBg="1"/>
      <p:bldP spid="64" grpId="0" animBg="1"/>
      <p:bldP spid="119" grpId="0" animBg="1"/>
      <p:bldP spid="123" grpId="0" animBg="1"/>
      <p:bldP spid="124" grpId="0" animBg="1"/>
      <p:bldP spid="125" grpId="0" animBg="1"/>
      <p:bldP spid="128" grpId="0" animBg="1"/>
      <p:bldP spid="142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4632" y="195990"/>
            <a:ext cx="11817327" cy="5542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Solving the task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7344741" y="987134"/>
            <a:ext cx="28933" cy="478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701153" y="3707526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6648548" y="5197219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8484398" y="357995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7108643" y="3645619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4814941" y="2280673"/>
            <a:ext cx="44599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7966010" y="1931452"/>
            <a:ext cx="720000" cy="72000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Line 7554"/>
          <p:cNvCxnSpPr/>
          <p:nvPr/>
        </p:nvCxnSpPr>
        <p:spPr bwMode="auto">
          <a:xfrm>
            <a:off x="5322498" y="1631994"/>
            <a:ext cx="2435656" cy="448841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Line 7554"/>
          <p:cNvCxnSpPr/>
          <p:nvPr/>
        </p:nvCxnSpPr>
        <p:spPr bwMode="auto">
          <a:xfrm>
            <a:off x="6960962" y="1994316"/>
            <a:ext cx="4381958" cy="85271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6" name="Стрелка вверх 135"/>
          <p:cNvSpPr/>
          <p:nvPr/>
        </p:nvSpPr>
        <p:spPr>
          <a:xfrm rot="16200000">
            <a:off x="7919146" y="1932633"/>
            <a:ext cx="100405" cy="72000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верх 143"/>
          <p:cNvSpPr/>
          <p:nvPr/>
        </p:nvSpPr>
        <p:spPr>
          <a:xfrm rot="16200000">
            <a:off x="6942537" y="1917696"/>
            <a:ext cx="97394" cy="72000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 вверх 146"/>
          <p:cNvSpPr/>
          <p:nvPr/>
        </p:nvSpPr>
        <p:spPr>
          <a:xfrm rot="9140894">
            <a:off x="5757264" y="2301764"/>
            <a:ext cx="113047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16200000">
            <a:off x="6002030" y="1916190"/>
            <a:ext cx="100406" cy="72000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601" y="888856"/>
            <a:ext cx="644243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necessary to lift the load with a crane to a certain height and </a:t>
            </a:r>
            <a:r>
              <a:rPr lang="en-US" dirty="0" smtClean="0"/>
              <a:t>stop </a:t>
            </a:r>
            <a:r>
              <a:rPr lang="en-US" dirty="0"/>
              <a:t>the load by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countercurrent braking mode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8" name="Line 7554"/>
          <p:cNvCxnSpPr/>
          <p:nvPr/>
        </p:nvCxnSpPr>
        <p:spPr bwMode="auto">
          <a:xfrm>
            <a:off x="5052590" y="1931452"/>
            <a:ext cx="2705564" cy="4049106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413800" y="1631994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5674313" y="1585391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649715" y="2847031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верх 63"/>
          <p:cNvSpPr/>
          <p:nvPr/>
        </p:nvSpPr>
        <p:spPr>
          <a:xfrm rot="16200000">
            <a:off x="5787768" y="2679116"/>
            <a:ext cx="100800" cy="340408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674313" y="3248351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7554"/>
          <p:cNvCxnSpPr/>
          <p:nvPr/>
        </p:nvCxnSpPr>
        <p:spPr bwMode="auto">
          <a:xfrm>
            <a:off x="5055079" y="2446323"/>
            <a:ext cx="2775114" cy="353301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Прямая соединительная линия 103"/>
          <p:cNvCxnSpPr/>
          <p:nvPr/>
        </p:nvCxnSpPr>
        <p:spPr>
          <a:xfrm>
            <a:off x="5676992" y="3466237"/>
            <a:ext cx="75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7554"/>
          <p:cNvCxnSpPr/>
          <p:nvPr/>
        </p:nvCxnSpPr>
        <p:spPr bwMode="auto">
          <a:xfrm>
            <a:off x="5055079" y="2789243"/>
            <a:ext cx="2793163" cy="311160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9" name="Стрелка вверх 118"/>
          <p:cNvSpPr/>
          <p:nvPr/>
        </p:nvSpPr>
        <p:spPr>
          <a:xfrm rot="8689279">
            <a:off x="5757007" y="2860924"/>
            <a:ext cx="97955" cy="39179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 rot="16200000">
            <a:off x="5765001" y="3099010"/>
            <a:ext cx="100800" cy="276818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 rot="8542743">
            <a:off x="5731510" y="3248277"/>
            <a:ext cx="106291" cy="245342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 rot="16200000">
            <a:off x="5702672" y="3385581"/>
            <a:ext cx="103988" cy="168322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8219885">
            <a:off x="5735406" y="3472521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 Box 7559"/>
          <p:cNvSpPr txBox="1">
            <a:spLocks noChangeArrowheads="1"/>
          </p:cNvSpPr>
          <p:nvPr/>
        </p:nvSpPr>
        <p:spPr bwMode="auto">
          <a:xfrm>
            <a:off x="8750213" y="3141168"/>
            <a:ext cx="113551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=T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uk-UA" sz="2000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>
            <a:off x="8317703" y="1308180"/>
            <a:ext cx="2693" cy="3889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7559"/>
          <p:cNvSpPr txBox="1">
            <a:spLocks noChangeArrowheads="1"/>
          </p:cNvSpPr>
          <p:nvPr/>
        </p:nvSpPr>
        <p:spPr bwMode="auto">
          <a:xfrm>
            <a:off x="7155919" y="4298473"/>
            <a:ext cx="560621" cy="363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none" lIns="0" tIns="0" rIns="0" bIns="0" anchor="t" anchorCtr="0" upright="1">
            <a:no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endParaRPr lang="uk-UA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2" name="Line 7552"/>
          <p:cNvCxnSpPr/>
          <p:nvPr/>
        </p:nvCxnSpPr>
        <p:spPr bwMode="auto">
          <a:xfrm flipV="1">
            <a:off x="5663969" y="4661773"/>
            <a:ext cx="26653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6" name="Text Box 7497"/>
          <p:cNvSpPr txBox="1">
            <a:spLocks noChangeArrowheads="1"/>
          </p:cNvSpPr>
          <p:nvPr/>
        </p:nvSpPr>
        <p:spPr bwMode="auto">
          <a:xfrm>
            <a:off x="7394889" y="1652348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7" name="Text Box 7497"/>
          <p:cNvSpPr txBox="1">
            <a:spLocks noChangeArrowheads="1"/>
          </p:cNvSpPr>
          <p:nvPr/>
        </p:nvSpPr>
        <p:spPr bwMode="auto">
          <a:xfrm>
            <a:off x="6749808" y="5197219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smtClean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ru-RU" sz="2000" b="1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6985937" y="3360356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7463" y="2195005"/>
            <a:ext cx="3466969" cy="30931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Conditions for stopping: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add maximal resistance in the armature circuit;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change the polarity of the supply voltage of the armature;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educe resistance in the armature circuit serially;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use a mechanical break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8219885">
            <a:off x="5977787" y="3747902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8219885">
            <a:off x="6277204" y="4087030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9140894">
            <a:off x="6014220" y="2768174"/>
            <a:ext cx="113047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9140894">
            <a:off x="6274443" y="3259191"/>
            <a:ext cx="113047" cy="484929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8219885">
            <a:off x="6569781" y="4368362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8219885">
            <a:off x="6859261" y="4707019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8219885">
            <a:off x="7174403" y="5063692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8219885">
            <a:off x="7523954" y="5499955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8219885">
            <a:off x="7891920" y="5898319"/>
            <a:ext cx="128072" cy="278071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5400000">
            <a:off x="6839625" y="3249036"/>
            <a:ext cx="133332" cy="908463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5400000">
            <a:off x="6555811" y="2980356"/>
            <a:ext cx="134032" cy="1437097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44" grpId="0" animBg="1"/>
      <p:bldP spid="147" grpId="0" animBg="1"/>
      <p:bldP spid="63" grpId="0" animBg="1"/>
      <p:bldP spid="64" grpId="0" animBg="1"/>
      <p:bldP spid="119" grpId="0" animBg="1"/>
      <p:bldP spid="123" grpId="0" animBg="1"/>
      <p:bldP spid="124" grpId="0" animBg="1"/>
      <p:bldP spid="125" grpId="0" animBg="1"/>
      <p:bldP spid="128" grpId="0" animBg="1"/>
      <p:bldP spid="142" grpId="0" animBg="1"/>
      <p:bldP spid="66" grpId="0" animBg="1"/>
      <p:bldP spid="43" grpId="0" animBg="1"/>
      <p:bldP spid="45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4632" y="195990"/>
            <a:ext cx="11817327" cy="5542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Task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9352" y="1188552"/>
            <a:ext cx="1042893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necessary to accelerate a </a:t>
            </a:r>
            <a:r>
              <a:rPr lang="en-US" sz="2400" dirty="0" smtClean="0"/>
              <a:t>conveyor, </a:t>
            </a:r>
            <a:r>
              <a:rPr lang="en-US" sz="2400" dirty="0"/>
              <a:t>move the load </a:t>
            </a:r>
            <a:r>
              <a:rPr lang="en-US" sz="2400" dirty="0" smtClean="0"/>
              <a:t>by it and stop it by </a:t>
            </a:r>
            <a:r>
              <a:rPr lang="en-US" sz="2400" dirty="0" smtClean="0">
                <a:solidFill>
                  <a:srgbClr val="FF0000"/>
                </a:solidFill>
              </a:rPr>
              <a:t>the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dynamic braking mode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352" y="2748172"/>
            <a:ext cx="6975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It need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diagram of accelerating process;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perating point;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diagram of </a:t>
            </a:r>
            <a:r>
              <a:rPr lang="en-US" sz="2400" dirty="0" smtClean="0"/>
              <a:t>decelerating process  in dynamic braking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96732"/>
            <a:ext cx="5397779" cy="281572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Accelerating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3875394" y="19842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5831226" y="300860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6530851" y="3700821"/>
            <a:ext cx="2923029" cy="1523886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495375" y="3655102"/>
            <a:ext cx="3101961" cy="160629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490642" y="2623197"/>
            <a:ext cx="2018660" cy="102956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633243" y="2176076"/>
            <a:ext cx="6103904" cy="2395320"/>
            <a:chOff x="5633243" y="2176076"/>
            <a:chExt cx="6103904" cy="2395320"/>
          </a:xfrm>
        </p:grpSpPr>
        <p:sp>
          <p:nvSpPr>
            <p:cNvPr id="34" name="Выноска 2 (без границы) 33"/>
            <p:cNvSpPr/>
            <p:nvPr/>
          </p:nvSpPr>
          <p:spPr>
            <a:xfrm>
              <a:off x="8731888" y="2176076"/>
              <a:ext cx="3005259" cy="1418481"/>
            </a:xfrm>
            <a:prstGeom prst="callout2">
              <a:avLst>
                <a:gd name="adj1" fmla="val 35037"/>
                <a:gd name="adj2" fmla="val 362"/>
                <a:gd name="adj3" fmla="val 37275"/>
                <a:gd name="adj4" fmla="val -14945"/>
                <a:gd name="adj5" fmla="val 181257"/>
                <a:gd name="adj6" fmla="val -59315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/>
                <a:t>Positive dynamic</a:t>
              </a:r>
              <a:endParaRPr lang="en-US" sz="2800" b="1" i="1" dirty="0"/>
            </a:p>
            <a:p>
              <a:pPr algn="ctr"/>
              <a:r>
                <a:rPr lang="en-US" sz="2800" b="1" i="1" dirty="0"/>
                <a:t>torque</a:t>
              </a:r>
              <a:endParaRPr lang="ru-RU" sz="2800" b="1" i="1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633243" y="2687446"/>
              <a:ext cx="2639489" cy="1883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flipH="1" flipV="1">
            <a:off x="4806350" y="5487612"/>
            <a:ext cx="1387243" cy="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/>
          <p:cNvGraphicFramePr>
            <a:graphicFrameLocks noChangeAspect="1"/>
          </p:cNvGraphicFramePr>
          <p:nvPr>
            <p:extLst/>
          </p:nvPr>
        </p:nvGraphicFramePr>
        <p:xfrm>
          <a:off x="8647133" y="1227388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7133" y="1227388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4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24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56689"/>
            <a:ext cx="2118131" cy="1228646"/>
          </a:xfrm>
          <a:custGeom>
            <a:avLst/>
            <a:gdLst>
              <a:gd name="connsiteX0" fmla="*/ 0 w 5397779"/>
              <a:gd name="connsiteY0" fmla="*/ 2815721 h 2815721"/>
              <a:gd name="connsiteX1" fmla="*/ 0 w 5397779"/>
              <a:gd name="connsiteY1" fmla="*/ 0 h 2815721"/>
              <a:gd name="connsiteX2" fmla="*/ 5397779 w 5397779"/>
              <a:gd name="connsiteY2" fmla="*/ 2815721 h 2815721"/>
              <a:gd name="connsiteX3" fmla="*/ 0 w 5397779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2087651 w 2087651"/>
              <a:gd name="connsiteY2" fmla="*/ 2797433 h 2815721"/>
              <a:gd name="connsiteX3" fmla="*/ 0 w 2087651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1004824 w 2087651"/>
              <a:gd name="connsiteY2" fmla="*/ 1343748 h 2815721"/>
              <a:gd name="connsiteX3" fmla="*/ 2087651 w 2087651"/>
              <a:gd name="connsiteY3" fmla="*/ 2797433 h 2815721"/>
              <a:gd name="connsiteX4" fmla="*/ 0 w 2087651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087651 w 2126488"/>
              <a:gd name="connsiteY3" fmla="*/ 2797433 h 2815721"/>
              <a:gd name="connsiteX4" fmla="*/ 0 w 2126488"/>
              <a:gd name="connsiteY4" fmla="*/ 2815721 h 2815721"/>
              <a:gd name="connsiteX0" fmla="*/ 0 w 2148611"/>
              <a:gd name="connsiteY0" fmla="*/ 2815721 h 2821817"/>
              <a:gd name="connsiteX1" fmla="*/ 0 w 2148611"/>
              <a:gd name="connsiteY1" fmla="*/ 0 h 2821817"/>
              <a:gd name="connsiteX2" fmla="*/ 2126488 w 2148611"/>
              <a:gd name="connsiteY2" fmla="*/ 1099908 h 2821817"/>
              <a:gd name="connsiteX3" fmla="*/ 2148611 w 2148611"/>
              <a:gd name="connsiteY3" fmla="*/ 2821817 h 2821817"/>
              <a:gd name="connsiteX4" fmla="*/ 0 w 2148611"/>
              <a:gd name="connsiteY4" fmla="*/ 2815721 h 2821817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05939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18131"/>
              <a:gd name="connsiteY0" fmla="*/ 2815721 h 2829177"/>
              <a:gd name="connsiteX1" fmla="*/ 0 w 2118131"/>
              <a:gd name="connsiteY1" fmla="*/ 0 h 2829177"/>
              <a:gd name="connsiteX2" fmla="*/ 2114296 w 2118131"/>
              <a:gd name="connsiteY2" fmla="*/ 2637973 h 2829177"/>
              <a:gd name="connsiteX3" fmla="*/ 2118131 w 2118131"/>
              <a:gd name="connsiteY3" fmla="*/ 2815721 h 2829177"/>
              <a:gd name="connsiteX4" fmla="*/ 0 w 2118131"/>
              <a:gd name="connsiteY4" fmla="*/ 2815721 h 28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131" h="2829177">
                <a:moveTo>
                  <a:pt x="0" y="2815721"/>
                </a:moveTo>
                <a:lnTo>
                  <a:pt x="0" y="0"/>
                </a:lnTo>
                <a:lnTo>
                  <a:pt x="2114296" y="2637973"/>
                </a:lnTo>
                <a:cubicBezTo>
                  <a:pt x="2111510" y="3209911"/>
                  <a:pt x="2114821" y="2262071"/>
                  <a:pt x="2118131" y="2815721"/>
                </a:cubicBezTo>
                <a:lnTo>
                  <a:pt x="0" y="2815721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Decelerating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5851428" y="306383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3843737" y="198121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14749" y="2591340"/>
            <a:ext cx="1997939" cy="1072586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2 (без границы) 33"/>
          <p:cNvSpPr/>
          <p:nvPr/>
        </p:nvSpPr>
        <p:spPr>
          <a:xfrm>
            <a:off x="8254751" y="1525927"/>
            <a:ext cx="3005259" cy="1418481"/>
          </a:xfrm>
          <a:prstGeom prst="callout2">
            <a:avLst>
              <a:gd name="adj1" fmla="val 35037"/>
              <a:gd name="adj2" fmla="val 362"/>
              <a:gd name="adj3" fmla="val 37275"/>
              <a:gd name="adj4" fmla="val -14945"/>
              <a:gd name="adj5" fmla="val 128827"/>
              <a:gd name="adj6" fmla="val -10110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8314342" y="855313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33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342" y="855313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1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5090"/>
          <p:cNvSpPr>
            <a:spLocks/>
          </p:cNvSpPr>
          <p:nvPr/>
        </p:nvSpPr>
        <p:spPr bwMode="auto">
          <a:xfrm>
            <a:off x="4887780" y="3890261"/>
            <a:ext cx="1606741" cy="1372299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5"/>
              <a:gd name="connsiteY0" fmla="*/ 0 h 10000"/>
              <a:gd name="connsiteX1" fmla="*/ 9913 w 10115"/>
              <a:gd name="connsiteY1" fmla="*/ 3581 h 10000"/>
              <a:gd name="connsiteX2" fmla="*/ 6512 w 10115"/>
              <a:gd name="connsiteY2" fmla="*/ 6050 h 10000"/>
              <a:gd name="connsiteX3" fmla="*/ 4799 w 10115"/>
              <a:gd name="connsiteY3" fmla="*/ 7240 h 10000"/>
              <a:gd name="connsiteX4" fmla="*/ 3833 w 10115"/>
              <a:gd name="connsiteY4" fmla="*/ 10000 h 10000"/>
              <a:gd name="connsiteX0" fmla="*/ 6080 w 6282"/>
              <a:gd name="connsiteY0" fmla="*/ 0 h 6419"/>
              <a:gd name="connsiteX1" fmla="*/ 2679 w 6282"/>
              <a:gd name="connsiteY1" fmla="*/ 2469 h 6419"/>
              <a:gd name="connsiteX2" fmla="*/ 966 w 6282"/>
              <a:gd name="connsiteY2" fmla="*/ 3659 h 6419"/>
              <a:gd name="connsiteX3" fmla="*/ 0 w 6282"/>
              <a:gd name="connsiteY3" fmla="*/ 6419 h 6419"/>
              <a:gd name="connsiteX0" fmla="*/ 4265 w 4265"/>
              <a:gd name="connsiteY0" fmla="*/ 0 h 6154"/>
              <a:gd name="connsiteX1" fmla="*/ 1538 w 4265"/>
              <a:gd name="connsiteY1" fmla="*/ 1854 h 6154"/>
              <a:gd name="connsiteX2" fmla="*/ 0 w 4265"/>
              <a:gd name="connsiteY2" fmla="*/ 6154 h 6154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3" fmla="*/ 10000 w 10000"/>
              <a:gd name="connsiteY3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" h="10000">
                <a:moveTo>
                  <a:pt x="10000" y="0"/>
                </a:moveTo>
                <a:cubicBezTo>
                  <a:pt x="6818" y="1061"/>
                  <a:pt x="5350" y="1215"/>
                  <a:pt x="3606" y="2925"/>
                </a:cubicBezTo>
                <a:cubicBezTo>
                  <a:pt x="89" y="5902"/>
                  <a:pt x="260" y="8372"/>
                  <a:pt x="0" y="10000"/>
                </a:cubicBezTo>
                <a:cubicBezTo>
                  <a:pt x="4553" y="9876"/>
                  <a:pt x="7142" y="9972"/>
                  <a:pt x="10076" y="9848"/>
                </a:cubicBezTo>
                <a:cubicBezTo>
                  <a:pt x="10051" y="6565"/>
                  <a:pt x="10025" y="3283"/>
                  <a:pt x="10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4468368" y="1959538"/>
            <a:ext cx="4163568" cy="3377607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61 w 11143"/>
              <a:gd name="connsiteY0" fmla="*/ 10210 h 11054"/>
              <a:gd name="connsiteX1" fmla="*/ 6975 w 11143"/>
              <a:gd name="connsiteY1" fmla="*/ 0 h 11054"/>
              <a:gd name="connsiteX2" fmla="*/ 11143 w 11143"/>
              <a:gd name="connsiteY2" fmla="*/ 2571 h 11054"/>
              <a:gd name="connsiteX3" fmla="*/ 4817 w 11143"/>
              <a:gd name="connsiteY3" fmla="*/ 6571 h 11054"/>
              <a:gd name="connsiteX4" fmla="*/ 3652 w 11143"/>
              <a:gd name="connsiteY4" fmla="*/ 10049 h 11054"/>
              <a:gd name="connsiteX5" fmla="*/ 61 w 11143"/>
              <a:gd name="connsiteY5" fmla="*/ 10210 h 11054"/>
              <a:gd name="connsiteX0" fmla="*/ 0 w 11082"/>
              <a:gd name="connsiteY0" fmla="*/ 10210 h 10393"/>
              <a:gd name="connsiteX1" fmla="*/ 6914 w 11082"/>
              <a:gd name="connsiteY1" fmla="*/ 0 h 10393"/>
              <a:gd name="connsiteX2" fmla="*/ 11082 w 11082"/>
              <a:gd name="connsiteY2" fmla="*/ 2571 h 10393"/>
              <a:gd name="connsiteX3" fmla="*/ 4756 w 11082"/>
              <a:gd name="connsiteY3" fmla="*/ 6571 h 10393"/>
              <a:gd name="connsiteX4" fmla="*/ 3591 w 11082"/>
              <a:gd name="connsiteY4" fmla="*/ 10049 h 10393"/>
              <a:gd name="connsiteX5" fmla="*/ 0 w 11082"/>
              <a:gd name="connsiteY5" fmla="*/ 10210 h 10393"/>
              <a:gd name="connsiteX0" fmla="*/ 0 w 11082"/>
              <a:gd name="connsiteY0" fmla="*/ 10210 h 10376"/>
              <a:gd name="connsiteX1" fmla="*/ 6914 w 11082"/>
              <a:gd name="connsiteY1" fmla="*/ 0 h 10376"/>
              <a:gd name="connsiteX2" fmla="*/ 11082 w 11082"/>
              <a:gd name="connsiteY2" fmla="*/ 2571 h 10376"/>
              <a:gd name="connsiteX3" fmla="*/ 4756 w 11082"/>
              <a:gd name="connsiteY3" fmla="*/ 6571 h 10376"/>
              <a:gd name="connsiteX4" fmla="*/ 3591 w 11082"/>
              <a:gd name="connsiteY4" fmla="*/ 10049 h 10376"/>
              <a:gd name="connsiteX5" fmla="*/ 0 w 11082"/>
              <a:gd name="connsiteY5" fmla="*/ 10210 h 10376"/>
              <a:gd name="connsiteX0" fmla="*/ 0 w 11082"/>
              <a:gd name="connsiteY0" fmla="*/ 10210 h 10213"/>
              <a:gd name="connsiteX1" fmla="*/ 6914 w 11082"/>
              <a:gd name="connsiteY1" fmla="*/ 0 h 10213"/>
              <a:gd name="connsiteX2" fmla="*/ 11082 w 11082"/>
              <a:gd name="connsiteY2" fmla="*/ 2571 h 10213"/>
              <a:gd name="connsiteX3" fmla="*/ 4756 w 11082"/>
              <a:gd name="connsiteY3" fmla="*/ 6571 h 10213"/>
              <a:gd name="connsiteX4" fmla="*/ 3591 w 11082"/>
              <a:gd name="connsiteY4" fmla="*/ 10049 h 10213"/>
              <a:gd name="connsiteX5" fmla="*/ 0 w 11082"/>
              <a:gd name="connsiteY5" fmla="*/ 10210 h 10213"/>
              <a:gd name="connsiteX0" fmla="*/ 0 w 11051"/>
              <a:gd name="connsiteY0" fmla="*/ 10048 h 10065"/>
              <a:gd name="connsiteX1" fmla="*/ 6883 w 11051"/>
              <a:gd name="connsiteY1" fmla="*/ 0 h 10065"/>
              <a:gd name="connsiteX2" fmla="*/ 11051 w 11051"/>
              <a:gd name="connsiteY2" fmla="*/ 2571 h 10065"/>
              <a:gd name="connsiteX3" fmla="*/ 4725 w 11051"/>
              <a:gd name="connsiteY3" fmla="*/ 6571 h 10065"/>
              <a:gd name="connsiteX4" fmla="*/ 3560 w 11051"/>
              <a:gd name="connsiteY4" fmla="*/ 10049 h 10065"/>
              <a:gd name="connsiteX5" fmla="*/ 0 w 11051"/>
              <a:gd name="connsiteY5" fmla="*/ 10048 h 10065"/>
              <a:gd name="connsiteX0" fmla="*/ 0 w 8294"/>
              <a:gd name="connsiteY0" fmla="*/ 10075 h 10085"/>
              <a:gd name="connsiteX1" fmla="*/ 4126 w 8294"/>
              <a:gd name="connsiteY1" fmla="*/ 0 h 10085"/>
              <a:gd name="connsiteX2" fmla="*/ 8294 w 8294"/>
              <a:gd name="connsiteY2" fmla="*/ 2571 h 10085"/>
              <a:gd name="connsiteX3" fmla="*/ 1968 w 8294"/>
              <a:gd name="connsiteY3" fmla="*/ 6571 h 10085"/>
              <a:gd name="connsiteX4" fmla="*/ 803 w 8294"/>
              <a:gd name="connsiteY4" fmla="*/ 10049 h 10085"/>
              <a:gd name="connsiteX5" fmla="*/ 0 w 8294"/>
              <a:gd name="connsiteY5" fmla="*/ 10075 h 10085"/>
              <a:gd name="connsiteX0" fmla="*/ 0 w 10000"/>
              <a:gd name="connsiteY0" fmla="*/ 9990 h 10000"/>
              <a:gd name="connsiteX1" fmla="*/ 4975 w 10000"/>
              <a:gd name="connsiteY1" fmla="*/ 0 h 10000"/>
              <a:gd name="connsiteX2" fmla="*/ 10000 w 10000"/>
              <a:gd name="connsiteY2" fmla="*/ 2549 h 10000"/>
              <a:gd name="connsiteX3" fmla="*/ 2373 w 10000"/>
              <a:gd name="connsiteY3" fmla="*/ 6516 h 10000"/>
              <a:gd name="connsiteX4" fmla="*/ 968 w 10000"/>
              <a:gd name="connsiteY4" fmla="*/ 9964 h 10000"/>
              <a:gd name="connsiteX5" fmla="*/ 0 w 10000"/>
              <a:gd name="connsiteY5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10068 h 10078"/>
              <a:gd name="connsiteX1" fmla="*/ 1869 w 10000"/>
              <a:gd name="connsiteY1" fmla="*/ 3616 h 10078"/>
              <a:gd name="connsiteX2" fmla="*/ 4975 w 10000"/>
              <a:gd name="connsiteY2" fmla="*/ 78 h 10078"/>
              <a:gd name="connsiteX3" fmla="*/ 10000 w 10000"/>
              <a:gd name="connsiteY3" fmla="*/ 2627 h 10078"/>
              <a:gd name="connsiteX4" fmla="*/ 2373 w 10000"/>
              <a:gd name="connsiteY4" fmla="*/ 6594 h 10078"/>
              <a:gd name="connsiteX5" fmla="*/ 968 w 10000"/>
              <a:gd name="connsiteY5" fmla="*/ 10042 h 10078"/>
              <a:gd name="connsiteX6" fmla="*/ 0 w 10000"/>
              <a:gd name="connsiteY6" fmla="*/ 10068 h 10078"/>
              <a:gd name="connsiteX0" fmla="*/ 308 w 10308"/>
              <a:gd name="connsiteY0" fmla="*/ 12260 h 12270"/>
              <a:gd name="connsiteX1" fmla="*/ 345 w 10308"/>
              <a:gd name="connsiteY1" fmla="*/ 1156 h 12270"/>
              <a:gd name="connsiteX2" fmla="*/ 5283 w 10308"/>
              <a:gd name="connsiteY2" fmla="*/ 2270 h 12270"/>
              <a:gd name="connsiteX3" fmla="*/ 10308 w 10308"/>
              <a:gd name="connsiteY3" fmla="*/ 4819 h 12270"/>
              <a:gd name="connsiteX4" fmla="*/ 2681 w 10308"/>
              <a:gd name="connsiteY4" fmla="*/ 8786 h 12270"/>
              <a:gd name="connsiteX5" fmla="*/ 1276 w 10308"/>
              <a:gd name="connsiteY5" fmla="*/ 12234 h 12270"/>
              <a:gd name="connsiteX6" fmla="*/ 308 w 10308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20 w 9963"/>
              <a:gd name="connsiteY0" fmla="*/ 12260 h 12270"/>
              <a:gd name="connsiteX1" fmla="*/ 0 w 9963"/>
              <a:gd name="connsiteY1" fmla="*/ 1156 h 12270"/>
              <a:gd name="connsiteX2" fmla="*/ 4938 w 9963"/>
              <a:gd name="connsiteY2" fmla="*/ 2270 h 12270"/>
              <a:gd name="connsiteX3" fmla="*/ 9963 w 9963"/>
              <a:gd name="connsiteY3" fmla="*/ 4819 h 12270"/>
              <a:gd name="connsiteX4" fmla="*/ 2336 w 9963"/>
              <a:gd name="connsiteY4" fmla="*/ 8786 h 12270"/>
              <a:gd name="connsiteX5" fmla="*/ 931 w 9963"/>
              <a:gd name="connsiteY5" fmla="*/ 12234 h 12270"/>
              <a:gd name="connsiteX6" fmla="*/ 20 w 9963"/>
              <a:gd name="connsiteY6" fmla="*/ 12260 h 12270"/>
              <a:gd name="connsiteX0" fmla="*/ 20 w 10000"/>
              <a:gd name="connsiteY0" fmla="*/ 9992 h 10000"/>
              <a:gd name="connsiteX1" fmla="*/ 0 w 10000"/>
              <a:gd name="connsiteY1" fmla="*/ 942 h 10000"/>
              <a:gd name="connsiteX2" fmla="*/ 4956 w 10000"/>
              <a:gd name="connsiteY2" fmla="*/ 1850 h 10000"/>
              <a:gd name="connsiteX3" fmla="*/ 10000 w 10000"/>
              <a:gd name="connsiteY3" fmla="*/ 3927 h 10000"/>
              <a:gd name="connsiteX4" fmla="*/ 2345 w 10000"/>
              <a:gd name="connsiteY4" fmla="*/ 7161 h 10000"/>
              <a:gd name="connsiteX5" fmla="*/ 934 w 10000"/>
              <a:gd name="connsiteY5" fmla="*/ 9971 h 10000"/>
              <a:gd name="connsiteX6" fmla="*/ 20 w 10000"/>
              <a:gd name="connsiteY6" fmla="*/ 9992 h 10000"/>
              <a:gd name="connsiteX0" fmla="*/ 20 w 10000"/>
              <a:gd name="connsiteY0" fmla="*/ 9050 h 9058"/>
              <a:gd name="connsiteX1" fmla="*/ 0 w 10000"/>
              <a:gd name="connsiteY1" fmla="*/ 0 h 9058"/>
              <a:gd name="connsiteX2" fmla="*/ 4956 w 10000"/>
              <a:gd name="connsiteY2" fmla="*/ 908 h 9058"/>
              <a:gd name="connsiteX3" fmla="*/ 10000 w 10000"/>
              <a:gd name="connsiteY3" fmla="*/ 2985 h 9058"/>
              <a:gd name="connsiteX4" fmla="*/ 2345 w 10000"/>
              <a:gd name="connsiteY4" fmla="*/ 6219 h 9058"/>
              <a:gd name="connsiteX5" fmla="*/ 934 w 10000"/>
              <a:gd name="connsiteY5" fmla="*/ 9029 h 9058"/>
              <a:gd name="connsiteX6" fmla="*/ 20 w 10000"/>
              <a:gd name="connsiteY6" fmla="*/ 9050 h 9058"/>
              <a:gd name="connsiteX0" fmla="*/ 11 w 9991"/>
              <a:gd name="connsiteY0" fmla="*/ 10111 h 10120"/>
              <a:gd name="connsiteX1" fmla="*/ 0 w 9991"/>
              <a:gd name="connsiteY1" fmla="*/ 0 h 10120"/>
              <a:gd name="connsiteX2" fmla="*/ 4947 w 9991"/>
              <a:gd name="connsiteY2" fmla="*/ 1122 h 10120"/>
              <a:gd name="connsiteX3" fmla="*/ 9991 w 9991"/>
              <a:gd name="connsiteY3" fmla="*/ 3415 h 10120"/>
              <a:gd name="connsiteX4" fmla="*/ 2336 w 9991"/>
              <a:gd name="connsiteY4" fmla="*/ 6986 h 10120"/>
              <a:gd name="connsiteX5" fmla="*/ 925 w 9991"/>
              <a:gd name="connsiteY5" fmla="*/ 10088 h 10120"/>
              <a:gd name="connsiteX6" fmla="*/ 11 w 9991"/>
              <a:gd name="connsiteY6" fmla="*/ 10111 h 1012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11" y="9991"/>
                </a:moveTo>
                <a:cubicBezTo>
                  <a:pt x="48" y="8992"/>
                  <a:pt x="2" y="2003"/>
                  <a:pt x="0" y="0"/>
                </a:cubicBezTo>
                <a:lnTo>
                  <a:pt x="4951" y="1109"/>
                </a:lnTo>
                <a:cubicBezTo>
                  <a:pt x="8932" y="2274"/>
                  <a:pt x="10070" y="2535"/>
                  <a:pt x="10000" y="3375"/>
                </a:cubicBezTo>
                <a:cubicBezTo>
                  <a:pt x="9846" y="4487"/>
                  <a:pt x="3900" y="5840"/>
                  <a:pt x="2411" y="7013"/>
                </a:cubicBezTo>
                <a:cubicBezTo>
                  <a:pt x="1157" y="8322"/>
                  <a:pt x="1215" y="9417"/>
                  <a:pt x="1130" y="9968"/>
                </a:cubicBezTo>
                <a:cubicBezTo>
                  <a:pt x="18" y="9979"/>
                  <a:pt x="2185" y="10018"/>
                  <a:pt x="11" y="9991"/>
                </a:cubicBez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288298" y="47156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11368" y="205578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525752" y="1381894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117351"/>
              <a:gd name="adj6" fmla="val -48120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098"/>
          <p:cNvCxnSpPr/>
          <p:nvPr/>
        </p:nvCxnSpPr>
        <p:spPr bwMode="auto">
          <a:xfrm>
            <a:off x="4537049" y="2055789"/>
            <a:ext cx="0" cy="3204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4815722" y="48106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9" name="Выноска 2 (без границы) 48"/>
          <p:cNvSpPr/>
          <p:nvPr/>
        </p:nvSpPr>
        <p:spPr>
          <a:xfrm>
            <a:off x="8555502" y="333793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1175"/>
              <a:gd name="adj6" fmla="val -8899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1" name="Freeform 5090"/>
          <p:cNvSpPr>
            <a:spLocks/>
          </p:cNvSpPr>
          <p:nvPr/>
        </p:nvSpPr>
        <p:spPr bwMode="auto">
          <a:xfrm>
            <a:off x="2563356" y="3272812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39840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090"/>
          <p:cNvSpPr>
            <a:spLocks/>
          </p:cNvSpPr>
          <p:nvPr/>
        </p:nvSpPr>
        <p:spPr bwMode="auto">
          <a:xfrm>
            <a:off x="2750819" y="1986806"/>
            <a:ext cx="5867223" cy="3377888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724"/>
              <a:gd name="connsiteY0" fmla="*/ 11180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180 h 11340"/>
              <a:gd name="connsiteX0" fmla="*/ 0 w 11724"/>
              <a:gd name="connsiteY0" fmla="*/ 11288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288 h 11340"/>
              <a:gd name="connsiteX0" fmla="*/ 0 w 11724"/>
              <a:gd name="connsiteY0" fmla="*/ 11288 h 12237"/>
              <a:gd name="connsiteX1" fmla="*/ 3405 w 11724"/>
              <a:gd name="connsiteY1" fmla="*/ 0 h 12237"/>
              <a:gd name="connsiteX2" fmla="*/ 11724 w 11724"/>
              <a:gd name="connsiteY2" fmla="*/ 3541 h 12237"/>
              <a:gd name="connsiteX3" fmla="*/ 5414 w 11724"/>
              <a:gd name="connsiteY3" fmla="*/ 7784 h 12237"/>
              <a:gd name="connsiteX4" fmla="*/ 4186 w 11724"/>
              <a:gd name="connsiteY4" fmla="*/ 11208 h 12237"/>
              <a:gd name="connsiteX5" fmla="*/ 0 w 11724"/>
              <a:gd name="connsiteY5" fmla="*/ 11288 h 12237"/>
              <a:gd name="connsiteX0" fmla="*/ 0 w 11724"/>
              <a:gd name="connsiteY0" fmla="*/ 11288 h 11498"/>
              <a:gd name="connsiteX1" fmla="*/ 3405 w 11724"/>
              <a:gd name="connsiteY1" fmla="*/ 0 h 11498"/>
              <a:gd name="connsiteX2" fmla="*/ 11724 w 11724"/>
              <a:gd name="connsiteY2" fmla="*/ 3541 h 11498"/>
              <a:gd name="connsiteX3" fmla="*/ 5414 w 11724"/>
              <a:gd name="connsiteY3" fmla="*/ 7784 h 11498"/>
              <a:gd name="connsiteX4" fmla="*/ 4186 w 11724"/>
              <a:gd name="connsiteY4" fmla="*/ 11208 h 11498"/>
              <a:gd name="connsiteX5" fmla="*/ 0 w 11724"/>
              <a:gd name="connsiteY5" fmla="*/ 11288 h 11498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633"/>
              <a:gd name="connsiteY0" fmla="*/ 11288 h 11315"/>
              <a:gd name="connsiteX1" fmla="*/ 3405 w 11633"/>
              <a:gd name="connsiteY1" fmla="*/ 0 h 11315"/>
              <a:gd name="connsiteX2" fmla="*/ 11633 w 11633"/>
              <a:gd name="connsiteY2" fmla="*/ 3592 h 11315"/>
              <a:gd name="connsiteX3" fmla="*/ 5414 w 11633"/>
              <a:gd name="connsiteY3" fmla="*/ 7784 h 11315"/>
              <a:gd name="connsiteX4" fmla="*/ 4307 w 11633"/>
              <a:gd name="connsiteY4" fmla="*/ 11284 h 11315"/>
              <a:gd name="connsiteX5" fmla="*/ 0 w 11633"/>
              <a:gd name="connsiteY5" fmla="*/ 11288 h 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3" h="11315">
                <a:moveTo>
                  <a:pt x="0" y="11288"/>
                </a:moveTo>
                <a:cubicBezTo>
                  <a:pt x="284" y="6615"/>
                  <a:pt x="1846" y="2526"/>
                  <a:pt x="3405" y="0"/>
                </a:cubicBezTo>
                <a:cubicBezTo>
                  <a:pt x="6832" y="902"/>
                  <a:pt x="11472" y="2032"/>
                  <a:pt x="11633" y="3592"/>
                </a:cubicBezTo>
                <a:cubicBezTo>
                  <a:pt x="11709" y="5162"/>
                  <a:pt x="6644" y="6454"/>
                  <a:pt x="5414" y="7784"/>
                </a:cubicBezTo>
                <a:cubicBezTo>
                  <a:pt x="4302" y="9202"/>
                  <a:pt x="4419" y="10713"/>
                  <a:pt x="4307" y="11284"/>
                </a:cubicBezTo>
                <a:cubicBezTo>
                  <a:pt x="3421" y="11329"/>
                  <a:pt x="1117" y="11322"/>
                  <a:pt x="0" y="11288"/>
                </a:cubicBezTo>
                <a:close/>
              </a:path>
            </a:pathLst>
          </a:custGeom>
          <a:pattFill prst="dkVert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2403631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3132110" y="2397844"/>
            <a:ext cx="5391608" cy="2885312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2" h="10210">
                <a:moveTo>
                  <a:pt x="0" y="10210"/>
                </a:moveTo>
                <a:cubicBezTo>
                  <a:pt x="472" y="5618"/>
                  <a:pt x="5073" y="1744"/>
                  <a:pt x="6914" y="0"/>
                </a:cubicBezTo>
                <a:cubicBezTo>
                  <a:pt x="10153" y="1334"/>
                  <a:pt x="11093" y="1739"/>
                  <a:pt x="11082" y="2571"/>
                </a:cubicBezTo>
                <a:cubicBezTo>
                  <a:pt x="10876" y="3844"/>
                  <a:pt x="5986" y="5241"/>
                  <a:pt x="4756" y="6571"/>
                </a:cubicBezTo>
                <a:cubicBezTo>
                  <a:pt x="3553" y="7913"/>
                  <a:pt x="3854" y="9478"/>
                  <a:pt x="3591" y="10049"/>
                </a:cubicBezTo>
                <a:cubicBezTo>
                  <a:pt x="3298" y="10154"/>
                  <a:pt x="136" y="9974"/>
                  <a:pt x="83" y="10181"/>
                </a:cubicBezTo>
                <a:lnTo>
                  <a:pt x="0" y="10210"/>
                </a:ln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Freeform 5115"/>
          <p:cNvSpPr>
            <a:spLocks/>
          </p:cNvSpPr>
          <p:nvPr/>
        </p:nvSpPr>
        <p:spPr bwMode="auto">
          <a:xfrm>
            <a:off x="3153094" y="1791484"/>
            <a:ext cx="4459055" cy="346522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2668" y="2145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359166" y="477760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499510" y="2032504"/>
            <a:ext cx="0" cy="324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11368" y="206340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4055187" y="140165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6200055" y="188157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764551" y="3071192"/>
            <a:ext cx="3005259" cy="1289276"/>
          </a:xfrm>
          <a:prstGeom prst="callout2">
            <a:avLst>
              <a:gd name="adj1" fmla="val 14659"/>
              <a:gd name="adj2" fmla="val -1360"/>
              <a:gd name="adj3" fmla="val 7186"/>
              <a:gd name="adj4" fmla="val -28242"/>
              <a:gd name="adj5" fmla="val -24138"/>
              <a:gd name="adj6" fmla="val -55572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1620628"/>
            <a:ext cx="1959476" cy="3614188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6" name="Овал 35"/>
          <p:cNvSpPr/>
          <p:nvPr/>
        </p:nvSpPr>
        <p:spPr>
          <a:xfrm>
            <a:off x="6238649" y="2163605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5122271" y="2653858"/>
            <a:ext cx="2829033" cy="50436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 5090"/>
          <p:cNvSpPr>
            <a:spLocks/>
          </p:cNvSpPr>
          <p:nvPr/>
        </p:nvSpPr>
        <p:spPr bwMode="auto">
          <a:xfrm>
            <a:off x="2609393" y="2731128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5145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ый треугольник 15"/>
          <p:cNvSpPr/>
          <p:nvPr/>
        </p:nvSpPr>
        <p:spPr>
          <a:xfrm>
            <a:off x="4457700" y="1962301"/>
            <a:ext cx="2148658" cy="555490"/>
          </a:xfrm>
          <a:custGeom>
            <a:avLst/>
            <a:gdLst>
              <a:gd name="connsiteX0" fmla="*/ 0 w 2811211"/>
              <a:gd name="connsiteY0" fmla="*/ 555490 h 555490"/>
              <a:gd name="connsiteX1" fmla="*/ 0 w 2811211"/>
              <a:gd name="connsiteY1" fmla="*/ 0 h 555490"/>
              <a:gd name="connsiteX2" fmla="*/ 2811211 w 2811211"/>
              <a:gd name="connsiteY2" fmla="*/ 555490 h 555490"/>
              <a:gd name="connsiteX3" fmla="*/ 0 w 281121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167321"/>
              <a:gd name="connsiteY0" fmla="*/ 555490 h 555490"/>
              <a:gd name="connsiteX1" fmla="*/ 0 w 2167321"/>
              <a:gd name="connsiteY1" fmla="*/ 0 h 555490"/>
              <a:gd name="connsiteX2" fmla="*/ 2167321 w 2167321"/>
              <a:gd name="connsiteY2" fmla="*/ 479290 h 555490"/>
              <a:gd name="connsiteX3" fmla="*/ 0 w 2167321"/>
              <a:gd name="connsiteY3" fmla="*/ 555490 h 555490"/>
              <a:gd name="connsiteX0" fmla="*/ 0 w 2379988"/>
              <a:gd name="connsiteY0" fmla="*/ 556173 h 556173"/>
              <a:gd name="connsiteX1" fmla="*/ 0 w 2379988"/>
              <a:gd name="connsiteY1" fmla="*/ 683 h 556173"/>
              <a:gd name="connsiteX2" fmla="*/ 2053590 w 2379988"/>
              <a:gd name="connsiteY2" fmla="*/ 442492 h 556173"/>
              <a:gd name="connsiteX3" fmla="*/ 2167321 w 2379988"/>
              <a:gd name="connsiteY3" fmla="*/ 479973 h 556173"/>
              <a:gd name="connsiteX4" fmla="*/ 0 w 2379988"/>
              <a:gd name="connsiteY4" fmla="*/ 556173 h 556173"/>
              <a:gd name="connsiteX0" fmla="*/ 0 w 2420069"/>
              <a:gd name="connsiteY0" fmla="*/ 556186 h 556186"/>
              <a:gd name="connsiteX1" fmla="*/ 0 w 2420069"/>
              <a:gd name="connsiteY1" fmla="*/ 696 h 556186"/>
              <a:gd name="connsiteX2" fmla="*/ 2145030 w 2420069"/>
              <a:gd name="connsiteY2" fmla="*/ 434885 h 556186"/>
              <a:gd name="connsiteX3" fmla="*/ 2167321 w 2420069"/>
              <a:gd name="connsiteY3" fmla="*/ 479986 h 556186"/>
              <a:gd name="connsiteX4" fmla="*/ 0 w 2420069"/>
              <a:gd name="connsiteY4" fmla="*/ 556186 h 556186"/>
              <a:gd name="connsiteX0" fmla="*/ 0 w 2416186"/>
              <a:gd name="connsiteY0" fmla="*/ 556186 h 556186"/>
              <a:gd name="connsiteX1" fmla="*/ 0 w 2416186"/>
              <a:gd name="connsiteY1" fmla="*/ 696 h 556186"/>
              <a:gd name="connsiteX2" fmla="*/ 2145030 w 2416186"/>
              <a:gd name="connsiteY2" fmla="*/ 434885 h 556186"/>
              <a:gd name="connsiteX3" fmla="*/ 2159701 w 2416186"/>
              <a:gd name="connsiteY3" fmla="*/ 506656 h 556186"/>
              <a:gd name="connsiteX4" fmla="*/ 0 w 2416186"/>
              <a:gd name="connsiteY4" fmla="*/ 556186 h 556186"/>
              <a:gd name="connsiteX0" fmla="*/ 0 w 2305851"/>
              <a:gd name="connsiteY0" fmla="*/ 556186 h 556186"/>
              <a:gd name="connsiteX1" fmla="*/ 0 w 2305851"/>
              <a:gd name="connsiteY1" fmla="*/ 696 h 556186"/>
              <a:gd name="connsiteX2" fmla="*/ 2145030 w 2305851"/>
              <a:gd name="connsiteY2" fmla="*/ 434885 h 556186"/>
              <a:gd name="connsiteX3" fmla="*/ 2159701 w 2305851"/>
              <a:gd name="connsiteY3" fmla="*/ 506656 h 556186"/>
              <a:gd name="connsiteX4" fmla="*/ 0 w 2305851"/>
              <a:gd name="connsiteY4" fmla="*/ 556186 h 556186"/>
              <a:gd name="connsiteX0" fmla="*/ 0 w 2301960"/>
              <a:gd name="connsiteY0" fmla="*/ 556186 h 590476"/>
              <a:gd name="connsiteX1" fmla="*/ 0 w 2301960"/>
              <a:gd name="connsiteY1" fmla="*/ 696 h 590476"/>
              <a:gd name="connsiteX2" fmla="*/ 2145030 w 2301960"/>
              <a:gd name="connsiteY2" fmla="*/ 434885 h 590476"/>
              <a:gd name="connsiteX3" fmla="*/ 2144461 w 2301960"/>
              <a:gd name="connsiteY3" fmla="*/ 590476 h 590476"/>
              <a:gd name="connsiteX4" fmla="*/ 0 w 2301960"/>
              <a:gd name="connsiteY4" fmla="*/ 556186 h 590476"/>
              <a:gd name="connsiteX0" fmla="*/ 0 w 2149018"/>
              <a:gd name="connsiteY0" fmla="*/ 556186 h 590476"/>
              <a:gd name="connsiteX1" fmla="*/ 0 w 2149018"/>
              <a:gd name="connsiteY1" fmla="*/ 696 h 590476"/>
              <a:gd name="connsiteX2" fmla="*/ 2145030 w 2149018"/>
              <a:gd name="connsiteY2" fmla="*/ 434885 h 590476"/>
              <a:gd name="connsiteX3" fmla="*/ 2144461 w 2149018"/>
              <a:gd name="connsiteY3" fmla="*/ 590476 h 590476"/>
              <a:gd name="connsiteX4" fmla="*/ 0 w 2149018"/>
              <a:gd name="connsiteY4" fmla="*/ 556186 h 590476"/>
              <a:gd name="connsiteX0" fmla="*/ 0 w 2149462"/>
              <a:gd name="connsiteY0" fmla="*/ 556186 h 556186"/>
              <a:gd name="connsiteX1" fmla="*/ 0 w 2149462"/>
              <a:gd name="connsiteY1" fmla="*/ 696 h 556186"/>
              <a:gd name="connsiteX2" fmla="*/ 2145030 w 2149462"/>
              <a:gd name="connsiteY2" fmla="*/ 434885 h 556186"/>
              <a:gd name="connsiteX3" fmla="*/ 2148271 w 2149462"/>
              <a:gd name="connsiteY3" fmla="*/ 552376 h 556186"/>
              <a:gd name="connsiteX4" fmla="*/ 0 w 2149462"/>
              <a:gd name="connsiteY4" fmla="*/ 556186 h 556186"/>
              <a:gd name="connsiteX0" fmla="*/ 0 w 2149462"/>
              <a:gd name="connsiteY0" fmla="*/ 556131 h 556131"/>
              <a:gd name="connsiteX1" fmla="*/ 0 w 2149462"/>
              <a:gd name="connsiteY1" fmla="*/ 641 h 556131"/>
              <a:gd name="connsiteX2" fmla="*/ 2145030 w 2149462"/>
              <a:gd name="connsiteY2" fmla="*/ 434830 h 556131"/>
              <a:gd name="connsiteX3" fmla="*/ 2148271 w 2149462"/>
              <a:gd name="connsiteY3" fmla="*/ 552321 h 556131"/>
              <a:gd name="connsiteX4" fmla="*/ 0 w 2149462"/>
              <a:gd name="connsiteY4" fmla="*/ 556131 h 556131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3418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9462"/>
              <a:gd name="connsiteY0" fmla="*/ 555490 h 555490"/>
              <a:gd name="connsiteX1" fmla="*/ 0 w 2149462"/>
              <a:gd name="connsiteY1" fmla="*/ 0 h 555490"/>
              <a:gd name="connsiteX2" fmla="*/ 2145030 w 2149462"/>
              <a:gd name="connsiteY2" fmla="*/ 407519 h 555490"/>
              <a:gd name="connsiteX3" fmla="*/ 2148271 w 2149462"/>
              <a:gd name="connsiteY3" fmla="*/ 551680 h 555490"/>
              <a:gd name="connsiteX4" fmla="*/ 0 w 2149462"/>
              <a:gd name="connsiteY4" fmla="*/ 555490 h 555490"/>
              <a:gd name="connsiteX0" fmla="*/ 0 w 2148658"/>
              <a:gd name="connsiteY0" fmla="*/ 555490 h 555490"/>
              <a:gd name="connsiteX1" fmla="*/ 0 w 2148658"/>
              <a:gd name="connsiteY1" fmla="*/ 0 h 555490"/>
              <a:gd name="connsiteX2" fmla="*/ 2145030 w 2148658"/>
              <a:gd name="connsiteY2" fmla="*/ 407519 h 555490"/>
              <a:gd name="connsiteX3" fmla="*/ 2140651 w 2148658"/>
              <a:gd name="connsiteY3" fmla="*/ 551680 h 555490"/>
              <a:gd name="connsiteX4" fmla="*/ 0 w 2148658"/>
              <a:gd name="connsiteY4" fmla="*/ 555490 h 55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658" h="555490">
                <a:moveTo>
                  <a:pt x="0" y="555490"/>
                </a:moveTo>
                <a:lnTo>
                  <a:pt x="0" y="0"/>
                </a:lnTo>
                <a:cubicBezTo>
                  <a:pt x="281305" y="49633"/>
                  <a:pt x="1787620" y="327637"/>
                  <a:pt x="2145030" y="407519"/>
                </a:cubicBezTo>
                <a:cubicBezTo>
                  <a:pt x="2159540" y="536931"/>
                  <a:pt x="2124776" y="483203"/>
                  <a:pt x="2140651" y="551680"/>
                </a:cubicBezTo>
                <a:lnTo>
                  <a:pt x="0" y="555490"/>
                </a:lnTo>
                <a:close/>
              </a:path>
            </a:pathLst>
          </a:cu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2403631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Freeform 5115"/>
          <p:cNvSpPr>
            <a:spLocks/>
          </p:cNvSpPr>
          <p:nvPr/>
        </p:nvSpPr>
        <p:spPr bwMode="auto">
          <a:xfrm>
            <a:off x="3153094" y="1791484"/>
            <a:ext cx="4459055" cy="346522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2668" y="2145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5711939" y="48102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499510" y="2032504"/>
            <a:ext cx="0" cy="324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11368" y="206340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6206430" y="1823751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3834008" y="14371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1620628"/>
            <a:ext cx="1959476" cy="3614188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6" name="Овал 35"/>
          <p:cNvSpPr/>
          <p:nvPr/>
        </p:nvSpPr>
        <p:spPr>
          <a:xfrm>
            <a:off x="6239777" y="2207835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Выноска 2 (без границы) 41"/>
          <p:cNvSpPr/>
          <p:nvPr/>
        </p:nvSpPr>
        <p:spPr>
          <a:xfrm>
            <a:off x="8465203" y="94506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3731"/>
              <a:gd name="adj6" fmla="val -10968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44" name="Text Box 5095"/>
          <p:cNvSpPr txBox="1">
            <a:spLocks noChangeArrowheads="1"/>
          </p:cNvSpPr>
          <p:nvPr/>
        </p:nvSpPr>
        <p:spPr bwMode="auto">
          <a:xfrm>
            <a:off x="4808035" y="484072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523559" y="2048341"/>
            <a:ext cx="2005619" cy="38722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096"/>
          <p:cNvSpPr txBox="1">
            <a:spLocks noChangeArrowheads="1"/>
          </p:cNvSpPr>
          <p:nvPr/>
        </p:nvSpPr>
        <p:spPr bwMode="auto">
          <a:xfrm>
            <a:off x="9213889" y="3226724"/>
            <a:ext cx="1641854" cy="106856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Attention!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L,2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&gt;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d,st</a:t>
            </a:r>
            <a:endParaRPr lang="ru-RU" sz="2400" b="1" i="1" baseline="-250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Freeform 5090"/>
          <p:cNvSpPr>
            <a:spLocks/>
          </p:cNvSpPr>
          <p:nvPr/>
        </p:nvSpPr>
        <p:spPr bwMode="auto">
          <a:xfrm>
            <a:off x="2609393" y="3347710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659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electric 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33940" y="3155317"/>
            <a:ext cx="5977345" cy="13735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Methods of angular speed control of </a:t>
            </a:r>
            <a:r>
              <a:rPr lang="en-US" sz="3600" dirty="0" smtClean="0"/>
              <a:t>DC motors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16254</TotalTime>
  <Words>1137</Words>
  <Application>Microsoft Office PowerPoint</Application>
  <PresentationFormat>Широкоэкранный</PresentationFormat>
  <Paragraphs>585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FED</vt:lpstr>
      <vt:lpstr>Формула</vt:lpstr>
      <vt:lpstr>Уравнение</vt:lpstr>
      <vt:lpstr>Fundamentals of electric drive</vt:lpstr>
      <vt:lpstr>Electromechanical properties of DC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Electromechanical properties of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Electromechanical properties of DC electric drives</vt:lpstr>
      <vt:lpstr>Презентация PowerPoint</vt:lpstr>
      <vt:lpstr>Презентация PowerPoint</vt:lpstr>
      <vt:lpstr>Презентация PowerPoint</vt:lpstr>
      <vt:lpstr>Electromechanical properties of DC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503</cp:revision>
  <dcterms:created xsi:type="dcterms:W3CDTF">2019-02-03T05:29:24Z</dcterms:created>
  <dcterms:modified xsi:type="dcterms:W3CDTF">2020-05-14T11:50:10Z</dcterms:modified>
</cp:coreProperties>
</file>