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9" r:id="rId2"/>
    <p:sldId id="272" r:id="rId3"/>
    <p:sldId id="335" r:id="rId4"/>
    <p:sldId id="327" r:id="rId5"/>
    <p:sldId id="329" r:id="rId6"/>
    <p:sldId id="336" r:id="rId7"/>
    <p:sldId id="330" r:id="rId8"/>
    <p:sldId id="331" r:id="rId9"/>
    <p:sldId id="337" r:id="rId10"/>
    <p:sldId id="328" r:id="rId11"/>
    <p:sldId id="332" r:id="rId12"/>
    <p:sldId id="334" r:id="rId13"/>
    <p:sldId id="338" r:id="rId14"/>
    <p:sldId id="33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3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8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16" Type="http://schemas.openxmlformats.org/officeDocument/2006/relationships/image" Target="../media/image80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27.png"/><Relationship Id="rId19" Type="http://schemas.openxmlformats.org/officeDocument/2006/relationships/image" Target="../media/image26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4598" y="394754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Presentation </a:t>
            </a:r>
            <a:r>
              <a:rPr lang="en-US" sz="2400" b="1" dirty="0" smtClean="0"/>
              <a:t>#</a:t>
            </a:r>
            <a:r>
              <a:rPr lang="en-US" sz="2400" b="1" dirty="0"/>
              <a:t>6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298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Motor/drive selection</a:t>
            </a:r>
            <a:endParaRPr lang="uk-UA" dirty="0"/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63938"/>
              </p:ext>
            </p:extLst>
          </p:nvPr>
        </p:nvGraphicFramePr>
        <p:xfrm>
          <a:off x="4819426" y="2727548"/>
          <a:ext cx="3332737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2737">
                  <a:extLst>
                    <a:ext uri="{9D8B030D-6E8A-4147-A177-3AD203B41FA5}">
                      <a16:colId xmlns:a16="http://schemas.microsoft.com/office/drawing/2014/main" val="1606216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Motor enclosure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49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 with independent cooling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41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 with natural cooling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13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 with self-cooling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97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Protected with self-cooling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030555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864793" y="1163882"/>
            <a:ext cx="3454792" cy="4928023"/>
            <a:chOff x="1798763" y="1239970"/>
            <a:chExt cx="3454792" cy="4928023"/>
          </a:xfrm>
        </p:grpSpPr>
        <p:pic>
          <p:nvPicPr>
            <p:cNvPr id="6" name="Рисунок 5" descr="Вырезка экрана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r="24276" b="35419"/>
            <a:stretch/>
          </p:blipFill>
          <p:spPr>
            <a:xfrm>
              <a:off x="1912985" y="1905422"/>
              <a:ext cx="3122341" cy="2362456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814610" y="1239970"/>
              <a:ext cx="33217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Closed with natural </a:t>
              </a:r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cooling </a:t>
              </a:r>
            </a:p>
            <a:p>
              <a:pPr algn="ctr">
                <a:spcAft>
                  <a:spcPts val="0"/>
                </a:spcAft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IP-22) </a:t>
              </a:r>
              <a:endPara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98763" y="4143470"/>
              <a:ext cx="34547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1,3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ventilation windows 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for entry and exit of cooling air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39335" y="4731514"/>
              <a:ext cx="16834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stator frame;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39335" y="5134629"/>
              <a:ext cx="18598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bearing shield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39335" y="5497665"/>
              <a:ext cx="1031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shaft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39334" y="5829439"/>
              <a:ext cx="14863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frame legs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413276" y="1182485"/>
            <a:ext cx="3289299" cy="4675498"/>
            <a:chOff x="7672037" y="1479895"/>
            <a:chExt cx="3289299" cy="4675498"/>
          </a:xfrm>
        </p:grpSpPr>
        <p:pic>
          <p:nvPicPr>
            <p:cNvPr id="9" name="Рисунок 8" descr="Вырезка экрана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5" r="20979" b="32454"/>
            <a:stretch/>
          </p:blipFill>
          <p:spPr>
            <a:xfrm>
              <a:off x="7672037" y="2190878"/>
              <a:ext cx="2732049" cy="223280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94761" y="4496244"/>
              <a:ext cx="1031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shaft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994761" y="4834284"/>
              <a:ext cx="21339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2,5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bearing shields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994761" y="5096161"/>
              <a:ext cx="2226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box with terminals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020409" y="5447507"/>
              <a:ext cx="2204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–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frame cooling ribs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020409" y="5816839"/>
              <a:ext cx="14863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frame legs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83863" y="1479895"/>
              <a:ext cx="31774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Protected with self-cooling</a:t>
              </a:r>
              <a:endParaRPr lang="uk-UA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uk-UA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IP44) </a:t>
              </a:r>
              <a:endParaRPr lang="uk-UA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1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08304" y="160847"/>
            <a:ext cx="11817327" cy="6063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Inspection </a:t>
            </a:r>
            <a:r>
              <a:rPr lang="en-US" dirty="0" smtClean="0"/>
              <a:t>method </a:t>
            </a:r>
            <a:r>
              <a:rPr lang="en-US" dirty="0"/>
              <a:t>of a motor heating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22024"/>
              </p:ext>
            </p:extLst>
          </p:nvPr>
        </p:nvGraphicFramePr>
        <p:xfrm>
          <a:off x="1522742" y="2668547"/>
          <a:ext cx="35306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9" name="Уравнение" r:id="rId3" imgW="1498320" imgH="266400" progId="Equation.3">
                  <p:embed/>
                </p:oleObj>
              </mc:Choice>
              <mc:Fallback>
                <p:oleObj name="Уравнение" r:id="rId3" imgW="149832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742" y="2668547"/>
                        <a:ext cx="3530600" cy="6429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Группа 88"/>
          <p:cNvGrpSpPr/>
          <p:nvPr/>
        </p:nvGrpSpPr>
        <p:grpSpPr>
          <a:xfrm>
            <a:off x="143401" y="2536769"/>
            <a:ext cx="5448134" cy="3802001"/>
            <a:chOff x="110156" y="2235083"/>
            <a:chExt cx="5519463" cy="372087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175909" y="2235083"/>
              <a:ext cx="5453710" cy="3720870"/>
              <a:chOff x="591313" y="2748935"/>
              <a:chExt cx="3223130" cy="2143304"/>
            </a:xfrm>
          </p:grpSpPr>
          <p:cxnSp>
            <p:nvCxnSpPr>
              <p:cNvPr id="7" name="Line 17015"/>
              <p:cNvCxnSpPr/>
              <p:nvPr/>
            </p:nvCxnSpPr>
            <p:spPr bwMode="auto">
              <a:xfrm flipV="1">
                <a:off x="1158153" y="2940246"/>
                <a:ext cx="635" cy="180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Line 17016"/>
              <p:cNvCxnSpPr/>
              <p:nvPr/>
            </p:nvCxnSpPr>
            <p:spPr bwMode="auto">
              <a:xfrm>
                <a:off x="1158153" y="4752810"/>
                <a:ext cx="25542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Freeform 17017"/>
              <p:cNvSpPr>
                <a:spLocks/>
              </p:cNvSpPr>
              <p:nvPr/>
            </p:nvSpPr>
            <p:spPr bwMode="auto">
              <a:xfrm>
                <a:off x="1163868" y="3655530"/>
                <a:ext cx="1960245" cy="1084580"/>
              </a:xfrm>
              <a:custGeom>
                <a:avLst/>
                <a:gdLst>
                  <a:gd name="T0" fmla="*/ 0 w 3668"/>
                  <a:gd name="T1" fmla="*/ 1708 h 1708"/>
                  <a:gd name="T2" fmla="*/ 192 w 3668"/>
                  <a:gd name="T3" fmla="*/ 1407 h 1708"/>
                  <a:gd name="T4" fmla="*/ 506 w 3668"/>
                  <a:gd name="T5" fmla="*/ 1035 h 1708"/>
                  <a:gd name="T6" fmla="*/ 1047 w 3668"/>
                  <a:gd name="T7" fmla="*/ 567 h 1708"/>
                  <a:gd name="T8" fmla="*/ 1631 w 3668"/>
                  <a:gd name="T9" fmla="*/ 270 h 1708"/>
                  <a:gd name="T10" fmla="*/ 2427 w 3668"/>
                  <a:gd name="T11" fmla="*/ 87 h 1708"/>
                  <a:gd name="T12" fmla="*/ 3668 w 3668"/>
                  <a:gd name="T13" fmla="*/ 0 h 1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8" h="1708">
                    <a:moveTo>
                      <a:pt x="0" y="1708"/>
                    </a:moveTo>
                    <a:cubicBezTo>
                      <a:pt x="32" y="1658"/>
                      <a:pt x="108" y="1519"/>
                      <a:pt x="192" y="1407"/>
                    </a:cubicBezTo>
                    <a:cubicBezTo>
                      <a:pt x="276" y="1295"/>
                      <a:pt x="364" y="1175"/>
                      <a:pt x="506" y="1035"/>
                    </a:cubicBezTo>
                    <a:cubicBezTo>
                      <a:pt x="648" y="895"/>
                      <a:pt x="860" y="694"/>
                      <a:pt x="1047" y="567"/>
                    </a:cubicBezTo>
                    <a:cubicBezTo>
                      <a:pt x="1234" y="440"/>
                      <a:pt x="1401" y="350"/>
                      <a:pt x="1631" y="270"/>
                    </a:cubicBezTo>
                    <a:cubicBezTo>
                      <a:pt x="1861" y="190"/>
                      <a:pt x="2088" y="132"/>
                      <a:pt x="2427" y="87"/>
                    </a:cubicBezTo>
                    <a:cubicBezTo>
                      <a:pt x="2764" y="45"/>
                      <a:pt x="3409" y="18"/>
                      <a:pt x="3668" y="0"/>
                    </a:cubicBezTo>
                  </a:path>
                </a:pathLst>
              </a:custGeom>
              <a:noFill/>
              <a:ln w="476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cxnSp>
            <p:nvCxnSpPr>
              <p:cNvPr id="10" name="Line 17018"/>
              <p:cNvCxnSpPr/>
              <p:nvPr/>
            </p:nvCxnSpPr>
            <p:spPr bwMode="auto">
              <a:xfrm>
                <a:off x="1158153" y="3550755"/>
                <a:ext cx="2510558" cy="6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17019"/>
              <p:cNvSpPr txBox="1">
                <a:spLocks noChangeArrowheads="1"/>
              </p:cNvSpPr>
              <p:nvPr/>
            </p:nvSpPr>
            <p:spPr bwMode="auto">
              <a:xfrm>
                <a:off x="824243" y="2748935"/>
                <a:ext cx="412080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endParaRPr lang="uk-UA" sz="4400" b="1" i="1" dirty="0"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4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uk-UA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7020"/>
              <p:cNvSpPr txBox="1">
                <a:spLocks noChangeArrowheads="1"/>
              </p:cNvSpPr>
              <p:nvPr/>
            </p:nvSpPr>
            <p:spPr bwMode="auto">
              <a:xfrm>
                <a:off x="3522978" y="4399587"/>
                <a:ext cx="291465" cy="4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uk-UA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91313" y="3268633"/>
                <a:ext cx="554192" cy="37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 </a:t>
                </a:r>
                <a:r>
                  <a:rPr lang="en-US" sz="3600" i="1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per</a:t>
                </a:r>
                <a:endParaRPr lang="uk-UA" sz="3600" dirty="0"/>
              </a:p>
            </p:txBody>
          </p:sp>
          <p:sp>
            <p:nvSpPr>
              <p:cNvPr id="14" name="Text Box 17019"/>
              <p:cNvSpPr txBox="1">
                <a:spLocks noChangeArrowheads="1"/>
              </p:cNvSpPr>
              <p:nvPr/>
            </p:nvSpPr>
            <p:spPr bwMode="auto">
              <a:xfrm>
                <a:off x="2226605" y="3939851"/>
                <a:ext cx="27971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endParaRPr lang="uk-UA" sz="3600" b="1" i="1" dirty="0"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uk-UA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>
                <a:endCxn id="9" idx="4"/>
              </p:cNvCxnSpPr>
              <p:nvPr/>
            </p:nvCxnSpPr>
            <p:spPr>
              <a:xfrm flipH="1" flipV="1">
                <a:off x="2035504" y="3826980"/>
                <a:ext cx="243329" cy="2833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Line 17018"/>
            <p:cNvCxnSpPr/>
            <p:nvPr/>
          </p:nvCxnSpPr>
          <p:spPr bwMode="auto">
            <a:xfrm>
              <a:off x="1154701" y="3808974"/>
              <a:ext cx="4248000" cy="11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Freeform 17017"/>
            <p:cNvSpPr>
              <a:spLocks/>
            </p:cNvSpPr>
            <p:nvPr/>
          </p:nvSpPr>
          <p:spPr bwMode="auto">
            <a:xfrm>
              <a:off x="1135033" y="3296816"/>
              <a:ext cx="4248000" cy="2414703"/>
            </a:xfrm>
            <a:custGeom>
              <a:avLst/>
              <a:gdLst>
                <a:gd name="T0" fmla="*/ 0 w 3668"/>
                <a:gd name="T1" fmla="*/ 1708 h 1708"/>
                <a:gd name="T2" fmla="*/ 192 w 3668"/>
                <a:gd name="T3" fmla="*/ 1407 h 1708"/>
                <a:gd name="T4" fmla="*/ 506 w 3668"/>
                <a:gd name="T5" fmla="*/ 1035 h 1708"/>
                <a:gd name="T6" fmla="*/ 1047 w 3668"/>
                <a:gd name="T7" fmla="*/ 567 h 1708"/>
                <a:gd name="T8" fmla="*/ 1631 w 3668"/>
                <a:gd name="T9" fmla="*/ 270 h 1708"/>
                <a:gd name="T10" fmla="*/ 2427 w 3668"/>
                <a:gd name="T11" fmla="*/ 87 h 1708"/>
                <a:gd name="T12" fmla="*/ 3668 w 3668"/>
                <a:gd name="T13" fmla="*/ 0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8" h="1708">
                  <a:moveTo>
                    <a:pt x="0" y="1708"/>
                  </a:moveTo>
                  <a:cubicBezTo>
                    <a:pt x="32" y="1658"/>
                    <a:pt x="108" y="1519"/>
                    <a:pt x="192" y="1407"/>
                  </a:cubicBezTo>
                  <a:cubicBezTo>
                    <a:pt x="276" y="1295"/>
                    <a:pt x="364" y="1175"/>
                    <a:pt x="506" y="1035"/>
                  </a:cubicBezTo>
                  <a:cubicBezTo>
                    <a:pt x="648" y="895"/>
                    <a:pt x="860" y="694"/>
                    <a:pt x="1047" y="567"/>
                  </a:cubicBezTo>
                  <a:cubicBezTo>
                    <a:pt x="1234" y="440"/>
                    <a:pt x="1401" y="350"/>
                    <a:pt x="1631" y="270"/>
                  </a:cubicBezTo>
                  <a:cubicBezTo>
                    <a:pt x="1861" y="190"/>
                    <a:pt x="2088" y="132"/>
                    <a:pt x="2427" y="87"/>
                  </a:cubicBezTo>
                  <a:cubicBezTo>
                    <a:pt x="2764" y="45"/>
                    <a:pt x="3409" y="18"/>
                    <a:pt x="3668" y="0"/>
                  </a:cubicBezTo>
                </a:path>
              </a:pathLst>
            </a:custGeom>
            <a:noFill/>
            <a:ln w="476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86" name="Line 17018"/>
            <p:cNvCxnSpPr/>
            <p:nvPr/>
          </p:nvCxnSpPr>
          <p:spPr bwMode="auto">
            <a:xfrm>
              <a:off x="1135030" y="3280227"/>
              <a:ext cx="4248000" cy="11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Прямоугольник 86"/>
            <p:cNvSpPr/>
            <p:nvPr/>
          </p:nvSpPr>
          <p:spPr>
            <a:xfrm>
              <a:off x="110156" y="3494968"/>
              <a:ext cx="1032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 </a:t>
              </a:r>
              <a:r>
                <a:rPr lang="en-US" sz="3600" i="1" baseline="-25000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med</a:t>
              </a:r>
              <a:endParaRPr lang="uk-UA" sz="3600" dirty="0"/>
            </a:p>
          </p:txBody>
        </p:sp>
      </p:grp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8141109" y="2023523"/>
            <a:ext cx="219774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0781"/>
              </p:ext>
            </p:extLst>
          </p:nvPr>
        </p:nvGraphicFramePr>
        <p:xfrm>
          <a:off x="6832335" y="523807"/>
          <a:ext cx="44561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" name="Формула" r:id="rId5" imgW="2184120" imgH="609480" progId="Equation.3">
                  <p:embed/>
                </p:oleObj>
              </mc:Choice>
              <mc:Fallback>
                <p:oleObj name="Формула" r:id="rId5" imgW="218412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35" y="523807"/>
                        <a:ext cx="4456113" cy="12811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5112159" y="3098935"/>
            <a:ext cx="6057900" cy="314317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0" name="Группа 129"/>
          <p:cNvGrpSpPr/>
          <p:nvPr/>
        </p:nvGrpSpPr>
        <p:grpSpPr>
          <a:xfrm>
            <a:off x="5860680" y="2536771"/>
            <a:ext cx="5762989" cy="4065645"/>
            <a:chOff x="7603417" y="3203930"/>
            <a:chExt cx="3760267" cy="314109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603417" y="3203930"/>
              <a:ext cx="3760267" cy="3141098"/>
              <a:chOff x="6990809" y="3231108"/>
              <a:chExt cx="2759162" cy="2327028"/>
            </a:xfrm>
          </p:grpSpPr>
          <p:sp>
            <p:nvSpPr>
              <p:cNvPr id="96" name="Text Box 17986"/>
              <p:cNvSpPr txBox="1">
                <a:spLocks noChangeArrowheads="1"/>
              </p:cNvSpPr>
              <p:nvPr/>
            </p:nvSpPr>
            <p:spPr bwMode="auto">
              <a:xfrm>
                <a:off x="6990809" y="3231108"/>
                <a:ext cx="675005" cy="34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T, </a:t>
                </a:r>
                <a:r>
                  <a:rPr lang="ru-RU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uk-U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17989"/>
              <p:cNvSpPr txBox="1">
                <a:spLocks noChangeArrowheads="1"/>
              </p:cNvSpPr>
              <p:nvPr/>
            </p:nvSpPr>
            <p:spPr bwMode="auto">
              <a:xfrm>
                <a:off x="7372758" y="5228006"/>
                <a:ext cx="316230" cy="261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uk-U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 Box 17990"/>
              <p:cNvSpPr txBox="1">
                <a:spLocks noChangeArrowheads="1"/>
              </p:cNvSpPr>
              <p:nvPr/>
            </p:nvSpPr>
            <p:spPr bwMode="auto">
              <a:xfrm>
                <a:off x="7382921" y="3740081"/>
                <a:ext cx="335280" cy="274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9" name="Line 17993"/>
              <p:cNvCxnSpPr/>
              <p:nvPr/>
            </p:nvCxnSpPr>
            <p:spPr bwMode="auto">
              <a:xfrm>
                <a:off x="8522744" y="4146659"/>
                <a:ext cx="635" cy="13588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Line 17997"/>
              <p:cNvCxnSpPr/>
              <p:nvPr/>
            </p:nvCxnSpPr>
            <p:spPr bwMode="auto">
              <a:xfrm flipV="1">
                <a:off x="7243854" y="3340817"/>
                <a:ext cx="635" cy="19357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Line 17998"/>
              <p:cNvCxnSpPr/>
              <p:nvPr/>
            </p:nvCxnSpPr>
            <p:spPr bwMode="auto">
              <a:xfrm>
                <a:off x="7243219" y="5277812"/>
                <a:ext cx="2293620" cy="64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Freeform 18001"/>
              <p:cNvSpPr>
                <a:spLocks/>
              </p:cNvSpPr>
              <p:nvPr/>
            </p:nvSpPr>
            <p:spPr bwMode="auto">
              <a:xfrm>
                <a:off x="7247029" y="3647373"/>
                <a:ext cx="2080260" cy="1630439"/>
              </a:xfrm>
              <a:custGeom>
                <a:avLst/>
                <a:gdLst>
                  <a:gd name="T0" fmla="*/ 0 w 3276"/>
                  <a:gd name="T1" fmla="*/ 2520 h 2520"/>
                  <a:gd name="T2" fmla="*/ 0 w 3276"/>
                  <a:gd name="T3" fmla="*/ 0 h 2520"/>
                  <a:gd name="T4" fmla="*/ 784 w 3276"/>
                  <a:gd name="T5" fmla="*/ 0 h 2520"/>
                  <a:gd name="T6" fmla="*/ 784 w 3276"/>
                  <a:gd name="T7" fmla="*/ 1008 h 2520"/>
                  <a:gd name="T8" fmla="*/ 2016 w 3276"/>
                  <a:gd name="T9" fmla="*/ 1008 h 2520"/>
                  <a:gd name="T10" fmla="*/ 2016 w 3276"/>
                  <a:gd name="T11" fmla="*/ 476 h 2520"/>
                  <a:gd name="T12" fmla="*/ 2772 w 3276"/>
                  <a:gd name="T13" fmla="*/ 476 h 2520"/>
                  <a:gd name="T14" fmla="*/ 2772 w 3276"/>
                  <a:gd name="T15" fmla="*/ 0 h 2520"/>
                  <a:gd name="T16" fmla="*/ 3276 w 3276"/>
                  <a:gd name="T17" fmla="*/ 0 h 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6" h="2520">
                    <a:moveTo>
                      <a:pt x="0" y="252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784" y="1008"/>
                    </a:lnTo>
                    <a:lnTo>
                      <a:pt x="2016" y="1008"/>
                    </a:lnTo>
                    <a:lnTo>
                      <a:pt x="2016" y="476"/>
                    </a:lnTo>
                    <a:lnTo>
                      <a:pt x="2772" y="476"/>
                    </a:lnTo>
                    <a:lnTo>
                      <a:pt x="2772" y="0"/>
                    </a:lnTo>
                    <a:lnTo>
                      <a:pt x="3276" y="0"/>
                    </a:ln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cxnSp>
            <p:nvCxnSpPr>
              <p:cNvPr id="103" name="Line 18003"/>
              <p:cNvCxnSpPr/>
              <p:nvPr/>
            </p:nvCxnSpPr>
            <p:spPr bwMode="auto">
              <a:xfrm>
                <a:off x="7740424" y="4141485"/>
                <a:ext cx="635" cy="13588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Line 18005"/>
              <p:cNvCxnSpPr/>
              <p:nvPr/>
            </p:nvCxnSpPr>
            <p:spPr bwMode="auto">
              <a:xfrm>
                <a:off x="9015504" y="3960397"/>
                <a:ext cx="635" cy="15217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5" name="Freeform 18006"/>
              <p:cNvSpPr>
                <a:spLocks/>
              </p:cNvSpPr>
              <p:nvPr/>
            </p:nvSpPr>
            <p:spPr bwMode="auto">
              <a:xfrm>
                <a:off x="7257189" y="4426698"/>
                <a:ext cx="2151380" cy="452720"/>
              </a:xfrm>
              <a:custGeom>
                <a:avLst/>
                <a:gdLst>
                  <a:gd name="T0" fmla="*/ 0 w 3388"/>
                  <a:gd name="T1" fmla="*/ 28 h 700"/>
                  <a:gd name="T2" fmla="*/ 756 w 3388"/>
                  <a:gd name="T3" fmla="*/ 21 h 700"/>
                  <a:gd name="T4" fmla="*/ 756 w 3388"/>
                  <a:gd name="T5" fmla="*/ 700 h 700"/>
                  <a:gd name="T6" fmla="*/ 1988 w 3388"/>
                  <a:gd name="T7" fmla="*/ 700 h 700"/>
                  <a:gd name="T8" fmla="*/ 1988 w 3388"/>
                  <a:gd name="T9" fmla="*/ 196 h 700"/>
                  <a:gd name="T10" fmla="*/ 2772 w 3388"/>
                  <a:gd name="T11" fmla="*/ 196 h 700"/>
                  <a:gd name="T12" fmla="*/ 2772 w 3388"/>
                  <a:gd name="T13" fmla="*/ 0 h 700"/>
                  <a:gd name="T14" fmla="*/ 3388 w 3388"/>
                  <a:gd name="T15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8" h="700">
                    <a:moveTo>
                      <a:pt x="0" y="28"/>
                    </a:moveTo>
                    <a:lnTo>
                      <a:pt x="756" y="21"/>
                    </a:lnTo>
                    <a:lnTo>
                      <a:pt x="756" y="700"/>
                    </a:lnTo>
                    <a:lnTo>
                      <a:pt x="1988" y="700"/>
                    </a:lnTo>
                    <a:lnTo>
                      <a:pt x="1988" y="196"/>
                    </a:lnTo>
                    <a:lnTo>
                      <a:pt x="2772" y="196"/>
                    </a:lnTo>
                    <a:lnTo>
                      <a:pt x="2772" y="0"/>
                    </a:lnTo>
                    <a:lnTo>
                      <a:pt x="3388" y="0"/>
                    </a:ln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cxnSp>
            <p:nvCxnSpPr>
              <p:cNvPr id="106" name="Line 18007"/>
              <p:cNvCxnSpPr/>
              <p:nvPr/>
            </p:nvCxnSpPr>
            <p:spPr bwMode="auto">
              <a:xfrm>
                <a:off x="7247029" y="4111883"/>
                <a:ext cx="2138045" cy="6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Freeform 18008"/>
              <p:cNvSpPr>
                <a:spLocks/>
              </p:cNvSpPr>
              <p:nvPr/>
            </p:nvSpPr>
            <p:spPr bwMode="auto">
              <a:xfrm>
                <a:off x="7247029" y="3937114"/>
                <a:ext cx="497840" cy="162979"/>
              </a:xfrm>
              <a:custGeom>
                <a:avLst/>
                <a:gdLst>
                  <a:gd name="T0" fmla="*/ 0 w 784"/>
                  <a:gd name="T1" fmla="*/ 252 h 252"/>
                  <a:gd name="T2" fmla="*/ 383 w 784"/>
                  <a:gd name="T3" fmla="*/ 42 h 252"/>
                  <a:gd name="T4" fmla="*/ 784 w 784"/>
                  <a:gd name="T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4" h="252">
                    <a:moveTo>
                      <a:pt x="0" y="252"/>
                    </a:moveTo>
                    <a:cubicBezTo>
                      <a:pt x="64" y="217"/>
                      <a:pt x="252" y="84"/>
                      <a:pt x="383" y="42"/>
                    </a:cubicBezTo>
                    <a:cubicBezTo>
                      <a:pt x="514" y="0"/>
                      <a:pt x="701" y="9"/>
                      <a:pt x="784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sp>
            <p:nvSpPr>
              <p:cNvPr id="108" name="Freeform 18009"/>
              <p:cNvSpPr>
                <a:spLocks/>
              </p:cNvSpPr>
              <p:nvPr/>
            </p:nvSpPr>
            <p:spPr bwMode="auto">
              <a:xfrm>
                <a:off x="7744869" y="3937114"/>
                <a:ext cx="783590" cy="332426"/>
              </a:xfrm>
              <a:custGeom>
                <a:avLst/>
                <a:gdLst>
                  <a:gd name="T0" fmla="*/ 0 w 1234"/>
                  <a:gd name="T1" fmla="*/ 0 h 515"/>
                  <a:gd name="T2" fmla="*/ 642 w 1234"/>
                  <a:gd name="T3" fmla="*/ 402 h 515"/>
                  <a:gd name="T4" fmla="*/ 1234 w 1234"/>
                  <a:gd name="T5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4" h="515">
                    <a:moveTo>
                      <a:pt x="0" y="0"/>
                    </a:moveTo>
                    <a:cubicBezTo>
                      <a:pt x="107" y="67"/>
                      <a:pt x="436" y="316"/>
                      <a:pt x="642" y="402"/>
                    </a:cubicBezTo>
                    <a:cubicBezTo>
                      <a:pt x="848" y="488"/>
                      <a:pt x="1111" y="492"/>
                      <a:pt x="1234" y="515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sp>
            <p:nvSpPr>
              <p:cNvPr id="109" name="Freeform 18010"/>
              <p:cNvSpPr>
                <a:spLocks/>
              </p:cNvSpPr>
              <p:nvPr/>
            </p:nvSpPr>
            <p:spPr bwMode="auto">
              <a:xfrm>
                <a:off x="8527189" y="4090072"/>
                <a:ext cx="480060" cy="181088"/>
              </a:xfrm>
              <a:custGeom>
                <a:avLst/>
                <a:gdLst>
                  <a:gd name="T0" fmla="*/ 0 w 756"/>
                  <a:gd name="T1" fmla="*/ 280 h 280"/>
                  <a:gd name="T2" fmla="*/ 355 w 756"/>
                  <a:gd name="T3" fmla="*/ 60 h 280"/>
                  <a:gd name="T4" fmla="*/ 756 w 756"/>
                  <a:gd name="T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6" h="280">
                    <a:moveTo>
                      <a:pt x="0" y="280"/>
                    </a:moveTo>
                    <a:cubicBezTo>
                      <a:pt x="59" y="243"/>
                      <a:pt x="229" y="107"/>
                      <a:pt x="355" y="60"/>
                    </a:cubicBezTo>
                    <a:cubicBezTo>
                      <a:pt x="481" y="13"/>
                      <a:pt x="673" y="12"/>
                      <a:pt x="756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uk-UA"/>
              </a:p>
            </p:txBody>
          </p:sp>
          <p:sp>
            <p:nvSpPr>
              <p:cNvPr id="110" name="Text Box 18014"/>
              <p:cNvSpPr txBox="1">
                <a:spLocks noChangeArrowheads="1"/>
              </p:cNvSpPr>
              <p:nvPr/>
            </p:nvSpPr>
            <p:spPr bwMode="auto">
              <a:xfrm>
                <a:off x="7336278" y="4254031"/>
                <a:ext cx="480060" cy="32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 Box 18015"/>
              <p:cNvSpPr txBox="1">
                <a:spLocks noChangeArrowheads="1"/>
              </p:cNvSpPr>
              <p:nvPr/>
            </p:nvSpPr>
            <p:spPr bwMode="auto">
              <a:xfrm>
                <a:off x="7968389" y="4697261"/>
                <a:ext cx="479425" cy="325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uk-U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18016"/>
              <p:cNvSpPr txBox="1">
                <a:spLocks noChangeArrowheads="1"/>
              </p:cNvSpPr>
              <p:nvPr/>
            </p:nvSpPr>
            <p:spPr bwMode="auto">
              <a:xfrm>
                <a:off x="8575255" y="4370656"/>
                <a:ext cx="480060" cy="32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 Box 18017"/>
              <p:cNvSpPr txBox="1">
                <a:spLocks noChangeArrowheads="1"/>
              </p:cNvSpPr>
              <p:nvPr/>
            </p:nvSpPr>
            <p:spPr bwMode="auto">
              <a:xfrm>
                <a:off x="9051075" y="4244871"/>
                <a:ext cx="480060" cy="325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uk-U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 Box 18020"/>
              <p:cNvSpPr txBox="1">
                <a:spLocks noChangeArrowheads="1"/>
              </p:cNvSpPr>
              <p:nvPr/>
            </p:nvSpPr>
            <p:spPr bwMode="auto">
              <a:xfrm>
                <a:off x="7328311" y="3475068"/>
                <a:ext cx="444500" cy="34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 Box 18021"/>
              <p:cNvSpPr txBox="1">
                <a:spLocks noChangeArrowheads="1"/>
              </p:cNvSpPr>
              <p:nvPr/>
            </p:nvSpPr>
            <p:spPr bwMode="auto">
              <a:xfrm>
                <a:off x="7842658" y="4112381"/>
                <a:ext cx="444500" cy="34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 Box 18023"/>
              <p:cNvSpPr txBox="1">
                <a:spLocks noChangeArrowheads="1"/>
              </p:cNvSpPr>
              <p:nvPr/>
            </p:nvSpPr>
            <p:spPr bwMode="auto">
              <a:xfrm>
                <a:off x="8621218" y="3768314"/>
                <a:ext cx="444500" cy="34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 Box 18025"/>
              <p:cNvSpPr txBox="1">
                <a:spLocks noChangeArrowheads="1"/>
              </p:cNvSpPr>
              <p:nvPr/>
            </p:nvSpPr>
            <p:spPr bwMode="auto">
              <a:xfrm>
                <a:off x="9021268" y="3475339"/>
                <a:ext cx="444500" cy="34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8" name="Line 18026"/>
              <p:cNvCxnSpPr/>
              <p:nvPr/>
            </p:nvCxnSpPr>
            <p:spPr bwMode="auto">
              <a:xfrm flipH="1">
                <a:off x="7457214" y="3853684"/>
                <a:ext cx="38100" cy="126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19" name="Text Box 18027"/>
              <p:cNvSpPr txBox="1">
                <a:spLocks noChangeArrowheads="1"/>
              </p:cNvSpPr>
              <p:nvPr/>
            </p:nvSpPr>
            <p:spPr bwMode="auto">
              <a:xfrm>
                <a:off x="7962039" y="5232824"/>
                <a:ext cx="356235" cy="325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Text Box 18028"/>
              <p:cNvSpPr txBox="1">
                <a:spLocks noChangeArrowheads="1"/>
              </p:cNvSpPr>
              <p:nvPr/>
            </p:nvSpPr>
            <p:spPr bwMode="auto">
              <a:xfrm>
                <a:off x="8665668" y="5228006"/>
                <a:ext cx="355600" cy="325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Text Box 18029"/>
              <p:cNvSpPr txBox="1">
                <a:spLocks noChangeArrowheads="1"/>
              </p:cNvSpPr>
              <p:nvPr/>
            </p:nvSpPr>
            <p:spPr bwMode="auto">
              <a:xfrm>
                <a:off x="9394371" y="5083376"/>
                <a:ext cx="355600" cy="325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 Box 18030"/>
              <p:cNvSpPr txBox="1">
                <a:spLocks noChangeArrowheads="1"/>
              </p:cNvSpPr>
              <p:nvPr/>
            </p:nvSpPr>
            <p:spPr bwMode="auto">
              <a:xfrm>
                <a:off x="8946289" y="3797417"/>
                <a:ext cx="542290" cy="349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Text Box 18031"/>
              <p:cNvSpPr txBox="1">
                <a:spLocks noChangeArrowheads="1"/>
              </p:cNvSpPr>
              <p:nvPr/>
            </p:nvSpPr>
            <p:spPr bwMode="auto">
              <a:xfrm>
                <a:off x="7733439" y="3642846"/>
                <a:ext cx="541655" cy="348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4" name="Line 18032"/>
              <p:cNvCxnSpPr/>
              <p:nvPr/>
            </p:nvCxnSpPr>
            <p:spPr bwMode="auto">
              <a:xfrm>
                <a:off x="7739789" y="3939701"/>
                <a:ext cx="457200" cy="6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Line 18033"/>
              <p:cNvCxnSpPr/>
              <p:nvPr/>
            </p:nvCxnSpPr>
            <p:spPr bwMode="auto">
              <a:xfrm>
                <a:off x="7245759" y="4146659"/>
                <a:ext cx="635" cy="13588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8" name="Прямоугольник 127"/>
            <p:cNvSpPr/>
            <p:nvPr/>
          </p:nvSpPr>
          <p:spPr>
            <a:xfrm>
              <a:off x="8655320" y="3860918"/>
              <a:ext cx="714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 </a:t>
              </a:r>
              <a:r>
                <a:rPr lang="en-US" i="1" baseline="-25000" dirty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endParaRPr lang="uk-UA" dirty="0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8195646" y="377204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 </a:t>
              </a:r>
              <a:endParaRPr lang="uk-UA" dirty="0"/>
            </a:p>
          </p:txBody>
        </p:sp>
      </p:grpSp>
      <p:graphicFrame>
        <p:nvGraphicFramePr>
          <p:cNvPr id="132" name="Объект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810271"/>
              </p:ext>
            </p:extLst>
          </p:nvPr>
        </p:nvGraphicFramePr>
        <p:xfrm>
          <a:off x="1432163" y="1070915"/>
          <a:ext cx="3481946" cy="95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" name="Уравнение" r:id="rId7" imgW="977900" imgH="241300" progId="Equation.3">
                  <p:embed/>
                </p:oleObj>
              </mc:Choice>
              <mc:Fallback>
                <p:oleObj name="Уравнение" r:id="rId7" imgW="9779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163" y="1070915"/>
                        <a:ext cx="3481946" cy="9526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0245965" y="3690563"/>
            <a:ext cx="109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 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med</a:t>
            </a:r>
            <a:endParaRPr lang="uk-UA" dirty="0"/>
          </a:p>
        </p:txBody>
      </p:sp>
      <p:cxnSp>
        <p:nvCxnSpPr>
          <p:cNvPr id="61" name="Line 18007"/>
          <p:cNvCxnSpPr/>
          <p:nvPr/>
        </p:nvCxnSpPr>
        <p:spPr bwMode="auto">
          <a:xfrm>
            <a:off x="6408614" y="5089538"/>
            <a:ext cx="4465678" cy="113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Прямоугольник 61"/>
          <p:cNvSpPr/>
          <p:nvPr/>
        </p:nvSpPr>
        <p:spPr>
          <a:xfrm>
            <a:off x="10141287" y="4707389"/>
            <a:ext cx="109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med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34121" y="2155260"/>
                <a:ext cx="3068340" cy="89434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21" y="2155260"/>
                <a:ext cx="3068340" cy="894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низ 5"/>
          <p:cNvSpPr/>
          <p:nvPr/>
        </p:nvSpPr>
        <p:spPr>
          <a:xfrm>
            <a:off x="8663826" y="1833017"/>
            <a:ext cx="626938" cy="317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5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905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Equivalent inspection methods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5346"/>
              </p:ext>
            </p:extLst>
          </p:nvPr>
        </p:nvGraphicFramePr>
        <p:xfrm>
          <a:off x="465031" y="1315708"/>
          <a:ext cx="11382707" cy="460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6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167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Type of the behavior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Equivalent current  method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Equivalent torque method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Equivalent power method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 of the appliance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Conditions of the method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 of the appliance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Conditions of the method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 of the appliance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Conditions of the method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608"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duty cycle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̶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Ф=</a:t>
                      </a:r>
                      <a:r>
                        <a:rPr lang="en-US" dirty="0" err="1" smtClean="0"/>
                        <a:t>const</a:t>
                      </a:r>
                      <a:r>
                        <a:rPr lang="en-US" dirty="0" smtClean="0"/>
                        <a:t>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Ф=</a:t>
                      </a:r>
                      <a:r>
                        <a:rPr lang="en-US" dirty="0" err="1" smtClean="0"/>
                        <a:t>const</a:t>
                      </a:r>
                      <a:r>
                        <a:rPr lang="en-US" dirty="0" smtClean="0"/>
                        <a:t>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</a:t>
                      </a:r>
                      <a:r>
                        <a:rPr lang="en-US" dirty="0" smtClean="0">
                          <a:sym typeface="Symbol"/>
                        </a:rPr>
                        <a:t>=</a:t>
                      </a:r>
                      <a:r>
                        <a:rPr lang="en-US" dirty="0" err="1" smtClean="0">
                          <a:sym typeface="Symbol"/>
                        </a:rPr>
                        <a:t>const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r>
                        <a:rPr lang="en-US" dirty="0" smtClean="0"/>
                        <a:t>Intermittent duty cycle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ru-RU" sz="3600" dirty="0" smtClean="0"/>
                        <a:t>̶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Ф=</a:t>
                      </a:r>
                      <a:r>
                        <a:rPr lang="en-US" dirty="0" err="1" smtClean="0"/>
                        <a:t>const</a:t>
                      </a:r>
                      <a:r>
                        <a:rPr lang="en-US" dirty="0" smtClean="0"/>
                        <a:t>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ru-RU" sz="3600" dirty="0" smtClean="0"/>
                        <a:t>̶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̶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320292"/>
              </p:ext>
            </p:extLst>
          </p:nvPr>
        </p:nvGraphicFramePr>
        <p:xfrm>
          <a:off x="10482430" y="3034150"/>
          <a:ext cx="975061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" name="Формула" r:id="rId3" imgW="596880" imgH="241200" progId="Equation.3">
                  <p:embed/>
                </p:oleObj>
              </mc:Choice>
              <mc:Fallback>
                <p:oleObj name="Формула" r:id="rId3" imgW="596880" imgH="2412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2430" y="3034150"/>
                        <a:ext cx="975061" cy="441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836664"/>
              </p:ext>
            </p:extLst>
          </p:nvPr>
        </p:nvGraphicFramePr>
        <p:xfrm>
          <a:off x="10387893" y="3514628"/>
          <a:ext cx="1349484" cy="62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" name="Формула" r:id="rId5" imgW="1206360" imgH="558720" progId="Equation.3">
                  <p:embed/>
                </p:oleObj>
              </mc:Choice>
              <mc:Fallback>
                <p:oleObj name="Формула" r:id="rId5" imgW="120636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87893" y="3514628"/>
                        <a:ext cx="1349484" cy="62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539810"/>
              </p:ext>
            </p:extLst>
          </p:nvPr>
        </p:nvGraphicFramePr>
        <p:xfrm>
          <a:off x="7085922" y="3018385"/>
          <a:ext cx="1218357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" name="Формула" r:id="rId7" imgW="660113" imgH="241195" progId="Equation.3">
                  <p:embed/>
                </p:oleObj>
              </mc:Choice>
              <mc:Fallback>
                <p:oleObj name="Формула" r:id="rId7" imgW="660113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922" y="3018385"/>
                        <a:ext cx="1218357" cy="441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14394"/>
              </p:ext>
            </p:extLst>
          </p:nvPr>
        </p:nvGraphicFramePr>
        <p:xfrm>
          <a:off x="7151363" y="3538646"/>
          <a:ext cx="1311344" cy="61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" name="Формула" r:id="rId9" imgW="1193760" imgH="558720" progId="Equation.3">
                  <p:embed/>
                </p:oleObj>
              </mc:Choice>
              <mc:Fallback>
                <p:oleObj name="Формула" r:id="rId9" imgW="119376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363" y="3538646"/>
                        <a:ext cx="1311344" cy="614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411594"/>
              </p:ext>
            </p:extLst>
          </p:nvPr>
        </p:nvGraphicFramePr>
        <p:xfrm>
          <a:off x="7096786" y="4242401"/>
          <a:ext cx="1217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" name="Формула" r:id="rId11" imgW="660113" imgH="241195" progId="Equation.3">
                  <p:embed/>
                </p:oleObj>
              </mc:Choice>
              <mc:Fallback>
                <p:oleObj name="Формула" r:id="rId11" imgW="660113" imgH="241195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786" y="4242401"/>
                        <a:ext cx="12176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8080"/>
              </p:ext>
            </p:extLst>
          </p:nvPr>
        </p:nvGraphicFramePr>
        <p:xfrm>
          <a:off x="7027538" y="4746734"/>
          <a:ext cx="15684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" name="Формула" r:id="rId12" imgW="1574640" imgH="1028520" progId="Equation.3">
                  <p:embed/>
                </p:oleObj>
              </mc:Choice>
              <mc:Fallback>
                <p:oleObj name="Формула" r:id="rId12" imgW="1574640" imgH="102852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538" y="4746734"/>
                        <a:ext cx="15684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1381"/>
              </p:ext>
            </p:extLst>
          </p:nvPr>
        </p:nvGraphicFramePr>
        <p:xfrm>
          <a:off x="3945379" y="3033712"/>
          <a:ext cx="1066384" cy="44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" name="Формула" r:id="rId14" imgW="571320" imgH="241200" progId="Equation.3">
                  <p:embed/>
                </p:oleObj>
              </mc:Choice>
              <mc:Fallback>
                <p:oleObj name="Формула" r:id="rId14" imgW="571320" imgH="2412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379" y="3033712"/>
                        <a:ext cx="1066384" cy="441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5414"/>
              </p:ext>
            </p:extLst>
          </p:nvPr>
        </p:nvGraphicFramePr>
        <p:xfrm>
          <a:off x="3870548" y="3523484"/>
          <a:ext cx="1468861" cy="66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" name="Формула" r:id="rId16" imgW="1244600" imgH="558800" progId="Equation.3">
                  <p:embed/>
                </p:oleObj>
              </mc:Choice>
              <mc:Fallback>
                <p:oleObj name="Формула" r:id="rId16" imgW="1244600" imgH="558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548" y="3523484"/>
                        <a:ext cx="1468861" cy="661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28105"/>
              </p:ext>
            </p:extLst>
          </p:nvPr>
        </p:nvGraphicFramePr>
        <p:xfrm>
          <a:off x="3970889" y="4337104"/>
          <a:ext cx="1066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" name="Формула" r:id="rId18" imgW="571252" imgH="241195" progId="Equation.3">
                  <p:embed/>
                </p:oleObj>
              </mc:Choice>
              <mc:Fallback>
                <p:oleObj name="Формула" r:id="rId18" imgW="571252" imgH="241195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889" y="4337104"/>
                        <a:ext cx="1066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10014"/>
              </p:ext>
            </p:extLst>
          </p:nvPr>
        </p:nvGraphicFramePr>
        <p:xfrm>
          <a:off x="3803326" y="4819759"/>
          <a:ext cx="14795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" name="Формула" r:id="rId19" imgW="1485720" imgH="1028520" progId="Equation.3">
                  <p:embed/>
                </p:oleObj>
              </mc:Choice>
              <mc:Fallback>
                <p:oleObj name="Формула" r:id="rId19" imgW="1485720" imgH="102852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26" y="4819759"/>
                        <a:ext cx="14795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9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905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Example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114617" y="818623"/>
            <a:ext cx="5832475" cy="375539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3" name="Группа 152"/>
          <p:cNvGrpSpPr/>
          <p:nvPr/>
        </p:nvGrpSpPr>
        <p:grpSpPr>
          <a:xfrm>
            <a:off x="122176" y="880460"/>
            <a:ext cx="4116924" cy="2568630"/>
            <a:chOff x="903934" y="906023"/>
            <a:chExt cx="4116924" cy="2568630"/>
          </a:xfrm>
        </p:grpSpPr>
        <p:sp>
          <p:nvSpPr>
            <p:cNvPr id="27" name="Text Box 17108"/>
            <p:cNvSpPr txBox="1">
              <a:spLocks noChangeArrowheads="1"/>
            </p:cNvSpPr>
            <p:nvPr/>
          </p:nvSpPr>
          <p:spPr bwMode="auto">
            <a:xfrm>
              <a:off x="1992313" y="3112243"/>
              <a:ext cx="408940" cy="337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7109"/>
            <p:cNvSpPr txBox="1">
              <a:spLocks noChangeArrowheads="1"/>
            </p:cNvSpPr>
            <p:nvPr/>
          </p:nvSpPr>
          <p:spPr bwMode="auto">
            <a:xfrm>
              <a:off x="903934" y="1171269"/>
              <a:ext cx="497833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7112"/>
            <p:cNvSpPr txBox="1">
              <a:spLocks noChangeArrowheads="1"/>
            </p:cNvSpPr>
            <p:nvPr/>
          </p:nvSpPr>
          <p:spPr bwMode="auto">
            <a:xfrm>
              <a:off x="4457383" y="26474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Line 17118"/>
            <p:cNvCxnSpPr/>
            <p:nvPr/>
          </p:nvCxnSpPr>
          <p:spPr bwMode="auto">
            <a:xfrm flipV="1">
              <a:off x="1381443" y="1268203"/>
              <a:ext cx="635" cy="1706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17119"/>
            <p:cNvCxnSpPr/>
            <p:nvPr/>
          </p:nvCxnSpPr>
          <p:spPr bwMode="auto">
            <a:xfrm rot="5400000" flipV="1">
              <a:off x="3043238" y="1312653"/>
              <a:ext cx="635" cy="332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17125"/>
            <p:cNvCxnSpPr/>
            <p:nvPr/>
          </p:nvCxnSpPr>
          <p:spPr bwMode="auto">
            <a:xfrm flipV="1">
              <a:off x="1381443" y="2423268"/>
              <a:ext cx="635" cy="1026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17128"/>
            <p:cNvCxnSpPr/>
            <p:nvPr/>
          </p:nvCxnSpPr>
          <p:spPr bwMode="auto">
            <a:xfrm>
              <a:off x="2570163" y="2975083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17129"/>
            <p:cNvCxnSpPr/>
            <p:nvPr/>
          </p:nvCxnSpPr>
          <p:spPr bwMode="auto">
            <a:xfrm flipV="1">
              <a:off x="3248425" y="1566653"/>
              <a:ext cx="635" cy="190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17131"/>
            <p:cNvCxnSpPr/>
            <p:nvPr/>
          </p:nvCxnSpPr>
          <p:spPr bwMode="auto">
            <a:xfrm flipV="1">
              <a:off x="1724343" y="3155423"/>
              <a:ext cx="84264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Line 17132"/>
            <p:cNvCxnSpPr/>
            <p:nvPr/>
          </p:nvCxnSpPr>
          <p:spPr bwMode="auto">
            <a:xfrm flipH="1">
              <a:off x="1386523" y="3150343"/>
              <a:ext cx="342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Line 17133"/>
            <p:cNvCxnSpPr/>
            <p:nvPr/>
          </p:nvCxnSpPr>
          <p:spPr bwMode="auto">
            <a:xfrm flipH="1">
              <a:off x="2577742" y="3161024"/>
              <a:ext cx="659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Line 17134"/>
            <p:cNvCxnSpPr/>
            <p:nvPr/>
          </p:nvCxnSpPr>
          <p:spPr bwMode="auto">
            <a:xfrm>
              <a:off x="1394120" y="3405487"/>
              <a:ext cx="1855972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Text Box 17136"/>
            <p:cNvSpPr txBox="1">
              <a:spLocks noChangeArrowheads="1"/>
            </p:cNvSpPr>
            <p:nvPr/>
          </p:nvSpPr>
          <p:spPr bwMode="auto">
            <a:xfrm>
              <a:off x="1401763" y="286078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7137"/>
            <p:cNvSpPr txBox="1">
              <a:spLocks noChangeArrowheads="1"/>
            </p:cNvSpPr>
            <p:nvPr/>
          </p:nvSpPr>
          <p:spPr bwMode="auto">
            <a:xfrm>
              <a:off x="2008823" y="28760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7138"/>
            <p:cNvSpPr txBox="1">
              <a:spLocks noChangeArrowheads="1"/>
            </p:cNvSpPr>
            <p:nvPr/>
          </p:nvSpPr>
          <p:spPr bwMode="auto">
            <a:xfrm>
              <a:off x="2628583" y="28760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Line 17141"/>
            <p:cNvCxnSpPr/>
            <p:nvPr/>
          </p:nvCxnSpPr>
          <p:spPr bwMode="auto">
            <a:xfrm>
              <a:off x="1734503" y="2975083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" name="Text Box 17142"/>
            <p:cNvSpPr txBox="1">
              <a:spLocks noChangeArrowheads="1"/>
            </p:cNvSpPr>
            <p:nvPr/>
          </p:nvSpPr>
          <p:spPr bwMode="auto">
            <a:xfrm>
              <a:off x="906058" y="906023"/>
              <a:ext cx="4114800" cy="310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Intermittent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periodic duty with frequent 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starting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381443" y="1385034"/>
              <a:ext cx="1743528" cy="1589414"/>
              <a:chOff x="1381443" y="1385034"/>
              <a:chExt cx="1743528" cy="1589414"/>
            </a:xfrm>
          </p:grpSpPr>
          <p:sp>
            <p:nvSpPr>
              <p:cNvPr id="46" name="Text Box 17135"/>
              <p:cNvSpPr txBox="1">
                <a:spLocks noChangeArrowheads="1"/>
              </p:cNvSpPr>
              <p:nvPr/>
            </p:nvSpPr>
            <p:spPr bwMode="auto">
              <a:xfrm>
                <a:off x="1855224" y="1385034"/>
                <a:ext cx="480060" cy="32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1381443" y="1570463"/>
                <a:ext cx="1743528" cy="1403985"/>
                <a:chOff x="1381443" y="1570463"/>
                <a:chExt cx="1743528" cy="1403985"/>
              </a:xfrm>
            </p:grpSpPr>
            <p:sp>
              <p:nvSpPr>
                <p:cNvPr id="29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53268" y="1845494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400" i="1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17120"/>
                <p:cNvSpPr>
                  <a:spLocks/>
                </p:cNvSpPr>
                <p:nvPr/>
              </p:nvSpPr>
              <p:spPr bwMode="auto">
                <a:xfrm>
                  <a:off x="1381443" y="1570463"/>
                  <a:ext cx="1186497" cy="1403985"/>
                </a:xfrm>
                <a:custGeom>
                  <a:avLst/>
                  <a:gdLst>
                    <a:gd name="T0" fmla="*/ 0 w 1876"/>
                    <a:gd name="T1" fmla="*/ 0 h 2212"/>
                    <a:gd name="T2" fmla="*/ 560 w 1876"/>
                    <a:gd name="T3" fmla="*/ 0 h 2212"/>
                    <a:gd name="T4" fmla="*/ 560 w 1876"/>
                    <a:gd name="T5" fmla="*/ 896 h 2212"/>
                    <a:gd name="T6" fmla="*/ 1876 w 1876"/>
                    <a:gd name="T7" fmla="*/ 896 h 2212"/>
                    <a:gd name="T8" fmla="*/ 1876 w 1876"/>
                    <a:gd name="T9" fmla="*/ 2212 h 2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6" h="2212">
                      <a:moveTo>
                        <a:pt x="0" y="0"/>
                      </a:moveTo>
                      <a:lnTo>
                        <a:pt x="560" y="0"/>
                      </a:lnTo>
                      <a:lnTo>
                        <a:pt x="560" y="896"/>
                      </a:lnTo>
                      <a:lnTo>
                        <a:pt x="1876" y="896"/>
                      </a:lnTo>
                      <a:lnTo>
                        <a:pt x="1876" y="2212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39" name="Line 17126"/>
                <p:cNvCxnSpPr/>
                <p:nvPr/>
              </p:nvCxnSpPr>
              <p:spPr bwMode="auto">
                <a:xfrm flipV="1">
                  <a:off x="1737043" y="2139423"/>
                  <a:ext cx="635" cy="8350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0" name="Text Box 17139"/>
                <p:cNvSpPr txBox="1">
                  <a:spLocks noChangeArrowheads="1"/>
                </p:cNvSpPr>
                <p:nvPr/>
              </p:nvSpPr>
              <p:spPr bwMode="auto">
                <a:xfrm>
                  <a:off x="2003710" y="2565423"/>
                  <a:ext cx="33528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uk-U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Line 17126"/>
                <p:cNvCxnSpPr>
                  <a:endCxn id="35" idx="2"/>
                </p:cNvCxnSpPr>
                <p:nvPr/>
              </p:nvCxnSpPr>
              <p:spPr bwMode="auto">
                <a:xfrm flipV="1">
                  <a:off x="1382055" y="2139166"/>
                  <a:ext cx="353566" cy="1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6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86257" y="2132768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400" i="1" baseline="-25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1392607" y="1582572"/>
                  <a:ext cx="338400" cy="1387024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58" name="Line 17140"/>
                <p:cNvCxnSpPr/>
                <p:nvPr/>
              </p:nvCxnSpPr>
              <p:spPr bwMode="auto">
                <a:xfrm flipH="1">
                  <a:off x="1579880" y="1639933"/>
                  <a:ext cx="396821" cy="319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7" name="Прямоугольник 66"/>
                <p:cNvSpPr/>
                <p:nvPr/>
              </p:nvSpPr>
              <p:spPr>
                <a:xfrm>
                  <a:off x="1755221" y="2152861"/>
                  <a:ext cx="792000" cy="8064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grpSp>
              <p:nvGrpSpPr>
                <p:cNvPr id="54" name="Группа 53"/>
                <p:cNvGrpSpPr/>
                <p:nvPr/>
              </p:nvGrpSpPr>
              <p:grpSpPr>
                <a:xfrm>
                  <a:off x="1386500" y="2440811"/>
                  <a:ext cx="1738471" cy="533532"/>
                  <a:chOff x="1501117" y="1622188"/>
                  <a:chExt cx="1738471" cy="533532"/>
                </a:xfrm>
              </p:grpSpPr>
              <p:sp>
                <p:nvSpPr>
                  <p:cNvPr id="63" name="Freeform 17124"/>
                  <p:cNvSpPr>
                    <a:spLocks/>
                  </p:cNvSpPr>
                  <p:nvPr/>
                </p:nvSpPr>
                <p:spPr bwMode="auto">
                  <a:xfrm>
                    <a:off x="2687239" y="1622266"/>
                    <a:ext cx="552349" cy="526389"/>
                  </a:xfrm>
                  <a:custGeom>
                    <a:avLst/>
                    <a:gdLst>
                      <a:gd name="T0" fmla="*/ 0 w 728"/>
                      <a:gd name="T1" fmla="*/ 0 h 535"/>
                      <a:gd name="T2" fmla="*/ 358 w 728"/>
                      <a:gd name="T3" fmla="*/ 430 h 535"/>
                      <a:gd name="T4" fmla="*/ 728 w 728"/>
                      <a:gd name="T5" fmla="*/ 532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8" h="535">
                        <a:moveTo>
                          <a:pt x="0" y="0"/>
                        </a:moveTo>
                        <a:cubicBezTo>
                          <a:pt x="60" y="71"/>
                          <a:pt x="229" y="346"/>
                          <a:pt x="358" y="430"/>
                        </a:cubicBezTo>
                        <a:cubicBezTo>
                          <a:pt x="487" y="514"/>
                          <a:pt x="658" y="535"/>
                          <a:pt x="728" y="532"/>
                        </a:cubicBez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 flipV="1">
                    <a:off x="1501117" y="1622188"/>
                    <a:ext cx="347946" cy="53353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1849035" y="1624160"/>
                    <a:ext cx="83824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9" name="Группа 68"/>
            <p:cNvGrpSpPr/>
            <p:nvPr/>
          </p:nvGrpSpPr>
          <p:grpSpPr>
            <a:xfrm>
              <a:off x="3255772" y="1385202"/>
              <a:ext cx="1743528" cy="1589414"/>
              <a:chOff x="1381443" y="1385034"/>
              <a:chExt cx="1743528" cy="1589414"/>
            </a:xfrm>
          </p:grpSpPr>
          <p:sp>
            <p:nvSpPr>
              <p:cNvPr id="70" name="Text Box 17135"/>
              <p:cNvSpPr txBox="1">
                <a:spLocks noChangeArrowheads="1"/>
              </p:cNvSpPr>
              <p:nvPr/>
            </p:nvSpPr>
            <p:spPr bwMode="auto">
              <a:xfrm>
                <a:off x="1855224" y="1385034"/>
                <a:ext cx="480060" cy="32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1" name="Группа 70"/>
              <p:cNvGrpSpPr/>
              <p:nvPr/>
            </p:nvGrpSpPr>
            <p:grpSpPr>
              <a:xfrm>
                <a:off x="1381443" y="1570463"/>
                <a:ext cx="1743528" cy="1403985"/>
                <a:chOff x="1381443" y="1570463"/>
                <a:chExt cx="1743528" cy="1403985"/>
              </a:xfrm>
            </p:grpSpPr>
            <p:sp>
              <p:nvSpPr>
                <p:cNvPr id="72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53268" y="1845494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400" i="1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7120"/>
                <p:cNvSpPr>
                  <a:spLocks/>
                </p:cNvSpPr>
                <p:nvPr/>
              </p:nvSpPr>
              <p:spPr bwMode="auto">
                <a:xfrm>
                  <a:off x="1381443" y="1570463"/>
                  <a:ext cx="1186497" cy="1403985"/>
                </a:xfrm>
                <a:custGeom>
                  <a:avLst/>
                  <a:gdLst>
                    <a:gd name="T0" fmla="*/ 0 w 1876"/>
                    <a:gd name="T1" fmla="*/ 0 h 2212"/>
                    <a:gd name="T2" fmla="*/ 560 w 1876"/>
                    <a:gd name="T3" fmla="*/ 0 h 2212"/>
                    <a:gd name="T4" fmla="*/ 560 w 1876"/>
                    <a:gd name="T5" fmla="*/ 896 h 2212"/>
                    <a:gd name="T6" fmla="*/ 1876 w 1876"/>
                    <a:gd name="T7" fmla="*/ 896 h 2212"/>
                    <a:gd name="T8" fmla="*/ 1876 w 1876"/>
                    <a:gd name="T9" fmla="*/ 2212 h 2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6" h="2212">
                      <a:moveTo>
                        <a:pt x="0" y="0"/>
                      </a:moveTo>
                      <a:lnTo>
                        <a:pt x="560" y="0"/>
                      </a:lnTo>
                      <a:lnTo>
                        <a:pt x="560" y="896"/>
                      </a:lnTo>
                      <a:lnTo>
                        <a:pt x="1876" y="896"/>
                      </a:lnTo>
                      <a:lnTo>
                        <a:pt x="1876" y="2212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74" name="Line 17126"/>
                <p:cNvCxnSpPr/>
                <p:nvPr/>
              </p:nvCxnSpPr>
              <p:spPr bwMode="auto">
                <a:xfrm flipV="1">
                  <a:off x="1737043" y="2139423"/>
                  <a:ext cx="635" cy="8350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" name="Text Box 17139"/>
                <p:cNvSpPr txBox="1">
                  <a:spLocks noChangeArrowheads="1"/>
                </p:cNvSpPr>
                <p:nvPr/>
              </p:nvSpPr>
              <p:spPr bwMode="auto">
                <a:xfrm>
                  <a:off x="2003710" y="2565423"/>
                  <a:ext cx="33528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uk-U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6" name="Line 17126"/>
                <p:cNvCxnSpPr>
                  <a:endCxn id="73" idx="2"/>
                </p:cNvCxnSpPr>
                <p:nvPr/>
              </p:nvCxnSpPr>
              <p:spPr bwMode="auto">
                <a:xfrm flipV="1">
                  <a:off x="1382055" y="2139166"/>
                  <a:ext cx="353566" cy="1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86257" y="2132768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400" i="1" baseline="-25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1392607" y="1582572"/>
                  <a:ext cx="338400" cy="1387024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79" name="Line 17140"/>
                <p:cNvCxnSpPr/>
                <p:nvPr/>
              </p:nvCxnSpPr>
              <p:spPr bwMode="auto">
                <a:xfrm flipH="1">
                  <a:off x="1579880" y="1639933"/>
                  <a:ext cx="396821" cy="319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0" name="Прямоугольник 79"/>
                <p:cNvSpPr/>
                <p:nvPr/>
              </p:nvSpPr>
              <p:spPr>
                <a:xfrm>
                  <a:off x="1755221" y="2152861"/>
                  <a:ext cx="792000" cy="8064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grpSp>
              <p:nvGrpSpPr>
                <p:cNvPr id="81" name="Группа 80"/>
                <p:cNvGrpSpPr/>
                <p:nvPr/>
              </p:nvGrpSpPr>
              <p:grpSpPr>
                <a:xfrm>
                  <a:off x="1386500" y="2440811"/>
                  <a:ext cx="1738471" cy="533532"/>
                  <a:chOff x="1501117" y="1622188"/>
                  <a:chExt cx="1738471" cy="533532"/>
                </a:xfrm>
              </p:grpSpPr>
              <p:sp>
                <p:nvSpPr>
                  <p:cNvPr id="82" name="Freeform 17124"/>
                  <p:cNvSpPr>
                    <a:spLocks/>
                  </p:cNvSpPr>
                  <p:nvPr/>
                </p:nvSpPr>
                <p:spPr bwMode="auto">
                  <a:xfrm>
                    <a:off x="2687239" y="1622266"/>
                    <a:ext cx="552349" cy="526389"/>
                  </a:xfrm>
                  <a:custGeom>
                    <a:avLst/>
                    <a:gdLst>
                      <a:gd name="T0" fmla="*/ 0 w 728"/>
                      <a:gd name="T1" fmla="*/ 0 h 535"/>
                      <a:gd name="T2" fmla="*/ 358 w 728"/>
                      <a:gd name="T3" fmla="*/ 430 h 535"/>
                      <a:gd name="T4" fmla="*/ 728 w 728"/>
                      <a:gd name="T5" fmla="*/ 532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8" h="535">
                        <a:moveTo>
                          <a:pt x="0" y="0"/>
                        </a:moveTo>
                        <a:cubicBezTo>
                          <a:pt x="60" y="71"/>
                          <a:pt x="229" y="346"/>
                          <a:pt x="358" y="430"/>
                        </a:cubicBezTo>
                        <a:cubicBezTo>
                          <a:pt x="487" y="514"/>
                          <a:pt x="658" y="535"/>
                          <a:pt x="728" y="532"/>
                        </a:cubicBez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flipV="1">
                    <a:off x="1501117" y="1622188"/>
                    <a:ext cx="347946" cy="53353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>
                    <a:off x="1849035" y="1624160"/>
                    <a:ext cx="83824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30908"/>
              </p:ext>
            </p:extLst>
          </p:nvPr>
        </p:nvGraphicFramePr>
        <p:xfrm>
          <a:off x="386370" y="3637462"/>
          <a:ext cx="3371412" cy="635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853">
                  <a:extLst>
                    <a:ext uri="{9D8B030D-6E8A-4147-A177-3AD203B41FA5}">
                      <a16:colId xmlns:a16="http://schemas.microsoft.com/office/drawing/2014/main" val="3816268741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652720191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3718224269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2743088874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 var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4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kgm</a:t>
                      </a:r>
                      <a:r>
                        <a:rPr lang="en-US" sz="10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rat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rad/s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29262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0,067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37,78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92.63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07695"/>
                  </a:ext>
                </a:extLst>
              </a:tr>
            </a:tbl>
          </a:graphicData>
        </a:graphic>
      </p:graphicFrame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64302"/>
              </p:ext>
            </p:extLst>
          </p:nvPr>
        </p:nvGraphicFramePr>
        <p:xfrm>
          <a:off x="384206" y="4341170"/>
          <a:ext cx="4808896" cy="86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985">
                  <a:extLst>
                    <a:ext uri="{9D8B030D-6E8A-4147-A177-3AD203B41FA5}">
                      <a16:colId xmlns:a16="http://schemas.microsoft.com/office/drawing/2014/main" val="2401422281"/>
                    </a:ext>
                  </a:extLst>
                </a:gridCol>
                <a:gridCol w="808552">
                  <a:extLst>
                    <a:ext uri="{9D8B030D-6E8A-4147-A177-3AD203B41FA5}">
                      <a16:colId xmlns:a16="http://schemas.microsoft.com/office/drawing/2014/main" val="3633352219"/>
                    </a:ext>
                  </a:extLst>
                </a:gridCol>
                <a:gridCol w="702045">
                  <a:extLst>
                    <a:ext uri="{9D8B030D-6E8A-4147-A177-3AD203B41FA5}">
                      <a16:colId xmlns:a16="http://schemas.microsoft.com/office/drawing/2014/main" val="2218133041"/>
                    </a:ext>
                  </a:extLst>
                </a:gridCol>
                <a:gridCol w="631321">
                  <a:extLst>
                    <a:ext uri="{9D8B030D-6E8A-4147-A177-3AD203B41FA5}">
                      <a16:colId xmlns:a16="http://schemas.microsoft.com/office/drawing/2014/main" val="3125853979"/>
                    </a:ext>
                  </a:extLst>
                </a:gridCol>
                <a:gridCol w="606023">
                  <a:extLst>
                    <a:ext uri="{9D8B030D-6E8A-4147-A177-3AD203B41FA5}">
                      <a16:colId xmlns:a16="http://schemas.microsoft.com/office/drawing/2014/main" val="1596162893"/>
                    </a:ext>
                  </a:extLst>
                </a:gridCol>
                <a:gridCol w="686985">
                  <a:extLst>
                    <a:ext uri="{9D8B030D-6E8A-4147-A177-3AD203B41FA5}">
                      <a16:colId xmlns:a16="http://schemas.microsoft.com/office/drawing/2014/main" val="2511077565"/>
                    </a:ext>
                  </a:extLst>
                </a:gridCol>
                <a:gridCol w="686985">
                  <a:extLst>
                    <a:ext uri="{9D8B030D-6E8A-4147-A177-3AD203B41FA5}">
                      <a16:colId xmlns:a16="http://schemas.microsoft.com/office/drawing/2014/main" val="3437181507"/>
                    </a:ext>
                  </a:extLst>
                </a:gridCol>
              </a:tblGrid>
              <a:tr h="67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</a:t>
                      </a:r>
                      <a:r>
                        <a:rPr lang="en-US" sz="1100" dirty="0" err="1">
                          <a:effectLst/>
                        </a:rPr>
                        <a:t>var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Normalized start number in an hour </a:t>
                      </a:r>
                      <a:r>
                        <a:rPr lang="en-US" sz="1100" i="1" dirty="0">
                          <a:effectLst/>
                        </a:rPr>
                        <a:t>Ns</a:t>
                      </a:r>
                      <a:endParaRPr lang="uk-UA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Normalized inertia ratio </a:t>
                      </a:r>
                      <a:r>
                        <a:rPr lang="en-US" sz="1100" i="1" dirty="0">
                          <a:effectLst/>
                        </a:rPr>
                        <a:t>RJ</a:t>
                      </a:r>
                      <a:endParaRPr lang="uk-UA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i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i="1" baseline="-25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  <a:endParaRPr lang="en-US" sz="1400" i="1" baseline="-25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049828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300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1,2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0,1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0,2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3107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4868006" y="948379"/>
                <a:ext cx="5630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𝑚𝑡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=0,067+1,2</a:t>
                </a:r>
                <a:r>
                  <a:rPr lang="en-US" dirty="0" smtClean="0">
                    <a:sym typeface="Symbol" panose="05050102010706020507" pitchFamily="18" charset="2"/>
                  </a:rPr>
                  <a:t>0,067=0,08 kgm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endParaRPr lang="uk-UA" baseline="300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06" y="948379"/>
                <a:ext cx="5630965" cy="276999"/>
              </a:xfrm>
              <a:prstGeom prst="rect">
                <a:avLst/>
              </a:prstGeom>
              <a:blipFill>
                <a:blip r:embed="rId3"/>
                <a:stretch>
                  <a:fillRect l="-1842" t="-28889" r="-650" b="-5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816227" y="1376191"/>
                <a:ext cx="2657972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3600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27" y="1376191"/>
                <a:ext cx="2657972" cy="56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814997" y="1460870"/>
                <a:ext cx="1998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0,1=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997" y="1460870"/>
                <a:ext cx="1998559" cy="276999"/>
              </a:xfrm>
              <a:prstGeom prst="rect">
                <a:avLst/>
              </a:prstGeom>
              <a:blipFill>
                <a:blip r:embed="rId5"/>
                <a:stretch>
                  <a:fillRect l="-1829" r="-1829" b="-2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803883" y="2135382"/>
                <a:ext cx="1888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02=2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83" y="2135382"/>
                <a:ext cx="1888274" cy="276999"/>
              </a:xfrm>
              <a:prstGeom prst="rect">
                <a:avLst/>
              </a:prstGeom>
              <a:blipFill>
                <a:blip r:embed="rId6"/>
                <a:stretch>
                  <a:fillRect l="-1613" r="-2258" b="-173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758895" y="2761175"/>
                <a:ext cx="2446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37,78 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95" y="2761175"/>
                <a:ext cx="2446246" cy="276999"/>
              </a:xfrm>
              <a:prstGeom prst="rect">
                <a:avLst/>
              </a:prstGeom>
              <a:blipFill>
                <a:blip r:embed="rId7"/>
                <a:stretch>
                  <a:fillRect l="-1746" r="-1496" b="-1777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849353" y="2714734"/>
                <a:ext cx="27642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𝑟𝑎𝑡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92,63 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353" y="2714734"/>
                <a:ext cx="2764218" cy="276999"/>
              </a:xfrm>
              <a:prstGeom prst="rect">
                <a:avLst/>
              </a:prstGeom>
              <a:blipFill>
                <a:blip r:embed="rId8"/>
                <a:stretch>
                  <a:fillRect l="-662" r="-662" b="-347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4733193" y="3266703"/>
                <a:ext cx="3717300" cy="427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0,08</m:t>
                    </m:r>
                  </m:oMath>
                </a14:m>
                <a:r>
                  <a:rPr lang="uk-UA" dirty="0" smtClean="0">
                    <a:sym typeface="Symbol" panose="05050102010706020507" pitchFamily="18" charset="2"/>
                  </a:rPr>
                  <a:t>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92,63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=6,21 Nm</a:t>
                </a:r>
                <a:endParaRPr lang="uk-UA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93" y="3266703"/>
                <a:ext cx="3717300" cy="427168"/>
              </a:xfrm>
              <a:prstGeom prst="rect">
                <a:avLst/>
              </a:prstGeom>
              <a:blipFill>
                <a:blip r:embed="rId9"/>
                <a:stretch>
                  <a:fillRect l="-2131" t="-7143" r="-3115" b="-1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4758895" y="3802489"/>
                <a:ext cx="6043642" cy="115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𝑑𝑦𝑛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𝑠𝑡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37,8+6,21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1,2+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37,8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8,4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/12</m:t>
                        </m:r>
                      </m:e>
                    </m:rad>
                  </m:oMath>
                </a14:m>
                <a:r>
                  <a:rPr lang="en-US" dirty="0" smtClean="0"/>
                  <a:t>=34,53 Nm</a:t>
                </a:r>
                <a:endParaRPr lang="uk-UA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95" y="3802489"/>
                <a:ext cx="6043642" cy="1153777"/>
              </a:xfrm>
              <a:prstGeom prst="rect">
                <a:avLst/>
              </a:prstGeom>
              <a:blipFill>
                <a:blip r:embed="rId10"/>
                <a:stretch>
                  <a:fillRect r="-1514" b="-105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662056" y="3148831"/>
                <a:ext cx="3188117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1,2+8,4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=0,8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56" y="3148831"/>
                <a:ext cx="3188117" cy="5672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Прямоугольник 149"/>
              <p:cNvSpPr/>
              <p:nvPr/>
            </p:nvSpPr>
            <p:spPr>
              <a:xfrm>
                <a:off x="7813249" y="2077008"/>
                <a:ext cx="3827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12-1,2-2,4=8,4s</a:t>
                </a:r>
                <a:endParaRPr lang="uk-UA" dirty="0"/>
              </a:p>
            </p:txBody>
          </p:sp>
        </mc:Choice>
        <mc:Fallback xmlns="">
          <p:sp>
            <p:nvSpPr>
              <p:cNvPr id="150" name="Прямоугольник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249" y="2077008"/>
                <a:ext cx="3827715" cy="369332"/>
              </a:xfrm>
              <a:prstGeom prst="rect">
                <a:avLst/>
              </a:prstGeom>
              <a:blipFill>
                <a:blip r:embed="rId12"/>
                <a:stretch>
                  <a:fillRect t="-10000" r="-796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Прямоугольник 150"/>
              <p:cNvSpPr/>
              <p:nvPr/>
            </p:nvSpPr>
            <p:spPr>
              <a:xfrm>
                <a:off x="6522835" y="5637524"/>
                <a:ext cx="3526350" cy="842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𝑟𝑎𝑡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=34,53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0,8</m:t>
                              </m:r>
                            </m:num>
                            <m:den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0,6</m:t>
                              </m:r>
                            </m:den>
                          </m:f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=3</m:t>
                      </m:r>
                      <m:r>
                        <a:rPr lang="uk-UA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,8</m:t>
                      </m:r>
                      <m:r>
                        <a:rPr lang="uk-UA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8</m:t>
                      </m:r>
                    </m:oMath>
                  </m:oMathPara>
                </a14:m>
                <a:endParaRPr lang="uk-UA" sz="1600" dirty="0"/>
              </a:p>
            </p:txBody>
          </p:sp>
        </mc:Choice>
        <mc:Fallback xmlns="">
          <p:sp>
            <p:nvSpPr>
              <p:cNvPr id="151" name="Прямоугольник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35" y="5637524"/>
                <a:ext cx="3526350" cy="8422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83142" y="5460975"/>
                <a:ext cx="1397478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𝑟𝑎𝑡</m:t>
                          </m:r>
                        </m:sub>
                      </m:sSub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uk-U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2" y="5460975"/>
                <a:ext cx="1397478" cy="369332"/>
              </a:xfrm>
              <a:prstGeom prst="rect">
                <a:avLst/>
              </a:prstGeom>
              <a:blipFill>
                <a:blip r:embed="rId14"/>
                <a:stretch>
                  <a:fillRect l="-866" b="-161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2192509" y="5457221"/>
                <a:ext cx="1034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</m:t>
                        </m:r>
                      </m:sub>
                    </m:sSub>
                  </m:oMath>
                </a14:m>
                <a:r>
                  <a:rPr lang="en-US" dirty="0" smtClean="0"/>
                  <a:t>=1</a:t>
                </a:r>
                <a:endParaRPr lang="uk-UA" dirty="0"/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09" y="5457221"/>
                <a:ext cx="1034707" cy="369332"/>
              </a:xfrm>
              <a:prstGeom prst="rect">
                <a:avLst/>
              </a:prstGeom>
              <a:blipFill>
                <a:blip r:embed="rId15"/>
                <a:stretch>
                  <a:fillRect t="-8197" r="-4142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Прямоугольник 155"/>
              <p:cNvSpPr/>
              <p:nvPr/>
            </p:nvSpPr>
            <p:spPr>
              <a:xfrm>
                <a:off x="2115583" y="5778140"/>
                <a:ext cx="1672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37,78</m:t>
                      </m:r>
                      <m:r>
                        <a:rPr lang="uk-U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56" name="Прямоугольник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583" y="5778140"/>
                <a:ext cx="167225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834259" y="5450622"/>
                <a:ext cx="1227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𝑟𝑎𝑡</m:t>
                        </m:r>
                      </m:sub>
                    </m:sSub>
                  </m:oMath>
                </a14:m>
                <a:r>
                  <a:rPr lang="en-US" dirty="0" smtClean="0"/>
                  <a:t>=0,6</a:t>
                </a:r>
                <a:endParaRPr lang="uk-UA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259" y="5450622"/>
                <a:ext cx="1227067" cy="369332"/>
              </a:xfrm>
              <a:prstGeom prst="rect">
                <a:avLst/>
              </a:prstGeom>
              <a:blipFill>
                <a:blip r:embed="rId17"/>
                <a:stretch>
                  <a:fillRect t="-8197" r="-3483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Прямоугольник 157"/>
              <p:cNvSpPr/>
              <p:nvPr/>
            </p:nvSpPr>
            <p:spPr>
              <a:xfrm>
                <a:off x="3773271" y="5712722"/>
                <a:ext cx="1736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37,78</m:t>
                      </m:r>
                      <m:r>
                        <a:rPr lang="uk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39,88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58" name="Прямоугольник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71" y="5712722"/>
                <a:ext cx="173637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Прямоугольник 158"/>
          <p:cNvSpPr/>
          <p:nvPr/>
        </p:nvSpPr>
        <p:spPr>
          <a:xfrm>
            <a:off x="2087563" y="5450622"/>
            <a:ext cx="3545486" cy="786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477" name="Picture 6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547825" y="4899170"/>
                <a:ext cx="3526350" cy="842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𝑟𝑎𝑡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=34,53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0,8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den>
                          </m:f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=30,89</m:t>
                      </m:r>
                    </m:oMath>
                  </m:oMathPara>
                </a14:m>
                <a:endParaRPr lang="uk-UA" sz="16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25" y="4899170"/>
                <a:ext cx="3526350" cy="8422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6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905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Tasks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3" name="Группа 152"/>
          <p:cNvGrpSpPr/>
          <p:nvPr/>
        </p:nvGrpSpPr>
        <p:grpSpPr>
          <a:xfrm>
            <a:off x="122176" y="881257"/>
            <a:ext cx="4433145" cy="2567833"/>
            <a:chOff x="903934" y="906820"/>
            <a:chExt cx="4433145" cy="2567833"/>
          </a:xfrm>
        </p:grpSpPr>
        <p:sp>
          <p:nvSpPr>
            <p:cNvPr id="27" name="Text Box 17108"/>
            <p:cNvSpPr txBox="1">
              <a:spLocks noChangeArrowheads="1"/>
            </p:cNvSpPr>
            <p:nvPr/>
          </p:nvSpPr>
          <p:spPr bwMode="auto">
            <a:xfrm>
              <a:off x="1992313" y="3112243"/>
              <a:ext cx="408940" cy="337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7109"/>
            <p:cNvSpPr txBox="1">
              <a:spLocks noChangeArrowheads="1"/>
            </p:cNvSpPr>
            <p:nvPr/>
          </p:nvSpPr>
          <p:spPr bwMode="auto">
            <a:xfrm>
              <a:off x="903934" y="1171269"/>
              <a:ext cx="497833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7112"/>
            <p:cNvSpPr txBox="1">
              <a:spLocks noChangeArrowheads="1"/>
            </p:cNvSpPr>
            <p:nvPr/>
          </p:nvSpPr>
          <p:spPr bwMode="auto">
            <a:xfrm>
              <a:off x="4457383" y="26474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Line 17118"/>
            <p:cNvCxnSpPr/>
            <p:nvPr/>
          </p:nvCxnSpPr>
          <p:spPr bwMode="auto">
            <a:xfrm flipV="1">
              <a:off x="1381443" y="1268203"/>
              <a:ext cx="635" cy="1706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17119"/>
            <p:cNvCxnSpPr/>
            <p:nvPr/>
          </p:nvCxnSpPr>
          <p:spPr bwMode="auto">
            <a:xfrm rot="5400000" flipV="1">
              <a:off x="3043238" y="1312653"/>
              <a:ext cx="635" cy="332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17125"/>
            <p:cNvCxnSpPr/>
            <p:nvPr/>
          </p:nvCxnSpPr>
          <p:spPr bwMode="auto">
            <a:xfrm flipV="1">
              <a:off x="1381443" y="2423268"/>
              <a:ext cx="635" cy="1026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17128"/>
            <p:cNvCxnSpPr/>
            <p:nvPr/>
          </p:nvCxnSpPr>
          <p:spPr bwMode="auto">
            <a:xfrm>
              <a:off x="2570163" y="2975083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17129"/>
            <p:cNvCxnSpPr/>
            <p:nvPr/>
          </p:nvCxnSpPr>
          <p:spPr bwMode="auto">
            <a:xfrm flipV="1">
              <a:off x="3248425" y="1566653"/>
              <a:ext cx="635" cy="190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17131"/>
            <p:cNvCxnSpPr/>
            <p:nvPr/>
          </p:nvCxnSpPr>
          <p:spPr bwMode="auto">
            <a:xfrm flipV="1">
              <a:off x="1724343" y="3155423"/>
              <a:ext cx="84264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Line 17132"/>
            <p:cNvCxnSpPr/>
            <p:nvPr/>
          </p:nvCxnSpPr>
          <p:spPr bwMode="auto">
            <a:xfrm flipH="1">
              <a:off x="1386523" y="3150343"/>
              <a:ext cx="342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Line 17133"/>
            <p:cNvCxnSpPr/>
            <p:nvPr/>
          </p:nvCxnSpPr>
          <p:spPr bwMode="auto">
            <a:xfrm flipH="1">
              <a:off x="2577742" y="3161024"/>
              <a:ext cx="659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Line 17134"/>
            <p:cNvCxnSpPr/>
            <p:nvPr/>
          </p:nvCxnSpPr>
          <p:spPr bwMode="auto">
            <a:xfrm>
              <a:off x="1394120" y="3405487"/>
              <a:ext cx="1855972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Text Box 17136"/>
            <p:cNvSpPr txBox="1">
              <a:spLocks noChangeArrowheads="1"/>
            </p:cNvSpPr>
            <p:nvPr/>
          </p:nvSpPr>
          <p:spPr bwMode="auto">
            <a:xfrm>
              <a:off x="1401763" y="286078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7137"/>
            <p:cNvSpPr txBox="1">
              <a:spLocks noChangeArrowheads="1"/>
            </p:cNvSpPr>
            <p:nvPr/>
          </p:nvSpPr>
          <p:spPr bwMode="auto">
            <a:xfrm>
              <a:off x="2008823" y="28760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7138"/>
            <p:cNvSpPr txBox="1">
              <a:spLocks noChangeArrowheads="1"/>
            </p:cNvSpPr>
            <p:nvPr/>
          </p:nvSpPr>
          <p:spPr bwMode="auto">
            <a:xfrm>
              <a:off x="2628583" y="287602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Line 17141"/>
            <p:cNvCxnSpPr/>
            <p:nvPr/>
          </p:nvCxnSpPr>
          <p:spPr bwMode="auto">
            <a:xfrm>
              <a:off x="1734503" y="2975083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" name="Text Box 17142"/>
            <p:cNvSpPr txBox="1">
              <a:spLocks noChangeArrowheads="1"/>
            </p:cNvSpPr>
            <p:nvPr/>
          </p:nvSpPr>
          <p:spPr bwMode="auto">
            <a:xfrm>
              <a:off x="1222279" y="906820"/>
              <a:ext cx="4114800" cy="310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Fig.1. Intermittent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periodic duty with frequent 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starting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381443" y="1385034"/>
              <a:ext cx="1743528" cy="1589414"/>
              <a:chOff x="1381443" y="1385034"/>
              <a:chExt cx="1743528" cy="1589414"/>
            </a:xfrm>
          </p:grpSpPr>
          <p:sp>
            <p:nvSpPr>
              <p:cNvPr id="46" name="Text Box 17135"/>
              <p:cNvSpPr txBox="1">
                <a:spLocks noChangeArrowheads="1"/>
              </p:cNvSpPr>
              <p:nvPr/>
            </p:nvSpPr>
            <p:spPr bwMode="auto">
              <a:xfrm>
                <a:off x="1855224" y="1385034"/>
                <a:ext cx="480060" cy="32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1381443" y="1570463"/>
                <a:ext cx="1743528" cy="1403985"/>
                <a:chOff x="1381443" y="1570463"/>
                <a:chExt cx="1743528" cy="1403985"/>
              </a:xfrm>
            </p:grpSpPr>
            <p:sp>
              <p:nvSpPr>
                <p:cNvPr id="29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53268" y="1845494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400" i="1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17120"/>
                <p:cNvSpPr>
                  <a:spLocks/>
                </p:cNvSpPr>
                <p:nvPr/>
              </p:nvSpPr>
              <p:spPr bwMode="auto">
                <a:xfrm>
                  <a:off x="1381443" y="1570463"/>
                  <a:ext cx="1186497" cy="1403985"/>
                </a:xfrm>
                <a:custGeom>
                  <a:avLst/>
                  <a:gdLst>
                    <a:gd name="T0" fmla="*/ 0 w 1876"/>
                    <a:gd name="T1" fmla="*/ 0 h 2212"/>
                    <a:gd name="T2" fmla="*/ 560 w 1876"/>
                    <a:gd name="T3" fmla="*/ 0 h 2212"/>
                    <a:gd name="T4" fmla="*/ 560 w 1876"/>
                    <a:gd name="T5" fmla="*/ 896 h 2212"/>
                    <a:gd name="T6" fmla="*/ 1876 w 1876"/>
                    <a:gd name="T7" fmla="*/ 896 h 2212"/>
                    <a:gd name="T8" fmla="*/ 1876 w 1876"/>
                    <a:gd name="T9" fmla="*/ 2212 h 2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6" h="2212">
                      <a:moveTo>
                        <a:pt x="0" y="0"/>
                      </a:moveTo>
                      <a:lnTo>
                        <a:pt x="560" y="0"/>
                      </a:lnTo>
                      <a:lnTo>
                        <a:pt x="560" y="896"/>
                      </a:lnTo>
                      <a:lnTo>
                        <a:pt x="1876" y="896"/>
                      </a:lnTo>
                      <a:lnTo>
                        <a:pt x="1876" y="2212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39" name="Line 17126"/>
                <p:cNvCxnSpPr/>
                <p:nvPr/>
              </p:nvCxnSpPr>
              <p:spPr bwMode="auto">
                <a:xfrm flipV="1">
                  <a:off x="1737043" y="2139423"/>
                  <a:ext cx="635" cy="8350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0" name="Text Box 17139"/>
                <p:cNvSpPr txBox="1">
                  <a:spLocks noChangeArrowheads="1"/>
                </p:cNvSpPr>
                <p:nvPr/>
              </p:nvSpPr>
              <p:spPr bwMode="auto">
                <a:xfrm>
                  <a:off x="2003710" y="2565423"/>
                  <a:ext cx="33528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uk-U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Line 17126"/>
                <p:cNvCxnSpPr>
                  <a:endCxn id="35" idx="2"/>
                </p:cNvCxnSpPr>
                <p:nvPr/>
              </p:nvCxnSpPr>
              <p:spPr bwMode="auto">
                <a:xfrm flipV="1">
                  <a:off x="1382055" y="2139166"/>
                  <a:ext cx="353566" cy="1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6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86257" y="2132768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400" i="1" baseline="-25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8" name="Line 17140"/>
                <p:cNvCxnSpPr/>
                <p:nvPr/>
              </p:nvCxnSpPr>
              <p:spPr bwMode="auto">
                <a:xfrm flipH="1">
                  <a:off x="1579880" y="1639933"/>
                  <a:ext cx="396821" cy="319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4" name="Группа 53"/>
                <p:cNvGrpSpPr/>
                <p:nvPr/>
              </p:nvGrpSpPr>
              <p:grpSpPr>
                <a:xfrm>
                  <a:off x="1386500" y="2440811"/>
                  <a:ext cx="1738471" cy="533532"/>
                  <a:chOff x="1501117" y="1622188"/>
                  <a:chExt cx="1738471" cy="533532"/>
                </a:xfrm>
              </p:grpSpPr>
              <p:sp>
                <p:nvSpPr>
                  <p:cNvPr id="63" name="Freeform 17124"/>
                  <p:cNvSpPr>
                    <a:spLocks/>
                  </p:cNvSpPr>
                  <p:nvPr/>
                </p:nvSpPr>
                <p:spPr bwMode="auto">
                  <a:xfrm>
                    <a:off x="2687239" y="1622266"/>
                    <a:ext cx="552349" cy="526389"/>
                  </a:xfrm>
                  <a:custGeom>
                    <a:avLst/>
                    <a:gdLst>
                      <a:gd name="T0" fmla="*/ 0 w 728"/>
                      <a:gd name="T1" fmla="*/ 0 h 535"/>
                      <a:gd name="T2" fmla="*/ 358 w 728"/>
                      <a:gd name="T3" fmla="*/ 430 h 535"/>
                      <a:gd name="T4" fmla="*/ 728 w 728"/>
                      <a:gd name="T5" fmla="*/ 532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8" h="535">
                        <a:moveTo>
                          <a:pt x="0" y="0"/>
                        </a:moveTo>
                        <a:cubicBezTo>
                          <a:pt x="60" y="71"/>
                          <a:pt x="229" y="346"/>
                          <a:pt x="358" y="430"/>
                        </a:cubicBezTo>
                        <a:cubicBezTo>
                          <a:pt x="487" y="514"/>
                          <a:pt x="658" y="535"/>
                          <a:pt x="728" y="532"/>
                        </a:cubicBez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 flipV="1">
                    <a:off x="1501117" y="1622188"/>
                    <a:ext cx="347946" cy="53353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1849035" y="1624160"/>
                    <a:ext cx="83824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9" name="Группа 68"/>
            <p:cNvGrpSpPr/>
            <p:nvPr/>
          </p:nvGrpSpPr>
          <p:grpSpPr>
            <a:xfrm>
              <a:off x="3255772" y="1385202"/>
              <a:ext cx="1743528" cy="1589414"/>
              <a:chOff x="1381443" y="1385034"/>
              <a:chExt cx="1743528" cy="1589414"/>
            </a:xfrm>
          </p:grpSpPr>
          <p:sp>
            <p:nvSpPr>
              <p:cNvPr id="70" name="Text Box 17135"/>
              <p:cNvSpPr txBox="1">
                <a:spLocks noChangeArrowheads="1"/>
              </p:cNvSpPr>
              <p:nvPr/>
            </p:nvSpPr>
            <p:spPr bwMode="auto">
              <a:xfrm>
                <a:off x="1855224" y="1385034"/>
                <a:ext cx="480060" cy="32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i="1" baseline="-2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endPara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1" name="Группа 70"/>
              <p:cNvGrpSpPr/>
              <p:nvPr/>
            </p:nvGrpSpPr>
            <p:grpSpPr>
              <a:xfrm>
                <a:off x="1381443" y="1570463"/>
                <a:ext cx="1743528" cy="1403985"/>
                <a:chOff x="1381443" y="1570463"/>
                <a:chExt cx="1743528" cy="1403985"/>
              </a:xfrm>
            </p:grpSpPr>
            <p:sp>
              <p:nvSpPr>
                <p:cNvPr id="72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53268" y="1845494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400" i="1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7120"/>
                <p:cNvSpPr>
                  <a:spLocks/>
                </p:cNvSpPr>
                <p:nvPr/>
              </p:nvSpPr>
              <p:spPr bwMode="auto">
                <a:xfrm>
                  <a:off x="1381443" y="1570463"/>
                  <a:ext cx="1186497" cy="1403985"/>
                </a:xfrm>
                <a:custGeom>
                  <a:avLst/>
                  <a:gdLst>
                    <a:gd name="T0" fmla="*/ 0 w 1876"/>
                    <a:gd name="T1" fmla="*/ 0 h 2212"/>
                    <a:gd name="T2" fmla="*/ 560 w 1876"/>
                    <a:gd name="T3" fmla="*/ 0 h 2212"/>
                    <a:gd name="T4" fmla="*/ 560 w 1876"/>
                    <a:gd name="T5" fmla="*/ 896 h 2212"/>
                    <a:gd name="T6" fmla="*/ 1876 w 1876"/>
                    <a:gd name="T7" fmla="*/ 896 h 2212"/>
                    <a:gd name="T8" fmla="*/ 1876 w 1876"/>
                    <a:gd name="T9" fmla="*/ 2212 h 2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6" h="2212">
                      <a:moveTo>
                        <a:pt x="0" y="0"/>
                      </a:moveTo>
                      <a:lnTo>
                        <a:pt x="560" y="0"/>
                      </a:lnTo>
                      <a:lnTo>
                        <a:pt x="560" y="896"/>
                      </a:lnTo>
                      <a:lnTo>
                        <a:pt x="1876" y="896"/>
                      </a:lnTo>
                      <a:lnTo>
                        <a:pt x="1876" y="2212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uk-UA"/>
                </a:p>
              </p:txBody>
            </p:sp>
            <p:cxnSp>
              <p:nvCxnSpPr>
                <p:cNvPr id="74" name="Line 17126"/>
                <p:cNvCxnSpPr/>
                <p:nvPr/>
              </p:nvCxnSpPr>
              <p:spPr bwMode="auto">
                <a:xfrm flipV="1">
                  <a:off x="1737043" y="2139423"/>
                  <a:ext cx="635" cy="8350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" name="Text Box 17139"/>
                <p:cNvSpPr txBox="1">
                  <a:spLocks noChangeArrowheads="1"/>
                </p:cNvSpPr>
                <p:nvPr/>
              </p:nvSpPr>
              <p:spPr bwMode="auto">
                <a:xfrm>
                  <a:off x="2003710" y="2565423"/>
                  <a:ext cx="33528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uk-U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6" name="Line 17126"/>
                <p:cNvCxnSpPr>
                  <a:endCxn id="73" idx="2"/>
                </p:cNvCxnSpPr>
                <p:nvPr/>
              </p:nvCxnSpPr>
              <p:spPr bwMode="auto">
                <a:xfrm flipV="1">
                  <a:off x="1382055" y="2139166"/>
                  <a:ext cx="353566" cy="1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 Box 17110"/>
                <p:cNvSpPr txBox="1">
                  <a:spLocks noChangeArrowheads="1"/>
                </p:cNvSpPr>
                <p:nvPr/>
              </p:nvSpPr>
              <p:spPr bwMode="auto">
                <a:xfrm>
                  <a:off x="1986257" y="2132768"/>
                  <a:ext cx="480060" cy="32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400" i="1" baseline="-25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</a:t>
                  </a:r>
                  <a:endParaRPr lang="uk-U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9" name="Line 17140"/>
                <p:cNvCxnSpPr/>
                <p:nvPr/>
              </p:nvCxnSpPr>
              <p:spPr bwMode="auto">
                <a:xfrm flipH="1">
                  <a:off x="1579880" y="1639933"/>
                  <a:ext cx="396821" cy="319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81" name="Группа 80"/>
                <p:cNvGrpSpPr/>
                <p:nvPr/>
              </p:nvGrpSpPr>
              <p:grpSpPr>
                <a:xfrm>
                  <a:off x="1386500" y="2440811"/>
                  <a:ext cx="1738471" cy="533532"/>
                  <a:chOff x="1501117" y="1622188"/>
                  <a:chExt cx="1738471" cy="533532"/>
                </a:xfrm>
              </p:grpSpPr>
              <p:sp>
                <p:nvSpPr>
                  <p:cNvPr id="82" name="Freeform 17124"/>
                  <p:cNvSpPr>
                    <a:spLocks/>
                  </p:cNvSpPr>
                  <p:nvPr/>
                </p:nvSpPr>
                <p:spPr bwMode="auto">
                  <a:xfrm>
                    <a:off x="2687239" y="1622266"/>
                    <a:ext cx="552349" cy="526389"/>
                  </a:xfrm>
                  <a:custGeom>
                    <a:avLst/>
                    <a:gdLst>
                      <a:gd name="T0" fmla="*/ 0 w 728"/>
                      <a:gd name="T1" fmla="*/ 0 h 535"/>
                      <a:gd name="T2" fmla="*/ 358 w 728"/>
                      <a:gd name="T3" fmla="*/ 430 h 535"/>
                      <a:gd name="T4" fmla="*/ 728 w 728"/>
                      <a:gd name="T5" fmla="*/ 532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8" h="535">
                        <a:moveTo>
                          <a:pt x="0" y="0"/>
                        </a:moveTo>
                        <a:cubicBezTo>
                          <a:pt x="60" y="71"/>
                          <a:pt x="229" y="346"/>
                          <a:pt x="358" y="430"/>
                        </a:cubicBezTo>
                        <a:cubicBezTo>
                          <a:pt x="487" y="514"/>
                          <a:pt x="658" y="535"/>
                          <a:pt x="728" y="532"/>
                        </a:cubicBez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uk-UA"/>
                  </a:p>
                </p:txBody>
              </p: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flipV="1">
                    <a:off x="1501117" y="1622188"/>
                    <a:ext cx="347946" cy="53353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>
                    <a:off x="1849035" y="1624160"/>
                    <a:ext cx="83824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58741"/>
              </p:ext>
            </p:extLst>
          </p:nvPr>
        </p:nvGraphicFramePr>
        <p:xfrm>
          <a:off x="8559074" y="1408612"/>
          <a:ext cx="3371412" cy="791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853">
                  <a:extLst>
                    <a:ext uri="{9D8B030D-6E8A-4147-A177-3AD203B41FA5}">
                      <a16:colId xmlns:a16="http://schemas.microsoft.com/office/drawing/2014/main" val="3816268741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652720191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3718224269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2743088874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Table #1 </a:t>
                      </a:r>
                      <a:r>
                        <a:rPr lang="en-US" sz="1400" dirty="0" err="1">
                          <a:effectLst/>
                        </a:rPr>
                        <a:t>var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4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kgm</a:t>
                      </a:r>
                      <a:r>
                        <a:rPr lang="en-US" sz="10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rat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rad/s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29262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0,067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37,78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92.63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07695"/>
                  </a:ext>
                </a:extLst>
              </a:tr>
            </a:tbl>
          </a:graphicData>
        </a:graphic>
      </p:graphicFrame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75077"/>
              </p:ext>
            </p:extLst>
          </p:nvPr>
        </p:nvGraphicFramePr>
        <p:xfrm>
          <a:off x="7371153" y="3281793"/>
          <a:ext cx="4622183" cy="86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312">
                  <a:extLst>
                    <a:ext uri="{9D8B030D-6E8A-4147-A177-3AD203B41FA5}">
                      <a16:colId xmlns:a16="http://schemas.microsoft.com/office/drawing/2014/main" val="2401422281"/>
                    </a:ext>
                  </a:extLst>
                </a:gridCol>
                <a:gridCol w="777159">
                  <a:extLst>
                    <a:ext uri="{9D8B030D-6E8A-4147-A177-3AD203B41FA5}">
                      <a16:colId xmlns:a16="http://schemas.microsoft.com/office/drawing/2014/main" val="3633352219"/>
                    </a:ext>
                  </a:extLst>
                </a:gridCol>
                <a:gridCol w="674786">
                  <a:extLst>
                    <a:ext uri="{9D8B030D-6E8A-4147-A177-3AD203B41FA5}">
                      <a16:colId xmlns:a16="http://schemas.microsoft.com/office/drawing/2014/main" val="2218133041"/>
                    </a:ext>
                  </a:extLst>
                </a:gridCol>
                <a:gridCol w="606809">
                  <a:extLst>
                    <a:ext uri="{9D8B030D-6E8A-4147-A177-3AD203B41FA5}">
                      <a16:colId xmlns:a16="http://schemas.microsoft.com/office/drawing/2014/main" val="3125853979"/>
                    </a:ext>
                  </a:extLst>
                </a:gridCol>
                <a:gridCol w="582493">
                  <a:extLst>
                    <a:ext uri="{9D8B030D-6E8A-4147-A177-3AD203B41FA5}">
                      <a16:colId xmlns:a16="http://schemas.microsoft.com/office/drawing/2014/main" val="1596162893"/>
                    </a:ext>
                  </a:extLst>
                </a:gridCol>
                <a:gridCol w="660312">
                  <a:extLst>
                    <a:ext uri="{9D8B030D-6E8A-4147-A177-3AD203B41FA5}">
                      <a16:colId xmlns:a16="http://schemas.microsoft.com/office/drawing/2014/main" val="2511077565"/>
                    </a:ext>
                  </a:extLst>
                </a:gridCol>
                <a:gridCol w="660312">
                  <a:extLst>
                    <a:ext uri="{9D8B030D-6E8A-4147-A177-3AD203B41FA5}">
                      <a16:colId xmlns:a16="http://schemas.microsoft.com/office/drawing/2014/main" val="3437181507"/>
                    </a:ext>
                  </a:extLst>
                </a:gridCol>
              </a:tblGrid>
              <a:tr h="67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Table #2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var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Normalized start number in an hour </a:t>
                      </a:r>
                      <a:r>
                        <a:rPr lang="en-US" sz="1100" i="1" dirty="0">
                          <a:effectLst/>
                        </a:rPr>
                        <a:t>Ns</a:t>
                      </a:r>
                      <a:endParaRPr lang="uk-UA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Normalized inertia ratio </a:t>
                      </a:r>
                      <a:r>
                        <a:rPr lang="en-US" sz="1100" i="1" dirty="0">
                          <a:effectLst/>
                        </a:rPr>
                        <a:t>RJ</a:t>
                      </a:r>
                      <a:endParaRPr lang="uk-UA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i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i="1" baseline="-25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  <a:endParaRPr lang="en-US" sz="1400" i="1" baseline="-25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400" i="1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049828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310722"/>
                  </a:ext>
                </a:extLst>
              </a:tr>
            </a:tbl>
          </a:graphicData>
        </a:graphic>
      </p:graphicFrame>
      <p:sp>
        <p:nvSpPr>
          <p:cNvPr id="115" name="Text Box 17181"/>
          <p:cNvSpPr txBox="1">
            <a:spLocks noChangeArrowheads="1"/>
          </p:cNvSpPr>
          <p:nvPr/>
        </p:nvSpPr>
        <p:spPr bwMode="auto">
          <a:xfrm>
            <a:off x="651907" y="3480318"/>
            <a:ext cx="327232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Intermittent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 duty with frequent starting and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braking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20" y="3638867"/>
            <a:ext cx="3682085" cy="2607664"/>
            <a:chOff x="5208136" y="2027329"/>
            <a:chExt cx="3943498" cy="2926669"/>
          </a:xfrm>
        </p:grpSpPr>
        <p:sp>
          <p:nvSpPr>
            <p:cNvPr id="88" name="Text Box 17144"/>
            <p:cNvSpPr txBox="1">
              <a:spLocks noChangeArrowheads="1"/>
            </p:cNvSpPr>
            <p:nvPr/>
          </p:nvSpPr>
          <p:spPr bwMode="auto">
            <a:xfrm>
              <a:off x="6268731" y="3762990"/>
              <a:ext cx="408940" cy="337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 Box 17145"/>
            <p:cNvSpPr txBox="1">
              <a:spLocks noChangeArrowheads="1"/>
            </p:cNvSpPr>
            <p:nvPr/>
          </p:nvSpPr>
          <p:spPr bwMode="auto">
            <a:xfrm>
              <a:off x="5208136" y="2027329"/>
              <a:ext cx="8356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</a:t>
              </a: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7146"/>
            <p:cNvSpPr txBox="1">
              <a:spLocks noChangeArrowheads="1"/>
            </p:cNvSpPr>
            <p:nvPr/>
          </p:nvSpPr>
          <p:spPr bwMode="auto">
            <a:xfrm>
              <a:off x="7022511" y="2847597"/>
              <a:ext cx="4800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7147"/>
            <p:cNvSpPr txBox="1">
              <a:spLocks noChangeArrowheads="1"/>
            </p:cNvSpPr>
            <p:nvPr/>
          </p:nvSpPr>
          <p:spPr bwMode="auto">
            <a:xfrm>
              <a:off x="7655574" y="2309858"/>
              <a:ext cx="4800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7148"/>
            <p:cNvSpPr txBox="1">
              <a:spLocks noChangeArrowheads="1"/>
            </p:cNvSpPr>
            <p:nvPr/>
          </p:nvSpPr>
          <p:spPr bwMode="auto">
            <a:xfrm>
              <a:off x="8796034" y="3978638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 Box 17150"/>
            <p:cNvSpPr txBox="1">
              <a:spLocks noChangeArrowheads="1"/>
            </p:cNvSpPr>
            <p:nvPr/>
          </p:nvSpPr>
          <p:spPr bwMode="auto">
            <a:xfrm>
              <a:off x="6365277" y="2464798"/>
              <a:ext cx="4800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17151"/>
            <p:cNvSpPr txBox="1">
              <a:spLocks noChangeArrowheads="1"/>
            </p:cNvSpPr>
            <p:nvPr/>
          </p:nvSpPr>
          <p:spPr bwMode="auto">
            <a:xfrm>
              <a:off x="5689614" y="4217398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 Box 17152"/>
            <p:cNvSpPr txBox="1">
              <a:spLocks noChangeArrowheads="1"/>
            </p:cNvSpPr>
            <p:nvPr/>
          </p:nvSpPr>
          <p:spPr bwMode="auto">
            <a:xfrm>
              <a:off x="6281434" y="4212318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7153"/>
            <p:cNvSpPr txBox="1">
              <a:spLocks noChangeArrowheads="1"/>
            </p:cNvSpPr>
            <p:nvPr/>
          </p:nvSpPr>
          <p:spPr bwMode="auto">
            <a:xfrm>
              <a:off x="7289814" y="4227558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17155"/>
            <p:cNvSpPr>
              <a:spLocks/>
            </p:cNvSpPr>
            <p:nvPr/>
          </p:nvSpPr>
          <p:spPr bwMode="auto">
            <a:xfrm>
              <a:off x="7691134" y="2642598"/>
              <a:ext cx="1137920" cy="800100"/>
            </a:xfrm>
            <a:custGeom>
              <a:avLst/>
              <a:gdLst>
                <a:gd name="T0" fmla="*/ 0 w 1792"/>
                <a:gd name="T1" fmla="*/ 0 h 1260"/>
                <a:gd name="T2" fmla="*/ 644 w 1792"/>
                <a:gd name="T3" fmla="*/ 0 h 1260"/>
                <a:gd name="T4" fmla="*/ 644 w 1792"/>
                <a:gd name="T5" fmla="*/ 1260 h 1260"/>
                <a:gd name="T6" fmla="*/ 1792 w 1792"/>
                <a:gd name="T7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2" h="1260">
                  <a:moveTo>
                    <a:pt x="0" y="0"/>
                  </a:moveTo>
                  <a:lnTo>
                    <a:pt x="644" y="0"/>
                  </a:lnTo>
                  <a:lnTo>
                    <a:pt x="644" y="1260"/>
                  </a:lnTo>
                  <a:lnTo>
                    <a:pt x="1792" y="1260"/>
                  </a:ln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99" name="Line 17156"/>
            <p:cNvCxnSpPr/>
            <p:nvPr/>
          </p:nvCxnSpPr>
          <p:spPr bwMode="auto">
            <a:xfrm>
              <a:off x="6055374" y="3440793"/>
              <a:ext cx="635" cy="835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0" name="Line 17157"/>
            <p:cNvCxnSpPr/>
            <p:nvPr/>
          </p:nvCxnSpPr>
          <p:spPr bwMode="auto">
            <a:xfrm>
              <a:off x="7175514" y="3440793"/>
              <a:ext cx="635" cy="835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" name="Freeform 17161"/>
            <p:cNvSpPr>
              <a:spLocks/>
            </p:cNvSpPr>
            <p:nvPr/>
          </p:nvSpPr>
          <p:spPr bwMode="auto">
            <a:xfrm>
              <a:off x="5648339" y="2642598"/>
              <a:ext cx="1529080" cy="2311400"/>
            </a:xfrm>
            <a:custGeom>
              <a:avLst/>
              <a:gdLst>
                <a:gd name="T0" fmla="*/ 0 w 2408"/>
                <a:gd name="T1" fmla="*/ 0 h 3640"/>
                <a:gd name="T2" fmla="*/ 644 w 2408"/>
                <a:gd name="T3" fmla="*/ 0 h 3640"/>
                <a:gd name="T4" fmla="*/ 644 w 2408"/>
                <a:gd name="T5" fmla="*/ 1260 h 3640"/>
                <a:gd name="T6" fmla="*/ 1792 w 2408"/>
                <a:gd name="T7" fmla="*/ 1260 h 3640"/>
                <a:gd name="T8" fmla="*/ 1792 w 2408"/>
                <a:gd name="T9" fmla="*/ 3640 h 3640"/>
                <a:gd name="T10" fmla="*/ 2408 w 2408"/>
                <a:gd name="T11" fmla="*/ 3640 h 3640"/>
                <a:gd name="T12" fmla="*/ 2408 w 2408"/>
                <a:gd name="T13" fmla="*/ 2576 h 3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8" h="3640">
                  <a:moveTo>
                    <a:pt x="0" y="0"/>
                  </a:moveTo>
                  <a:lnTo>
                    <a:pt x="644" y="0"/>
                  </a:lnTo>
                  <a:lnTo>
                    <a:pt x="644" y="1260"/>
                  </a:lnTo>
                  <a:lnTo>
                    <a:pt x="1792" y="1260"/>
                  </a:lnTo>
                  <a:lnTo>
                    <a:pt x="1792" y="3640"/>
                  </a:lnTo>
                  <a:lnTo>
                    <a:pt x="2408" y="3640"/>
                  </a:lnTo>
                  <a:lnTo>
                    <a:pt x="2408" y="2576"/>
                  </a:ln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102" name="Line 17162"/>
            <p:cNvCxnSpPr/>
            <p:nvPr/>
          </p:nvCxnSpPr>
          <p:spPr bwMode="auto">
            <a:xfrm>
              <a:off x="7691134" y="2642598"/>
              <a:ext cx="635" cy="16357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Line 17168"/>
            <p:cNvCxnSpPr/>
            <p:nvPr/>
          </p:nvCxnSpPr>
          <p:spPr bwMode="auto">
            <a:xfrm>
              <a:off x="5647069" y="4194538"/>
              <a:ext cx="635" cy="391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5" name="Line 17169"/>
            <p:cNvCxnSpPr/>
            <p:nvPr/>
          </p:nvCxnSpPr>
          <p:spPr bwMode="auto">
            <a:xfrm>
              <a:off x="6055374" y="4194538"/>
              <a:ext cx="635" cy="391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6" name="Line 17170"/>
            <p:cNvCxnSpPr/>
            <p:nvPr/>
          </p:nvCxnSpPr>
          <p:spPr bwMode="auto">
            <a:xfrm>
              <a:off x="7691134" y="4194538"/>
              <a:ext cx="635" cy="391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7" name="Line 17171"/>
            <p:cNvCxnSpPr/>
            <p:nvPr/>
          </p:nvCxnSpPr>
          <p:spPr bwMode="auto">
            <a:xfrm>
              <a:off x="5854079" y="451267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Line 17172"/>
            <p:cNvCxnSpPr/>
            <p:nvPr/>
          </p:nvCxnSpPr>
          <p:spPr bwMode="auto">
            <a:xfrm>
              <a:off x="6588774" y="451267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9" name="Line 17173"/>
            <p:cNvCxnSpPr/>
            <p:nvPr/>
          </p:nvCxnSpPr>
          <p:spPr bwMode="auto">
            <a:xfrm flipH="1">
              <a:off x="6052834" y="451203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Line 17174"/>
            <p:cNvCxnSpPr/>
            <p:nvPr/>
          </p:nvCxnSpPr>
          <p:spPr bwMode="auto">
            <a:xfrm flipH="1">
              <a:off x="6791974" y="451203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1" name="Text Box 17175"/>
            <p:cNvSpPr txBox="1">
              <a:spLocks noChangeArrowheads="1"/>
            </p:cNvSpPr>
            <p:nvPr/>
          </p:nvSpPr>
          <p:spPr bwMode="auto">
            <a:xfrm>
              <a:off x="6847854" y="4237718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Line 17178"/>
            <p:cNvCxnSpPr/>
            <p:nvPr/>
          </p:nvCxnSpPr>
          <p:spPr bwMode="auto">
            <a:xfrm>
              <a:off x="5641989" y="4512038"/>
              <a:ext cx="20593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Line 17179"/>
            <p:cNvCxnSpPr/>
            <p:nvPr/>
          </p:nvCxnSpPr>
          <p:spPr bwMode="auto">
            <a:xfrm flipH="1">
              <a:off x="7180594" y="451330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4" name="Line 17180"/>
            <p:cNvCxnSpPr/>
            <p:nvPr/>
          </p:nvCxnSpPr>
          <p:spPr bwMode="auto">
            <a:xfrm>
              <a:off x="6977394" y="451140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6" name="Line 17159"/>
            <p:cNvCxnSpPr/>
            <p:nvPr/>
          </p:nvCxnSpPr>
          <p:spPr bwMode="auto">
            <a:xfrm>
              <a:off x="5647703" y="4280263"/>
              <a:ext cx="32880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7" name="Line 17160"/>
            <p:cNvCxnSpPr/>
            <p:nvPr/>
          </p:nvCxnSpPr>
          <p:spPr bwMode="auto">
            <a:xfrm flipV="1">
              <a:off x="5647703" y="2164443"/>
              <a:ext cx="0" cy="2115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6052181" y="3729732"/>
              <a:ext cx="73975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6791892" y="3729483"/>
              <a:ext cx="383575" cy="5466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 Box 17144"/>
            <p:cNvSpPr txBox="1">
              <a:spLocks noChangeArrowheads="1"/>
            </p:cNvSpPr>
            <p:nvPr/>
          </p:nvSpPr>
          <p:spPr bwMode="auto">
            <a:xfrm>
              <a:off x="5611587" y="3584394"/>
              <a:ext cx="408305" cy="337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</a:t>
              </a:r>
              <a:endParaRPr lang="uk-U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5900434" y="3749675"/>
              <a:ext cx="103326" cy="128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5630706" y="3444882"/>
              <a:ext cx="154988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6897384" y="3108325"/>
              <a:ext cx="247650" cy="342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>
              <a:stCxn id="94" idx="1"/>
            </p:cNvCxnSpPr>
            <p:nvPr/>
          </p:nvCxnSpPr>
          <p:spPr>
            <a:xfrm flipH="1">
              <a:off x="6052834" y="2624803"/>
              <a:ext cx="312408" cy="2227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Line 17167"/>
            <p:cNvCxnSpPr/>
            <p:nvPr/>
          </p:nvCxnSpPr>
          <p:spPr bwMode="auto">
            <a:xfrm>
              <a:off x="5645164" y="4082757"/>
              <a:ext cx="205359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5648315" y="3717255"/>
              <a:ext cx="407634" cy="5590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6188322" y="3365903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i="1" baseline="-25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uk-UA" baseline="-250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14814" y="877901"/>
            <a:ext cx="3863976" cy="2752262"/>
            <a:chOff x="6112652" y="1772779"/>
            <a:chExt cx="4379374" cy="3040657"/>
          </a:xfrm>
        </p:grpSpPr>
        <p:sp>
          <p:nvSpPr>
            <p:cNvPr id="134" name="Text Box 17397"/>
            <p:cNvSpPr txBox="1">
              <a:spLocks noChangeArrowheads="1"/>
            </p:cNvSpPr>
            <p:nvPr/>
          </p:nvSpPr>
          <p:spPr bwMode="auto">
            <a:xfrm>
              <a:off x="7319152" y="3817756"/>
              <a:ext cx="408940" cy="337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 Box 17398"/>
            <p:cNvSpPr txBox="1">
              <a:spLocks noChangeArrowheads="1"/>
            </p:cNvSpPr>
            <p:nvPr/>
          </p:nvSpPr>
          <p:spPr bwMode="auto">
            <a:xfrm>
              <a:off x="6112652" y="2110876"/>
              <a:ext cx="8356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 Box 17399"/>
            <p:cNvSpPr txBox="1">
              <a:spLocks noChangeArrowheads="1"/>
            </p:cNvSpPr>
            <p:nvPr/>
          </p:nvSpPr>
          <p:spPr bwMode="auto">
            <a:xfrm>
              <a:off x="9147952" y="395219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 Box 17401"/>
            <p:cNvSpPr txBox="1">
              <a:spLocks noChangeArrowheads="1"/>
            </p:cNvSpPr>
            <p:nvPr/>
          </p:nvSpPr>
          <p:spPr bwMode="auto">
            <a:xfrm>
              <a:off x="7324232" y="2622686"/>
              <a:ext cx="4800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17402"/>
            <p:cNvSpPr txBox="1">
              <a:spLocks noChangeArrowheads="1"/>
            </p:cNvSpPr>
            <p:nvPr/>
          </p:nvSpPr>
          <p:spPr bwMode="auto">
            <a:xfrm>
              <a:off x="6747652" y="4155865"/>
              <a:ext cx="42672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Line 17404"/>
            <p:cNvCxnSpPr/>
            <p:nvPr/>
          </p:nvCxnSpPr>
          <p:spPr bwMode="auto">
            <a:xfrm>
              <a:off x="6927992" y="4469901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2" name="Line 17405"/>
            <p:cNvCxnSpPr/>
            <p:nvPr/>
          </p:nvCxnSpPr>
          <p:spPr bwMode="auto">
            <a:xfrm flipH="1">
              <a:off x="6663832" y="4469901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2" name="Line 17406"/>
            <p:cNvCxnSpPr/>
            <p:nvPr/>
          </p:nvCxnSpPr>
          <p:spPr bwMode="auto">
            <a:xfrm>
              <a:off x="7126112" y="3797436"/>
              <a:ext cx="0" cy="44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0" name="Line 17407"/>
            <p:cNvCxnSpPr/>
            <p:nvPr/>
          </p:nvCxnSpPr>
          <p:spPr bwMode="auto">
            <a:xfrm>
              <a:off x="7837312" y="3424056"/>
              <a:ext cx="0" cy="44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1" name="Line 17411"/>
            <p:cNvCxnSpPr/>
            <p:nvPr/>
          </p:nvCxnSpPr>
          <p:spPr bwMode="auto">
            <a:xfrm>
              <a:off x="6663832" y="4244476"/>
              <a:ext cx="28270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2" name="Line 17412"/>
            <p:cNvCxnSpPr/>
            <p:nvPr/>
          </p:nvCxnSpPr>
          <p:spPr bwMode="auto">
            <a:xfrm flipV="1">
              <a:off x="6663832" y="2199776"/>
              <a:ext cx="0" cy="2044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3" name="Freeform 17413"/>
            <p:cNvSpPr>
              <a:spLocks/>
            </p:cNvSpPr>
            <p:nvPr/>
          </p:nvSpPr>
          <p:spPr bwMode="auto">
            <a:xfrm>
              <a:off x="6668277" y="2771276"/>
              <a:ext cx="1579245" cy="2042160"/>
            </a:xfrm>
            <a:custGeom>
              <a:avLst/>
              <a:gdLst>
                <a:gd name="T0" fmla="*/ 0 w 2487"/>
                <a:gd name="T1" fmla="*/ 0 h 3216"/>
                <a:gd name="T2" fmla="*/ 723 w 2487"/>
                <a:gd name="T3" fmla="*/ 1 h 3216"/>
                <a:gd name="T4" fmla="*/ 723 w 2487"/>
                <a:gd name="T5" fmla="*/ 1732 h 3216"/>
                <a:gd name="T6" fmla="*/ 1843 w 2487"/>
                <a:gd name="T7" fmla="*/ 1732 h 3216"/>
                <a:gd name="T8" fmla="*/ 1843 w 2487"/>
                <a:gd name="T9" fmla="*/ 3216 h 3216"/>
                <a:gd name="T10" fmla="*/ 2487 w 2487"/>
                <a:gd name="T11" fmla="*/ 3216 h 3216"/>
                <a:gd name="T12" fmla="*/ 2487 w 2487"/>
                <a:gd name="T13" fmla="*/ 232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7" h="3216">
                  <a:moveTo>
                    <a:pt x="0" y="0"/>
                  </a:moveTo>
                  <a:lnTo>
                    <a:pt x="723" y="1"/>
                  </a:lnTo>
                  <a:lnTo>
                    <a:pt x="723" y="1732"/>
                  </a:lnTo>
                  <a:lnTo>
                    <a:pt x="1843" y="1732"/>
                  </a:lnTo>
                  <a:lnTo>
                    <a:pt x="1843" y="3216"/>
                  </a:lnTo>
                  <a:lnTo>
                    <a:pt x="2487" y="3216"/>
                  </a:lnTo>
                  <a:lnTo>
                    <a:pt x="2487" y="2320"/>
                  </a:ln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64" name="Freeform 17414"/>
            <p:cNvSpPr>
              <a:spLocks/>
            </p:cNvSpPr>
            <p:nvPr/>
          </p:nvSpPr>
          <p:spPr bwMode="auto">
            <a:xfrm>
              <a:off x="8245617" y="2771276"/>
              <a:ext cx="881380" cy="1099820"/>
            </a:xfrm>
            <a:custGeom>
              <a:avLst/>
              <a:gdLst>
                <a:gd name="T0" fmla="*/ 0 w 1388"/>
                <a:gd name="T1" fmla="*/ 0 h 1732"/>
                <a:gd name="T2" fmla="*/ 737 w 1388"/>
                <a:gd name="T3" fmla="*/ 1 h 1732"/>
                <a:gd name="T4" fmla="*/ 737 w 1388"/>
                <a:gd name="T5" fmla="*/ 1732 h 1732"/>
                <a:gd name="T6" fmla="*/ 1388 w 1388"/>
                <a:gd name="T7" fmla="*/ 173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8" h="1732">
                  <a:moveTo>
                    <a:pt x="0" y="0"/>
                  </a:moveTo>
                  <a:lnTo>
                    <a:pt x="737" y="1"/>
                  </a:lnTo>
                  <a:lnTo>
                    <a:pt x="737" y="1732"/>
                  </a:lnTo>
                  <a:lnTo>
                    <a:pt x="1388" y="1731"/>
                  </a:ln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165" name="Line 17415"/>
            <p:cNvCxnSpPr/>
            <p:nvPr/>
          </p:nvCxnSpPr>
          <p:spPr bwMode="auto">
            <a:xfrm flipV="1">
              <a:off x="8248157" y="2768736"/>
              <a:ext cx="0" cy="14757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6" name="Line 17420"/>
            <p:cNvCxnSpPr/>
            <p:nvPr/>
          </p:nvCxnSpPr>
          <p:spPr bwMode="auto">
            <a:xfrm>
              <a:off x="6663832" y="4053976"/>
              <a:ext cx="0" cy="44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7" name="Line 17421"/>
            <p:cNvCxnSpPr/>
            <p:nvPr/>
          </p:nvCxnSpPr>
          <p:spPr bwMode="auto">
            <a:xfrm>
              <a:off x="7126112" y="4241936"/>
              <a:ext cx="0" cy="256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8" name="Line 17422"/>
            <p:cNvCxnSpPr/>
            <p:nvPr/>
          </p:nvCxnSpPr>
          <p:spPr bwMode="auto">
            <a:xfrm>
              <a:off x="7633477" y="4470536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9" name="Line 17423"/>
            <p:cNvCxnSpPr/>
            <p:nvPr/>
          </p:nvCxnSpPr>
          <p:spPr bwMode="auto">
            <a:xfrm flipH="1">
              <a:off x="7126112" y="4469901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0" name="Text Box 17424"/>
            <p:cNvSpPr txBox="1">
              <a:spLocks noChangeArrowheads="1"/>
            </p:cNvSpPr>
            <p:nvPr/>
          </p:nvSpPr>
          <p:spPr bwMode="auto">
            <a:xfrm>
              <a:off x="7349632" y="4132352"/>
              <a:ext cx="42672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Text Box 17425"/>
            <p:cNvSpPr txBox="1">
              <a:spLocks noChangeArrowheads="1"/>
            </p:cNvSpPr>
            <p:nvPr/>
          </p:nvSpPr>
          <p:spPr bwMode="auto">
            <a:xfrm>
              <a:off x="7883032" y="4157607"/>
              <a:ext cx="42672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Text Box 17426"/>
            <p:cNvSpPr txBox="1">
              <a:spLocks noChangeArrowheads="1"/>
            </p:cNvSpPr>
            <p:nvPr/>
          </p:nvSpPr>
          <p:spPr bwMode="auto">
            <a:xfrm>
              <a:off x="7216027" y="3532439"/>
              <a:ext cx="48006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3" name="Line 17427"/>
            <p:cNvCxnSpPr/>
            <p:nvPr/>
          </p:nvCxnSpPr>
          <p:spPr bwMode="auto">
            <a:xfrm>
              <a:off x="6663832" y="4134967"/>
              <a:ext cx="1582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" name="Line 17438"/>
            <p:cNvCxnSpPr/>
            <p:nvPr/>
          </p:nvCxnSpPr>
          <p:spPr bwMode="auto">
            <a:xfrm flipH="1">
              <a:off x="7844932" y="4470536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5" name="Line 17439"/>
            <p:cNvCxnSpPr/>
            <p:nvPr/>
          </p:nvCxnSpPr>
          <p:spPr bwMode="auto">
            <a:xfrm>
              <a:off x="8045592" y="4470536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6" name="Line 17440"/>
            <p:cNvCxnSpPr/>
            <p:nvPr/>
          </p:nvCxnSpPr>
          <p:spPr bwMode="auto">
            <a:xfrm>
              <a:off x="6861952" y="4470536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7" name="Line 17441"/>
            <p:cNvCxnSpPr/>
            <p:nvPr/>
          </p:nvCxnSpPr>
          <p:spPr bwMode="auto">
            <a:xfrm>
              <a:off x="7319152" y="4470536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8" name="Text Box 17442"/>
            <p:cNvSpPr txBox="1">
              <a:spLocks noChangeArrowheads="1"/>
            </p:cNvSpPr>
            <p:nvPr/>
          </p:nvSpPr>
          <p:spPr bwMode="auto">
            <a:xfrm>
              <a:off x="6377226" y="1772779"/>
              <a:ext cx="41148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Fig.3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Intermittent periodic duty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with start, constant load and braking 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intervals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" name="Прямая соединительная линия 183"/>
            <p:cNvCxnSpPr/>
            <p:nvPr/>
          </p:nvCxnSpPr>
          <p:spPr>
            <a:xfrm flipV="1">
              <a:off x="6663170" y="3868467"/>
              <a:ext cx="1595782" cy="107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/>
            <p:cNvCxnSpPr/>
            <p:nvPr/>
          </p:nvCxnSpPr>
          <p:spPr>
            <a:xfrm>
              <a:off x="7528702" y="3745910"/>
              <a:ext cx="177757" cy="1333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 flipH="1">
              <a:off x="7141352" y="2888660"/>
              <a:ext cx="24130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>
              <a:stCxn id="137" idx="2"/>
            </p:cNvCxnSpPr>
            <p:nvPr/>
          </p:nvCxnSpPr>
          <p:spPr>
            <a:xfrm>
              <a:off x="7564262" y="2942701"/>
              <a:ext cx="679450" cy="2697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6668277" y="3560504"/>
              <a:ext cx="1575435" cy="683885"/>
              <a:chOff x="6668277" y="3560504"/>
              <a:chExt cx="1575435" cy="683885"/>
            </a:xfrm>
          </p:grpSpPr>
          <p:cxnSp>
            <p:nvCxnSpPr>
              <p:cNvPr id="179" name="Прямая соединительная линия 178"/>
              <p:cNvCxnSpPr/>
              <p:nvPr/>
            </p:nvCxnSpPr>
            <p:spPr>
              <a:xfrm flipV="1">
                <a:off x="6668277" y="3560504"/>
                <a:ext cx="457835" cy="68383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7126112" y="3560580"/>
                <a:ext cx="70548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>
                <a:off x="7837312" y="3560542"/>
                <a:ext cx="406400" cy="68384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Text Box 17144"/>
            <p:cNvSpPr txBox="1">
              <a:spLocks noChangeArrowheads="1"/>
            </p:cNvSpPr>
            <p:nvPr/>
          </p:nvSpPr>
          <p:spPr bwMode="auto">
            <a:xfrm>
              <a:off x="7324247" y="3238412"/>
              <a:ext cx="40767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</a:t>
              </a:r>
              <a:r>
                <a:rPr lang="en-US" sz="1400" i="1" baseline="-25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s</a:t>
              </a:r>
              <a:endParaRPr lang="uk-UA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51620"/>
              </p:ext>
            </p:extLst>
          </p:nvPr>
        </p:nvGraphicFramePr>
        <p:xfrm>
          <a:off x="7373594" y="4129589"/>
          <a:ext cx="4619741" cy="639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963">
                  <a:extLst>
                    <a:ext uri="{9D8B030D-6E8A-4147-A177-3AD203B41FA5}">
                      <a16:colId xmlns:a16="http://schemas.microsoft.com/office/drawing/2014/main" val="1031084652"/>
                    </a:ext>
                  </a:extLst>
                </a:gridCol>
                <a:gridCol w="783707">
                  <a:extLst>
                    <a:ext uri="{9D8B030D-6E8A-4147-A177-3AD203B41FA5}">
                      <a16:colId xmlns:a16="http://schemas.microsoft.com/office/drawing/2014/main" val="301354751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4230644495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497885676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3710425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444750093"/>
                    </a:ext>
                  </a:extLst>
                </a:gridCol>
                <a:gridCol w="666551">
                  <a:extLst>
                    <a:ext uri="{9D8B030D-6E8A-4147-A177-3AD203B41FA5}">
                      <a16:colId xmlns:a16="http://schemas.microsoft.com/office/drawing/2014/main" val="899989585"/>
                    </a:ext>
                  </a:extLst>
                </a:gridCol>
              </a:tblGrid>
              <a:tr h="25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0,42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13227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0,74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289635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65909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574"/>
              </p:ext>
            </p:extLst>
          </p:nvPr>
        </p:nvGraphicFramePr>
        <p:xfrm>
          <a:off x="8559074" y="2211388"/>
          <a:ext cx="3371412" cy="541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853">
                  <a:extLst>
                    <a:ext uri="{9D8B030D-6E8A-4147-A177-3AD203B41FA5}">
                      <a16:colId xmlns:a16="http://schemas.microsoft.com/office/drawing/2014/main" val="3403411349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1714489396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3778213555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1697933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50.81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98,38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49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0,465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146,99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74,84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72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290,72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75,67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69892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94612"/>
              </p:ext>
            </p:extLst>
          </p:nvPr>
        </p:nvGraphicFramePr>
        <p:xfrm>
          <a:off x="3965951" y="5039424"/>
          <a:ext cx="8027385" cy="72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117">
                  <a:extLst>
                    <a:ext uri="{9D8B030D-6E8A-4147-A177-3AD203B41FA5}">
                      <a16:colId xmlns:a16="http://schemas.microsoft.com/office/drawing/2014/main" val="870867870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79033864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818516722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754616784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2199416483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586458596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2411328610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826479729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173007656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974480731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2869348101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389338355"/>
                    </a:ext>
                  </a:extLst>
                </a:gridCol>
                <a:gridCol w="583939">
                  <a:extLst>
                    <a:ext uri="{9D8B030D-6E8A-4147-A177-3AD203B41FA5}">
                      <a16:colId xmlns:a16="http://schemas.microsoft.com/office/drawing/2014/main" val="1509265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#var.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780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Fig</a:t>
                      </a:r>
                      <a:r>
                        <a:rPr lang="en-US" sz="1100" dirty="0" smtClean="0">
                          <a:effectLst/>
                        </a:rPr>
                        <a:t>.#,t1#,t2#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1,1,1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2,1,1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3,1,1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1,2,1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2,2,1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3,2,1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1,2,2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2,2,2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3,2,2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1,2,3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2,2,3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3,2,3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408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#var.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uk-U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64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Fig.3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1,2,4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2,2,4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3,2,4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1,3,1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2,3,1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3,3,1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2,3,2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3,3,2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2,3,3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3,3,3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265373"/>
                  </a:ext>
                </a:extLst>
              </a:tr>
            </a:tbl>
          </a:graphicData>
        </a:graphic>
      </p:graphicFrame>
      <p:pic>
        <p:nvPicPr>
          <p:cNvPr id="18434" name="Picture 6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25" y="321557"/>
            <a:ext cx="5977345" cy="722531"/>
          </a:xfrm>
        </p:spPr>
        <p:txBody>
          <a:bodyPr/>
          <a:lstStyle/>
          <a:p>
            <a:r>
              <a:rPr lang="en-US" dirty="0" smtClean="0"/>
              <a:t>Selection of the motor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4" y="1268289"/>
            <a:ext cx="5977345" cy="2554411"/>
          </a:xfrm>
        </p:spPr>
        <p:txBody>
          <a:bodyPr/>
          <a:lstStyle/>
          <a:p>
            <a:r>
              <a:rPr lang="en-US" dirty="0"/>
              <a:t>Heating and cooling of electric motors</a:t>
            </a:r>
            <a:endParaRPr lang="uk-UA" dirty="0"/>
          </a:p>
          <a:p>
            <a:r>
              <a:rPr lang="en-US" dirty="0"/>
              <a:t>Motor behaviors classification</a:t>
            </a:r>
            <a:endParaRPr lang="uk-UA" dirty="0"/>
          </a:p>
          <a:p>
            <a:r>
              <a:rPr lang="en-US" dirty="0"/>
              <a:t>Motor/drive selection</a:t>
            </a:r>
            <a:endParaRPr lang="uk-UA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25" y="321557"/>
            <a:ext cx="5977345" cy="722531"/>
          </a:xfrm>
        </p:spPr>
        <p:txBody>
          <a:bodyPr/>
          <a:lstStyle/>
          <a:p>
            <a:r>
              <a:rPr lang="en-US" dirty="0" smtClean="0"/>
              <a:t>Selection of the motor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4415" y="3140222"/>
            <a:ext cx="5977345" cy="153529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Heating and cooling of electric motors</a:t>
            </a:r>
            <a:endParaRPr lang="uk-UA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1595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Heating and cooling of electric motors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71405"/>
              </p:ext>
            </p:extLst>
          </p:nvPr>
        </p:nvGraphicFramePr>
        <p:xfrm>
          <a:off x="5700131" y="1451734"/>
          <a:ext cx="5943600" cy="64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8940">
                  <a:extLst>
                    <a:ext uri="{9D8B030D-6E8A-4147-A177-3AD203B41FA5}">
                      <a16:colId xmlns:a16="http://schemas.microsoft.com/office/drawing/2014/main" val="518566684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735349257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170629232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2966435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2675351657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290040529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863954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Isolation class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Е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В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390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Permissible temperature,  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More than 180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476722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14543" y="1030613"/>
            <a:ext cx="3914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Permissible isolation heating temperature</a:t>
            </a:r>
            <a:endParaRPr kumimoji="0" lang="en-US" altLang="uk-UA" sz="18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65298"/>
              </p:ext>
            </p:extLst>
          </p:nvPr>
        </p:nvGraphicFramePr>
        <p:xfrm>
          <a:off x="5700131" y="1451893"/>
          <a:ext cx="952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5" name="Уравнение" r:id="rId3" imgW="88784" imgH="190252" progId="Equation.3">
                  <p:embed/>
                </p:oleObj>
              </mc:Choice>
              <mc:Fallback>
                <p:oleObj name="Уравнение" r:id="rId3" imgW="88784" imgH="19025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131" y="1451893"/>
                        <a:ext cx="952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27645"/>
              </p:ext>
            </p:extLst>
          </p:nvPr>
        </p:nvGraphicFramePr>
        <p:xfrm>
          <a:off x="390293" y="1451734"/>
          <a:ext cx="4699950" cy="57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" name="Уравнение" r:id="rId5" imgW="1422400" imgH="190500" progId="Equation.3">
                  <p:embed/>
                </p:oleObj>
              </mc:Choice>
              <mc:Fallback>
                <p:oleObj name="Уравнение" r:id="rId5" imgW="14224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93" y="1451734"/>
                        <a:ext cx="4699950" cy="5798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10601"/>
              </p:ext>
            </p:extLst>
          </p:nvPr>
        </p:nvGraphicFramePr>
        <p:xfrm>
          <a:off x="385375" y="4083532"/>
          <a:ext cx="583956" cy="38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7" name="Уравнение" r:id="rId7" imgW="266353" imgH="177569" progId="Equation.3">
                  <p:embed/>
                </p:oleObj>
              </mc:Choice>
              <mc:Fallback>
                <p:oleObj name="Уравнение" r:id="rId7" imgW="266353" imgH="1775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75" y="4083532"/>
                        <a:ext cx="583956" cy="382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00740"/>
              </p:ext>
            </p:extLst>
          </p:nvPr>
        </p:nvGraphicFramePr>
        <p:xfrm>
          <a:off x="441545" y="4524816"/>
          <a:ext cx="368414" cy="36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8" name="Уравнение" r:id="rId9" imgW="164814" imgH="177492" progId="Equation.3">
                  <p:embed/>
                </p:oleObj>
              </mc:Choice>
              <mc:Fallback>
                <p:oleObj name="Уравнение" r:id="rId9" imgW="164814" imgH="17749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45" y="4524816"/>
                        <a:ext cx="368414" cy="368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89157"/>
              </p:ext>
            </p:extLst>
          </p:nvPr>
        </p:nvGraphicFramePr>
        <p:xfrm>
          <a:off x="385375" y="2272332"/>
          <a:ext cx="1866392" cy="62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" name="Уравнение" r:id="rId11" imgW="838200" imgH="279400" progId="Equation.3">
                  <p:embed/>
                </p:oleObj>
              </mc:Choice>
              <mc:Fallback>
                <p:oleObj name="Уравнение" r:id="rId11" imgW="8382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75" y="2272332"/>
                        <a:ext cx="1866392" cy="62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27721"/>
              </p:ext>
            </p:extLst>
          </p:nvPr>
        </p:nvGraphicFramePr>
        <p:xfrm>
          <a:off x="436821" y="3584600"/>
          <a:ext cx="408278" cy="40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" name="Уравнение" r:id="rId13" imgW="164957" imgH="190335" progId="Equation.3">
                  <p:embed/>
                </p:oleObj>
              </mc:Choice>
              <mc:Fallback>
                <p:oleObj name="Уравнение" r:id="rId13" imgW="164957" imgH="1903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21" y="3584600"/>
                        <a:ext cx="408278" cy="408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49646" y="2205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976472" y="4091407"/>
            <a:ext cx="3207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common losses, W</a:t>
            </a: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98713" y="4503214"/>
            <a:ext cx="5282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en-US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motor heat dissipation, joule/(s</a:t>
            </a:r>
            <a:r>
              <a:rPr kumimoji="0" lang="en-US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0" lang="ru-RU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kumimoji="0" lang="ru-RU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en-US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); 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251767" y="2385839"/>
            <a:ext cx="3894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motor temperature excess 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over ambient temperature 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(motor overheating); 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893238" y="3563467"/>
            <a:ext cx="4422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motor heat capacity (joule/</a:t>
            </a:r>
            <a:r>
              <a:rPr lang="ru-RU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r>
              <a:rPr lang="uk-UA" alt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3230" y="3356169"/>
            <a:ext cx="4036098" cy="2559166"/>
          </a:xfrm>
          <a:prstGeom prst="rect">
            <a:avLst/>
          </a:prstGeom>
        </p:spPr>
      </p:pic>
      <p:sp>
        <p:nvSpPr>
          <p:cNvPr id="33" name="Блок-схема: память с прямым доступом 32"/>
          <p:cNvSpPr/>
          <p:nvPr/>
        </p:nvSpPr>
        <p:spPr>
          <a:xfrm>
            <a:off x="8013071" y="3819784"/>
            <a:ext cx="2275529" cy="1497777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382 h 10382"/>
              <a:gd name="connsiteX1" fmla="*/ 8333 w 10000"/>
              <a:gd name="connsiteY1" fmla="*/ 382 h 10382"/>
              <a:gd name="connsiteX2" fmla="*/ 10000 w 10000"/>
              <a:gd name="connsiteY2" fmla="*/ 5382 h 10382"/>
              <a:gd name="connsiteX3" fmla="*/ 8333 w 10000"/>
              <a:gd name="connsiteY3" fmla="*/ 10382 h 10382"/>
              <a:gd name="connsiteX4" fmla="*/ 1667 w 10000"/>
              <a:gd name="connsiteY4" fmla="*/ 10382 h 10382"/>
              <a:gd name="connsiteX5" fmla="*/ 0 w 10000"/>
              <a:gd name="connsiteY5" fmla="*/ 5382 h 10382"/>
              <a:gd name="connsiteX6" fmla="*/ 1667 w 10000"/>
              <a:gd name="connsiteY6" fmla="*/ 382 h 10382"/>
              <a:gd name="connsiteX0" fmla="*/ 8333 w 10000"/>
              <a:gd name="connsiteY0" fmla="*/ 10382 h 10382"/>
              <a:gd name="connsiteX1" fmla="*/ 6666 w 10000"/>
              <a:gd name="connsiteY1" fmla="*/ 5382 h 10382"/>
              <a:gd name="connsiteX2" fmla="*/ 8333 w 10000"/>
              <a:gd name="connsiteY2" fmla="*/ 382 h 10382"/>
              <a:gd name="connsiteX0" fmla="*/ 1667 w 10000"/>
              <a:gd name="connsiteY0" fmla="*/ 382 h 10382"/>
              <a:gd name="connsiteX1" fmla="*/ 8404 w 10000"/>
              <a:gd name="connsiteY1" fmla="*/ 0 h 10382"/>
              <a:gd name="connsiteX2" fmla="*/ 10000 w 10000"/>
              <a:gd name="connsiteY2" fmla="*/ 5382 h 10382"/>
              <a:gd name="connsiteX3" fmla="*/ 8333 w 10000"/>
              <a:gd name="connsiteY3" fmla="*/ 10382 h 10382"/>
              <a:gd name="connsiteX4" fmla="*/ 1667 w 10000"/>
              <a:gd name="connsiteY4" fmla="*/ 10382 h 10382"/>
              <a:gd name="connsiteX5" fmla="*/ 0 w 10000"/>
              <a:gd name="connsiteY5" fmla="*/ 5382 h 10382"/>
              <a:gd name="connsiteX6" fmla="*/ 1667 w 10000"/>
              <a:gd name="connsiteY6" fmla="*/ 382 h 10382"/>
              <a:gd name="connsiteX0" fmla="*/ 1667 w 10000"/>
              <a:gd name="connsiteY0" fmla="*/ 382 h 11241"/>
              <a:gd name="connsiteX1" fmla="*/ 8333 w 10000"/>
              <a:gd name="connsiteY1" fmla="*/ 382 h 11241"/>
              <a:gd name="connsiteX2" fmla="*/ 10000 w 10000"/>
              <a:gd name="connsiteY2" fmla="*/ 5382 h 11241"/>
              <a:gd name="connsiteX3" fmla="*/ 8333 w 10000"/>
              <a:gd name="connsiteY3" fmla="*/ 10382 h 11241"/>
              <a:gd name="connsiteX4" fmla="*/ 1667 w 10000"/>
              <a:gd name="connsiteY4" fmla="*/ 10382 h 11241"/>
              <a:gd name="connsiteX5" fmla="*/ 0 w 10000"/>
              <a:gd name="connsiteY5" fmla="*/ 5382 h 11241"/>
              <a:gd name="connsiteX6" fmla="*/ 1667 w 10000"/>
              <a:gd name="connsiteY6" fmla="*/ 382 h 11241"/>
              <a:gd name="connsiteX0" fmla="*/ 8333 w 10000"/>
              <a:gd name="connsiteY0" fmla="*/ 10382 h 11241"/>
              <a:gd name="connsiteX1" fmla="*/ 6666 w 10000"/>
              <a:gd name="connsiteY1" fmla="*/ 5382 h 11241"/>
              <a:gd name="connsiteX2" fmla="*/ 8333 w 10000"/>
              <a:gd name="connsiteY2" fmla="*/ 382 h 11241"/>
              <a:gd name="connsiteX0" fmla="*/ 1667 w 10000"/>
              <a:gd name="connsiteY0" fmla="*/ 382 h 11241"/>
              <a:gd name="connsiteX1" fmla="*/ 8404 w 10000"/>
              <a:gd name="connsiteY1" fmla="*/ 0 h 11241"/>
              <a:gd name="connsiteX2" fmla="*/ 10000 w 10000"/>
              <a:gd name="connsiteY2" fmla="*/ 5382 h 11241"/>
              <a:gd name="connsiteX3" fmla="*/ 8262 w 10000"/>
              <a:gd name="connsiteY3" fmla="*/ 11241 h 11241"/>
              <a:gd name="connsiteX4" fmla="*/ 1667 w 10000"/>
              <a:gd name="connsiteY4" fmla="*/ 10382 h 11241"/>
              <a:gd name="connsiteX5" fmla="*/ 0 w 10000"/>
              <a:gd name="connsiteY5" fmla="*/ 5382 h 11241"/>
              <a:gd name="connsiteX6" fmla="*/ 1667 w 10000"/>
              <a:gd name="connsiteY6" fmla="*/ 382 h 11241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33 w 10000"/>
              <a:gd name="connsiteY3" fmla="*/ 10382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382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33 w 10000"/>
              <a:gd name="connsiteY3" fmla="*/ 10382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48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65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48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477 h 11384"/>
              <a:gd name="connsiteX1" fmla="*/ 8381 w 10000"/>
              <a:gd name="connsiteY1" fmla="*/ 0 h 11384"/>
              <a:gd name="connsiteX2" fmla="*/ 10000 w 10000"/>
              <a:gd name="connsiteY2" fmla="*/ 5477 h 11384"/>
              <a:gd name="connsiteX3" fmla="*/ 8365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8333 w 10000"/>
              <a:gd name="connsiteY0" fmla="*/ 11384 h 11384"/>
              <a:gd name="connsiteX1" fmla="*/ 6666 w 10000"/>
              <a:gd name="connsiteY1" fmla="*/ 5477 h 11384"/>
              <a:gd name="connsiteX2" fmla="*/ 8333 w 10000"/>
              <a:gd name="connsiteY2" fmla="*/ 143 h 11384"/>
              <a:gd name="connsiteX0" fmla="*/ 1667 w 10000"/>
              <a:gd name="connsiteY0" fmla="*/ 477 h 11384"/>
              <a:gd name="connsiteX1" fmla="*/ 8404 w 10000"/>
              <a:gd name="connsiteY1" fmla="*/ 95 h 11384"/>
              <a:gd name="connsiteX2" fmla="*/ 10000 w 10000"/>
              <a:gd name="connsiteY2" fmla="*/ 5477 h 11384"/>
              <a:gd name="connsiteX3" fmla="*/ 8262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1667 w 10000"/>
              <a:gd name="connsiteY0" fmla="*/ 477 h 11384"/>
              <a:gd name="connsiteX1" fmla="*/ 8381 w 10000"/>
              <a:gd name="connsiteY1" fmla="*/ 0 h 11384"/>
              <a:gd name="connsiteX2" fmla="*/ 10000 w 10000"/>
              <a:gd name="connsiteY2" fmla="*/ 5477 h 11384"/>
              <a:gd name="connsiteX3" fmla="*/ 8365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8333 w 10000"/>
              <a:gd name="connsiteY0" fmla="*/ 11384 h 11384"/>
              <a:gd name="connsiteX1" fmla="*/ 6666 w 10000"/>
              <a:gd name="connsiteY1" fmla="*/ 5477 h 11384"/>
              <a:gd name="connsiteX2" fmla="*/ 8333 w 10000"/>
              <a:gd name="connsiteY2" fmla="*/ 143 h 11384"/>
              <a:gd name="connsiteX0" fmla="*/ 1667 w 10000"/>
              <a:gd name="connsiteY0" fmla="*/ 477 h 11384"/>
              <a:gd name="connsiteX1" fmla="*/ 8404 w 10000"/>
              <a:gd name="connsiteY1" fmla="*/ 95 h 11384"/>
              <a:gd name="connsiteX2" fmla="*/ 9857 w 10000"/>
              <a:gd name="connsiteY2" fmla="*/ 5477 h 11384"/>
              <a:gd name="connsiteX3" fmla="*/ 8262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1667 w 9873"/>
              <a:gd name="connsiteY0" fmla="*/ 477 h 11384"/>
              <a:gd name="connsiteX1" fmla="*/ 8381 w 9873"/>
              <a:gd name="connsiteY1" fmla="*/ 0 h 11384"/>
              <a:gd name="connsiteX2" fmla="*/ 9873 w 9873"/>
              <a:gd name="connsiteY2" fmla="*/ 5413 h 11384"/>
              <a:gd name="connsiteX3" fmla="*/ 8365 w 9873"/>
              <a:gd name="connsiteY3" fmla="*/ 11336 h 11384"/>
              <a:gd name="connsiteX4" fmla="*/ 1667 w 9873"/>
              <a:gd name="connsiteY4" fmla="*/ 10477 h 11384"/>
              <a:gd name="connsiteX5" fmla="*/ 0 w 9873"/>
              <a:gd name="connsiteY5" fmla="*/ 5477 h 11384"/>
              <a:gd name="connsiteX6" fmla="*/ 1667 w 9873"/>
              <a:gd name="connsiteY6" fmla="*/ 477 h 11384"/>
              <a:gd name="connsiteX0" fmla="*/ 8333 w 9873"/>
              <a:gd name="connsiteY0" fmla="*/ 11384 h 11384"/>
              <a:gd name="connsiteX1" fmla="*/ 6666 w 9873"/>
              <a:gd name="connsiteY1" fmla="*/ 5477 h 11384"/>
              <a:gd name="connsiteX2" fmla="*/ 8333 w 9873"/>
              <a:gd name="connsiteY2" fmla="*/ 143 h 11384"/>
              <a:gd name="connsiteX0" fmla="*/ 1667 w 9873"/>
              <a:gd name="connsiteY0" fmla="*/ 477 h 11384"/>
              <a:gd name="connsiteX1" fmla="*/ 8404 w 9873"/>
              <a:gd name="connsiteY1" fmla="*/ 95 h 11384"/>
              <a:gd name="connsiteX2" fmla="*/ 9857 w 9873"/>
              <a:gd name="connsiteY2" fmla="*/ 5477 h 11384"/>
              <a:gd name="connsiteX3" fmla="*/ 8262 w 9873"/>
              <a:gd name="connsiteY3" fmla="*/ 11336 h 11384"/>
              <a:gd name="connsiteX4" fmla="*/ 1667 w 9873"/>
              <a:gd name="connsiteY4" fmla="*/ 10477 h 11384"/>
              <a:gd name="connsiteX5" fmla="*/ 0 w 9873"/>
              <a:gd name="connsiteY5" fmla="*/ 5477 h 11384"/>
              <a:gd name="connsiteX6" fmla="*/ 1667 w 9873"/>
              <a:gd name="connsiteY6" fmla="*/ 477 h 11384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840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9840"/>
              <a:gd name="connsiteY0" fmla="*/ 419 h 10000"/>
              <a:gd name="connsiteX1" fmla="*/ 8489 w 9840"/>
              <a:gd name="connsiteY1" fmla="*/ 0 h 10000"/>
              <a:gd name="connsiteX2" fmla="*/ 9840 w 9840"/>
              <a:gd name="connsiteY2" fmla="*/ 4755 h 10000"/>
              <a:gd name="connsiteX3" fmla="*/ 8473 w 9840"/>
              <a:gd name="connsiteY3" fmla="*/ 9958 h 10000"/>
              <a:gd name="connsiteX4" fmla="*/ 1688 w 9840"/>
              <a:gd name="connsiteY4" fmla="*/ 9203 h 10000"/>
              <a:gd name="connsiteX5" fmla="*/ 0 w 9840"/>
              <a:gd name="connsiteY5" fmla="*/ 4811 h 10000"/>
              <a:gd name="connsiteX6" fmla="*/ 1688 w 9840"/>
              <a:gd name="connsiteY6" fmla="*/ 419 h 10000"/>
              <a:gd name="connsiteX0" fmla="*/ 8440 w 9840"/>
              <a:gd name="connsiteY0" fmla="*/ 10000 h 10000"/>
              <a:gd name="connsiteX1" fmla="*/ 7137 w 9840"/>
              <a:gd name="connsiteY1" fmla="*/ 4895 h 10000"/>
              <a:gd name="connsiteX2" fmla="*/ 8440 w 9840"/>
              <a:gd name="connsiteY2" fmla="*/ 126 h 10000"/>
              <a:gd name="connsiteX0" fmla="*/ 1688 w 9840"/>
              <a:gd name="connsiteY0" fmla="*/ 419 h 10000"/>
              <a:gd name="connsiteX1" fmla="*/ 8512 w 9840"/>
              <a:gd name="connsiteY1" fmla="*/ 83 h 10000"/>
              <a:gd name="connsiteX2" fmla="*/ 9840 w 9840"/>
              <a:gd name="connsiteY2" fmla="*/ 4811 h 10000"/>
              <a:gd name="connsiteX3" fmla="*/ 8368 w 9840"/>
              <a:gd name="connsiteY3" fmla="*/ 9958 h 10000"/>
              <a:gd name="connsiteX4" fmla="*/ 1688 w 9840"/>
              <a:gd name="connsiteY4" fmla="*/ 9203 h 10000"/>
              <a:gd name="connsiteX5" fmla="*/ 0 w 9840"/>
              <a:gd name="connsiteY5" fmla="*/ 4811 h 10000"/>
              <a:gd name="connsiteX6" fmla="*/ 1688 w 9840"/>
              <a:gd name="connsiteY6" fmla="*/ 41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0" h="10000" stroke="0" extrusionOk="0">
                <a:moveTo>
                  <a:pt x="1688" y="419"/>
                </a:moveTo>
                <a:lnTo>
                  <a:pt x="8489" y="0"/>
                </a:lnTo>
                <a:cubicBezTo>
                  <a:pt x="9422" y="0"/>
                  <a:pt x="9843" y="3096"/>
                  <a:pt x="9840" y="4755"/>
                </a:cubicBezTo>
                <a:cubicBezTo>
                  <a:pt x="9837" y="6414"/>
                  <a:pt x="9405" y="9958"/>
                  <a:pt x="8473" y="9958"/>
                </a:cubicBezTo>
                <a:lnTo>
                  <a:pt x="1688" y="9203"/>
                </a:lnTo>
                <a:cubicBezTo>
                  <a:pt x="756" y="9203"/>
                  <a:pt x="0" y="7236"/>
                  <a:pt x="0" y="4811"/>
                </a:cubicBezTo>
                <a:cubicBezTo>
                  <a:pt x="0" y="2386"/>
                  <a:pt x="756" y="419"/>
                  <a:pt x="1688" y="419"/>
                </a:cubicBezTo>
                <a:close/>
              </a:path>
              <a:path w="9840" h="10000" fill="none" extrusionOk="0">
                <a:moveTo>
                  <a:pt x="8440" y="10000"/>
                </a:moveTo>
                <a:cubicBezTo>
                  <a:pt x="7507" y="10000"/>
                  <a:pt x="7201" y="7292"/>
                  <a:pt x="7137" y="4895"/>
                </a:cubicBezTo>
                <a:cubicBezTo>
                  <a:pt x="7217" y="3113"/>
                  <a:pt x="7507" y="126"/>
                  <a:pt x="8440" y="126"/>
                </a:cubicBezTo>
              </a:path>
              <a:path w="9840" h="10000" fill="none">
                <a:moveTo>
                  <a:pt x="1688" y="419"/>
                </a:moveTo>
                <a:cubicBezTo>
                  <a:pt x="3939" y="419"/>
                  <a:pt x="6262" y="83"/>
                  <a:pt x="8512" y="83"/>
                </a:cubicBezTo>
                <a:cubicBezTo>
                  <a:pt x="9445" y="83"/>
                  <a:pt x="9864" y="3166"/>
                  <a:pt x="9840" y="4811"/>
                </a:cubicBezTo>
                <a:cubicBezTo>
                  <a:pt x="9815" y="6456"/>
                  <a:pt x="9301" y="9958"/>
                  <a:pt x="8368" y="9958"/>
                </a:cubicBezTo>
                <a:lnTo>
                  <a:pt x="1688" y="9203"/>
                </a:lnTo>
                <a:cubicBezTo>
                  <a:pt x="756" y="9203"/>
                  <a:pt x="0" y="7236"/>
                  <a:pt x="0" y="4811"/>
                </a:cubicBezTo>
                <a:cubicBezTo>
                  <a:pt x="0" y="2386"/>
                  <a:pt x="756" y="419"/>
                  <a:pt x="1688" y="4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25400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верх 35"/>
          <p:cNvSpPr/>
          <p:nvPr/>
        </p:nvSpPr>
        <p:spPr>
          <a:xfrm>
            <a:off x="8294285" y="3711577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верх 36"/>
          <p:cNvSpPr/>
          <p:nvPr/>
        </p:nvSpPr>
        <p:spPr>
          <a:xfrm>
            <a:off x="8745025" y="3692374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верх 37"/>
          <p:cNvSpPr/>
          <p:nvPr/>
        </p:nvSpPr>
        <p:spPr>
          <a:xfrm>
            <a:off x="9262797" y="3673844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елка вверх 38"/>
          <p:cNvSpPr/>
          <p:nvPr/>
        </p:nvSpPr>
        <p:spPr>
          <a:xfrm>
            <a:off x="9729300" y="3658049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верх 39"/>
          <p:cNvSpPr/>
          <p:nvPr/>
        </p:nvSpPr>
        <p:spPr>
          <a:xfrm rot="3887529">
            <a:off x="10096609" y="3869812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верх 40"/>
          <p:cNvSpPr/>
          <p:nvPr/>
        </p:nvSpPr>
        <p:spPr>
          <a:xfrm rot="4865519">
            <a:off x="10220382" y="4303554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елка вверх 41"/>
          <p:cNvSpPr/>
          <p:nvPr/>
        </p:nvSpPr>
        <p:spPr>
          <a:xfrm rot="5865136">
            <a:off x="10200437" y="4722653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елка вверх 43"/>
          <p:cNvSpPr/>
          <p:nvPr/>
        </p:nvSpPr>
        <p:spPr>
          <a:xfrm rot="18541145">
            <a:off x="7915576" y="3860853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верх 44"/>
          <p:cNvSpPr/>
          <p:nvPr/>
        </p:nvSpPr>
        <p:spPr>
          <a:xfrm rot="6944942">
            <a:off x="10052972" y="5144596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елка вверх 45"/>
          <p:cNvSpPr/>
          <p:nvPr/>
        </p:nvSpPr>
        <p:spPr>
          <a:xfrm rot="16676858">
            <a:off x="7733710" y="4260810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елка вверх 46"/>
          <p:cNvSpPr/>
          <p:nvPr/>
        </p:nvSpPr>
        <p:spPr>
          <a:xfrm rot="15558828">
            <a:off x="7745704" y="4687330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елка вверх 47"/>
          <p:cNvSpPr/>
          <p:nvPr/>
        </p:nvSpPr>
        <p:spPr>
          <a:xfrm rot="14162418">
            <a:off x="7915576" y="5063351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елка вверх 48"/>
          <p:cNvSpPr/>
          <p:nvPr/>
        </p:nvSpPr>
        <p:spPr>
          <a:xfrm rot="10800000">
            <a:off x="9718769" y="5351884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елка вверх 49"/>
          <p:cNvSpPr/>
          <p:nvPr/>
        </p:nvSpPr>
        <p:spPr>
          <a:xfrm rot="11024523">
            <a:off x="9239817" y="5325027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трелка вверх 50"/>
          <p:cNvSpPr/>
          <p:nvPr/>
        </p:nvSpPr>
        <p:spPr>
          <a:xfrm rot="10972797">
            <a:off x="8782284" y="5288179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трелка вверх 51"/>
          <p:cNvSpPr/>
          <p:nvPr/>
        </p:nvSpPr>
        <p:spPr>
          <a:xfrm rot="10972797">
            <a:off x="8296274" y="5250258"/>
            <a:ext cx="343184" cy="127410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трелка вверх 55"/>
          <p:cNvSpPr/>
          <p:nvPr/>
        </p:nvSpPr>
        <p:spPr>
          <a:xfrm>
            <a:off x="8500338" y="3131098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трелка вверх 56"/>
          <p:cNvSpPr/>
          <p:nvPr/>
        </p:nvSpPr>
        <p:spPr>
          <a:xfrm rot="18330801">
            <a:off x="7356608" y="3553755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Стрелка вверх 57"/>
          <p:cNvSpPr/>
          <p:nvPr/>
        </p:nvSpPr>
        <p:spPr>
          <a:xfrm rot="6384252">
            <a:off x="10938665" y="5041960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трелка вверх 58"/>
          <p:cNvSpPr/>
          <p:nvPr/>
        </p:nvSpPr>
        <p:spPr>
          <a:xfrm>
            <a:off x="9948919" y="3089001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Стрелка вверх 59"/>
          <p:cNvSpPr/>
          <p:nvPr/>
        </p:nvSpPr>
        <p:spPr>
          <a:xfrm rot="15485821">
            <a:off x="7169192" y="4630027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трелка вверх 60"/>
          <p:cNvSpPr/>
          <p:nvPr/>
        </p:nvSpPr>
        <p:spPr>
          <a:xfrm rot="4609414">
            <a:off x="10955934" y="3670901"/>
            <a:ext cx="343184" cy="399513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64311" y="4123197"/>
                <a:ext cx="1199046" cy="553998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𝑷𝒅𝒕</m:t>
                      </m:r>
                    </m:oMath>
                  </m:oMathPara>
                </a14:m>
                <a:endParaRPr lang="uk-UA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311" y="4123197"/>
                <a:ext cx="1199046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809497" y="2583283"/>
                <a:ext cx="1094850" cy="553998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</m:t>
                      </m:r>
                      <m:r>
                        <a:rPr lang="en-US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uk-UA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97" y="2583283"/>
                <a:ext cx="1094850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Блок-схема: память с прямым доступом 32"/>
          <p:cNvSpPr/>
          <p:nvPr/>
        </p:nvSpPr>
        <p:spPr>
          <a:xfrm>
            <a:off x="7621354" y="3562275"/>
            <a:ext cx="3370495" cy="1995940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382 h 10382"/>
              <a:gd name="connsiteX1" fmla="*/ 8333 w 10000"/>
              <a:gd name="connsiteY1" fmla="*/ 382 h 10382"/>
              <a:gd name="connsiteX2" fmla="*/ 10000 w 10000"/>
              <a:gd name="connsiteY2" fmla="*/ 5382 h 10382"/>
              <a:gd name="connsiteX3" fmla="*/ 8333 w 10000"/>
              <a:gd name="connsiteY3" fmla="*/ 10382 h 10382"/>
              <a:gd name="connsiteX4" fmla="*/ 1667 w 10000"/>
              <a:gd name="connsiteY4" fmla="*/ 10382 h 10382"/>
              <a:gd name="connsiteX5" fmla="*/ 0 w 10000"/>
              <a:gd name="connsiteY5" fmla="*/ 5382 h 10382"/>
              <a:gd name="connsiteX6" fmla="*/ 1667 w 10000"/>
              <a:gd name="connsiteY6" fmla="*/ 382 h 10382"/>
              <a:gd name="connsiteX0" fmla="*/ 8333 w 10000"/>
              <a:gd name="connsiteY0" fmla="*/ 10382 h 10382"/>
              <a:gd name="connsiteX1" fmla="*/ 6666 w 10000"/>
              <a:gd name="connsiteY1" fmla="*/ 5382 h 10382"/>
              <a:gd name="connsiteX2" fmla="*/ 8333 w 10000"/>
              <a:gd name="connsiteY2" fmla="*/ 382 h 10382"/>
              <a:gd name="connsiteX0" fmla="*/ 1667 w 10000"/>
              <a:gd name="connsiteY0" fmla="*/ 382 h 10382"/>
              <a:gd name="connsiteX1" fmla="*/ 8404 w 10000"/>
              <a:gd name="connsiteY1" fmla="*/ 0 h 10382"/>
              <a:gd name="connsiteX2" fmla="*/ 10000 w 10000"/>
              <a:gd name="connsiteY2" fmla="*/ 5382 h 10382"/>
              <a:gd name="connsiteX3" fmla="*/ 8333 w 10000"/>
              <a:gd name="connsiteY3" fmla="*/ 10382 h 10382"/>
              <a:gd name="connsiteX4" fmla="*/ 1667 w 10000"/>
              <a:gd name="connsiteY4" fmla="*/ 10382 h 10382"/>
              <a:gd name="connsiteX5" fmla="*/ 0 w 10000"/>
              <a:gd name="connsiteY5" fmla="*/ 5382 h 10382"/>
              <a:gd name="connsiteX6" fmla="*/ 1667 w 10000"/>
              <a:gd name="connsiteY6" fmla="*/ 382 h 10382"/>
              <a:gd name="connsiteX0" fmla="*/ 1667 w 10000"/>
              <a:gd name="connsiteY0" fmla="*/ 382 h 11241"/>
              <a:gd name="connsiteX1" fmla="*/ 8333 w 10000"/>
              <a:gd name="connsiteY1" fmla="*/ 382 h 11241"/>
              <a:gd name="connsiteX2" fmla="*/ 10000 w 10000"/>
              <a:gd name="connsiteY2" fmla="*/ 5382 h 11241"/>
              <a:gd name="connsiteX3" fmla="*/ 8333 w 10000"/>
              <a:gd name="connsiteY3" fmla="*/ 10382 h 11241"/>
              <a:gd name="connsiteX4" fmla="*/ 1667 w 10000"/>
              <a:gd name="connsiteY4" fmla="*/ 10382 h 11241"/>
              <a:gd name="connsiteX5" fmla="*/ 0 w 10000"/>
              <a:gd name="connsiteY5" fmla="*/ 5382 h 11241"/>
              <a:gd name="connsiteX6" fmla="*/ 1667 w 10000"/>
              <a:gd name="connsiteY6" fmla="*/ 382 h 11241"/>
              <a:gd name="connsiteX0" fmla="*/ 8333 w 10000"/>
              <a:gd name="connsiteY0" fmla="*/ 10382 h 11241"/>
              <a:gd name="connsiteX1" fmla="*/ 6666 w 10000"/>
              <a:gd name="connsiteY1" fmla="*/ 5382 h 11241"/>
              <a:gd name="connsiteX2" fmla="*/ 8333 w 10000"/>
              <a:gd name="connsiteY2" fmla="*/ 382 h 11241"/>
              <a:gd name="connsiteX0" fmla="*/ 1667 w 10000"/>
              <a:gd name="connsiteY0" fmla="*/ 382 h 11241"/>
              <a:gd name="connsiteX1" fmla="*/ 8404 w 10000"/>
              <a:gd name="connsiteY1" fmla="*/ 0 h 11241"/>
              <a:gd name="connsiteX2" fmla="*/ 10000 w 10000"/>
              <a:gd name="connsiteY2" fmla="*/ 5382 h 11241"/>
              <a:gd name="connsiteX3" fmla="*/ 8262 w 10000"/>
              <a:gd name="connsiteY3" fmla="*/ 11241 h 11241"/>
              <a:gd name="connsiteX4" fmla="*/ 1667 w 10000"/>
              <a:gd name="connsiteY4" fmla="*/ 10382 h 11241"/>
              <a:gd name="connsiteX5" fmla="*/ 0 w 10000"/>
              <a:gd name="connsiteY5" fmla="*/ 5382 h 11241"/>
              <a:gd name="connsiteX6" fmla="*/ 1667 w 10000"/>
              <a:gd name="connsiteY6" fmla="*/ 382 h 11241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33 w 10000"/>
              <a:gd name="connsiteY3" fmla="*/ 10382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382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33 w 10000"/>
              <a:gd name="connsiteY3" fmla="*/ 10382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48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382 h 11289"/>
              <a:gd name="connsiteX1" fmla="*/ 8333 w 10000"/>
              <a:gd name="connsiteY1" fmla="*/ 382 h 11289"/>
              <a:gd name="connsiteX2" fmla="*/ 10000 w 10000"/>
              <a:gd name="connsiteY2" fmla="*/ 5382 h 11289"/>
              <a:gd name="connsiteX3" fmla="*/ 8365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8333 w 10000"/>
              <a:gd name="connsiteY0" fmla="*/ 11289 h 11289"/>
              <a:gd name="connsiteX1" fmla="*/ 6666 w 10000"/>
              <a:gd name="connsiteY1" fmla="*/ 5382 h 11289"/>
              <a:gd name="connsiteX2" fmla="*/ 8333 w 10000"/>
              <a:gd name="connsiteY2" fmla="*/ 48 h 11289"/>
              <a:gd name="connsiteX0" fmla="*/ 1667 w 10000"/>
              <a:gd name="connsiteY0" fmla="*/ 382 h 11289"/>
              <a:gd name="connsiteX1" fmla="*/ 8404 w 10000"/>
              <a:gd name="connsiteY1" fmla="*/ 0 h 11289"/>
              <a:gd name="connsiteX2" fmla="*/ 10000 w 10000"/>
              <a:gd name="connsiteY2" fmla="*/ 5382 h 11289"/>
              <a:gd name="connsiteX3" fmla="*/ 8262 w 10000"/>
              <a:gd name="connsiteY3" fmla="*/ 11241 h 11289"/>
              <a:gd name="connsiteX4" fmla="*/ 1667 w 10000"/>
              <a:gd name="connsiteY4" fmla="*/ 10382 h 11289"/>
              <a:gd name="connsiteX5" fmla="*/ 0 w 10000"/>
              <a:gd name="connsiteY5" fmla="*/ 5382 h 11289"/>
              <a:gd name="connsiteX6" fmla="*/ 1667 w 10000"/>
              <a:gd name="connsiteY6" fmla="*/ 382 h 11289"/>
              <a:gd name="connsiteX0" fmla="*/ 1667 w 10000"/>
              <a:gd name="connsiteY0" fmla="*/ 477 h 11384"/>
              <a:gd name="connsiteX1" fmla="*/ 8381 w 10000"/>
              <a:gd name="connsiteY1" fmla="*/ 0 h 11384"/>
              <a:gd name="connsiteX2" fmla="*/ 10000 w 10000"/>
              <a:gd name="connsiteY2" fmla="*/ 5477 h 11384"/>
              <a:gd name="connsiteX3" fmla="*/ 8365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8333 w 10000"/>
              <a:gd name="connsiteY0" fmla="*/ 11384 h 11384"/>
              <a:gd name="connsiteX1" fmla="*/ 6666 w 10000"/>
              <a:gd name="connsiteY1" fmla="*/ 5477 h 11384"/>
              <a:gd name="connsiteX2" fmla="*/ 8333 w 10000"/>
              <a:gd name="connsiteY2" fmla="*/ 143 h 11384"/>
              <a:gd name="connsiteX0" fmla="*/ 1667 w 10000"/>
              <a:gd name="connsiteY0" fmla="*/ 477 h 11384"/>
              <a:gd name="connsiteX1" fmla="*/ 8404 w 10000"/>
              <a:gd name="connsiteY1" fmla="*/ 95 h 11384"/>
              <a:gd name="connsiteX2" fmla="*/ 10000 w 10000"/>
              <a:gd name="connsiteY2" fmla="*/ 5477 h 11384"/>
              <a:gd name="connsiteX3" fmla="*/ 8262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1667 w 10000"/>
              <a:gd name="connsiteY0" fmla="*/ 477 h 11384"/>
              <a:gd name="connsiteX1" fmla="*/ 8381 w 10000"/>
              <a:gd name="connsiteY1" fmla="*/ 0 h 11384"/>
              <a:gd name="connsiteX2" fmla="*/ 10000 w 10000"/>
              <a:gd name="connsiteY2" fmla="*/ 5477 h 11384"/>
              <a:gd name="connsiteX3" fmla="*/ 8365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8333 w 10000"/>
              <a:gd name="connsiteY0" fmla="*/ 11384 h 11384"/>
              <a:gd name="connsiteX1" fmla="*/ 6666 w 10000"/>
              <a:gd name="connsiteY1" fmla="*/ 5477 h 11384"/>
              <a:gd name="connsiteX2" fmla="*/ 8333 w 10000"/>
              <a:gd name="connsiteY2" fmla="*/ 143 h 11384"/>
              <a:gd name="connsiteX0" fmla="*/ 1667 w 10000"/>
              <a:gd name="connsiteY0" fmla="*/ 477 h 11384"/>
              <a:gd name="connsiteX1" fmla="*/ 8404 w 10000"/>
              <a:gd name="connsiteY1" fmla="*/ 95 h 11384"/>
              <a:gd name="connsiteX2" fmla="*/ 9857 w 10000"/>
              <a:gd name="connsiteY2" fmla="*/ 5477 h 11384"/>
              <a:gd name="connsiteX3" fmla="*/ 8262 w 10000"/>
              <a:gd name="connsiteY3" fmla="*/ 11336 h 11384"/>
              <a:gd name="connsiteX4" fmla="*/ 1667 w 10000"/>
              <a:gd name="connsiteY4" fmla="*/ 10477 h 11384"/>
              <a:gd name="connsiteX5" fmla="*/ 0 w 10000"/>
              <a:gd name="connsiteY5" fmla="*/ 5477 h 11384"/>
              <a:gd name="connsiteX6" fmla="*/ 1667 w 10000"/>
              <a:gd name="connsiteY6" fmla="*/ 477 h 11384"/>
              <a:gd name="connsiteX0" fmla="*/ 1667 w 9873"/>
              <a:gd name="connsiteY0" fmla="*/ 477 h 11384"/>
              <a:gd name="connsiteX1" fmla="*/ 8381 w 9873"/>
              <a:gd name="connsiteY1" fmla="*/ 0 h 11384"/>
              <a:gd name="connsiteX2" fmla="*/ 9873 w 9873"/>
              <a:gd name="connsiteY2" fmla="*/ 5413 h 11384"/>
              <a:gd name="connsiteX3" fmla="*/ 8365 w 9873"/>
              <a:gd name="connsiteY3" fmla="*/ 11336 h 11384"/>
              <a:gd name="connsiteX4" fmla="*/ 1667 w 9873"/>
              <a:gd name="connsiteY4" fmla="*/ 10477 h 11384"/>
              <a:gd name="connsiteX5" fmla="*/ 0 w 9873"/>
              <a:gd name="connsiteY5" fmla="*/ 5477 h 11384"/>
              <a:gd name="connsiteX6" fmla="*/ 1667 w 9873"/>
              <a:gd name="connsiteY6" fmla="*/ 477 h 11384"/>
              <a:gd name="connsiteX0" fmla="*/ 8333 w 9873"/>
              <a:gd name="connsiteY0" fmla="*/ 11384 h 11384"/>
              <a:gd name="connsiteX1" fmla="*/ 6666 w 9873"/>
              <a:gd name="connsiteY1" fmla="*/ 5477 h 11384"/>
              <a:gd name="connsiteX2" fmla="*/ 8333 w 9873"/>
              <a:gd name="connsiteY2" fmla="*/ 143 h 11384"/>
              <a:gd name="connsiteX0" fmla="*/ 1667 w 9873"/>
              <a:gd name="connsiteY0" fmla="*/ 477 h 11384"/>
              <a:gd name="connsiteX1" fmla="*/ 8404 w 9873"/>
              <a:gd name="connsiteY1" fmla="*/ 95 h 11384"/>
              <a:gd name="connsiteX2" fmla="*/ 9857 w 9873"/>
              <a:gd name="connsiteY2" fmla="*/ 5477 h 11384"/>
              <a:gd name="connsiteX3" fmla="*/ 8262 w 9873"/>
              <a:gd name="connsiteY3" fmla="*/ 11336 h 11384"/>
              <a:gd name="connsiteX4" fmla="*/ 1667 w 9873"/>
              <a:gd name="connsiteY4" fmla="*/ 10477 h 11384"/>
              <a:gd name="connsiteX5" fmla="*/ 0 w 9873"/>
              <a:gd name="connsiteY5" fmla="*/ 5477 h 11384"/>
              <a:gd name="connsiteX6" fmla="*/ 1667 w 9873"/>
              <a:gd name="connsiteY6" fmla="*/ 477 h 11384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984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10000"/>
              <a:gd name="connsiteY0" fmla="*/ 419 h 10000"/>
              <a:gd name="connsiteX1" fmla="*/ 8489 w 10000"/>
              <a:gd name="connsiteY1" fmla="*/ 0 h 10000"/>
              <a:gd name="connsiteX2" fmla="*/ 10000 w 10000"/>
              <a:gd name="connsiteY2" fmla="*/ 4755 h 10000"/>
              <a:gd name="connsiteX3" fmla="*/ 8473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8440 w 10000"/>
              <a:gd name="connsiteY0" fmla="*/ 10000 h 10000"/>
              <a:gd name="connsiteX1" fmla="*/ 7137 w 10000"/>
              <a:gd name="connsiteY1" fmla="*/ 4895 h 10000"/>
              <a:gd name="connsiteX2" fmla="*/ 8440 w 10000"/>
              <a:gd name="connsiteY2" fmla="*/ 126 h 10000"/>
              <a:gd name="connsiteX0" fmla="*/ 1688 w 10000"/>
              <a:gd name="connsiteY0" fmla="*/ 419 h 10000"/>
              <a:gd name="connsiteX1" fmla="*/ 8512 w 10000"/>
              <a:gd name="connsiteY1" fmla="*/ 83 h 10000"/>
              <a:gd name="connsiteX2" fmla="*/ 9840 w 10000"/>
              <a:gd name="connsiteY2" fmla="*/ 4811 h 10000"/>
              <a:gd name="connsiteX3" fmla="*/ 8368 w 10000"/>
              <a:gd name="connsiteY3" fmla="*/ 9958 h 10000"/>
              <a:gd name="connsiteX4" fmla="*/ 1688 w 10000"/>
              <a:gd name="connsiteY4" fmla="*/ 9203 h 10000"/>
              <a:gd name="connsiteX5" fmla="*/ 0 w 10000"/>
              <a:gd name="connsiteY5" fmla="*/ 4811 h 10000"/>
              <a:gd name="connsiteX6" fmla="*/ 1688 w 10000"/>
              <a:gd name="connsiteY6" fmla="*/ 419 h 10000"/>
              <a:gd name="connsiteX0" fmla="*/ 1688 w 9840"/>
              <a:gd name="connsiteY0" fmla="*/ 419 h 10000"/>
              <a:gd name="connsiteX1" fmla="*/ 8489 w 9840"/>
              <a:gd name="connsiteY1" fmla="*/ 0 h 10000"/>
              <a:gd name="connsiteX2" fmla="*/ 9840 w 9840"/>
              <a:gd name="connsiteY2" fmla="*/ 4755 h 10000"/>
              <a:gd name="connsiteX3" fmla="*/ 8473 w 9840"/>
              <a:gd name="connsiteY3" fmla="*/ 9958 h 10000"/>
              <a:gd name="connsiteX4" fmla="*/ 1688 w 9840"/>
              <a:gd name="connsiteY4" fmla="*/ 9203 h 10000"/>
              <a:gd name="connsiteX5" fmla="*/ 0 w 9840"/>
              <a:gd name="connsiteY5" fmla="*/ 4811 h 10000"/>
              <a:gd name="connsiteX6" fmla="*/ 1688 w 9840"/>
              <a:gd name="connsiteY6" fmla="*/ 419 h 10000"/>
              <a:gd name="connsiteX0" fmla="*/ 8440 w 9840"/>
              <a:gd name="connsiteY0" fmla="*/ 10000 h 10000"/>
              <a:gd name="connsiteX1" fmla="*/ 7137 w 9840"/>
              <a:gd name="connsiteY1" fmla="*/ 4895 h 10000"/>
              <a:gd name="connsiteX2" fmla="*/ 8440 w 9840"/>
              <a:gd name="connsiteY2" fmla="*/ 126 h 10000"/>
              <a:gd name="connsiteX0" fmla="*/ 1688 w 9840"/>
              <a:gd name="connsiteY0" fmla="*/ 419 h 10000"/>
              <a:gd name="connsiteX1" fmla="*/ 8512 w 9840"/>
              <a:gd name="connsiteY1" fmla="*/ 83 h 10000"/>
              <a:gd name="connsiteX2" fmla="*/ 9840 w 9840"/>
              <a:gd name="connsiteY2" fmla="*/ 4811 h 10000"/>
              <a:gd name="connsiteX3" fmla="*/ 8368 w 9840"/>
              <a:gd name="connsiteY3" fmla="*/ 9958 h 10000"/>
              <a:gd name="connsiteX4" fmla="*/ 1688 w 9840"/>
              <a:gd name="connsiteY4" fmla="*/ 9203 h 10000"/>
              <a:gd name="connsiteX5" fmla="*/ 0 w 9840"/>
              <a:gd name="connsiteY5" fmla="*/ 4811 h 10000"/>
              <a:gd name="connsiteX6" fmla="*/ 1688 w 9840"/>
              <a:gd name="connsiteY6" fmla="*/ 419 h 10000"/>
              <a:gd name="connsiteX0" fmla="*/ 1715 w 10000"/>
              <a:gd name="connsiteY0" fmla="*/ 671 h 10252"/>
              <a:gd name="connsiteX1" fmla="*/ 8627 w 10000"/>
              <a:gd name="connsiteY1" fmla="*/ 252 h 10252"/>
              <a:gd name="connsiteX2" fmla="*/ 10000 w 10000"/>
              <a:gd name="connsiteY2" fmla="*/ 5007 h 10252"/>
              <a:gd name="connsiteX3" fmla="*/ 8611 w 10000"/>
              <a:gd name="connsiteY3" fmla="*/ 10210 h 10252"/>
              <a:gd name="connsiteX4" fmla="*/ 1715 w 10000"/>
              <a:gd name="connsiteY4" fmla="*/ 9455 h 10252"/>
              <a:gd name="connsiteX5" fmla="*/ 0 w 10000"/>
              <a:gd name="connsiteY5" fmla="*/ 5063 h 10252"/>
              <a:gd name="connsiteX6" fmla="*/ 1715 w 10000"/>
              <a:gd name="connsiteY6" fmla="*/ 671 h 10252"/>
              <a:gd name="connsiteX0" fmla="*/ 8577 w 10000"/>
              <a:gd name="connsiteY0" fmla="*/ 10252 h 10252"/>
              <a:gd name="connsiteX1" fmla="*/ 7253 w 10000"/>
              <a:gd name="connsiteY1" fmla="*/ 5147 h 10252"/>
              <a:gd name="connsiteX2" fmla="*/ 8577 w 10000"/>
              <a:gd name="connsiteY2" fmla="*/ 378 h 10252"/>
              <a:gd name="connsiteX0" fmla="*/ 1715 w 10000"/>
              <a:gd name="connsiteY0" fmla="*/ 671 h 10252"/>
              <a:gd name="connsiteX1" fmla="*/ 8650 w 10000"/>
              <a:gd name="connsiteY1" fmla="*/ 0 h 10252"/>
              <a:gd name="connsiteX2" fmla="*/ 10000 w 10000"/>
              <a:gd name="connsiteY2" fmla="*/ 5063 h 10252"/>
              <a:gd name="connsiteX3" fmla="*/ 8504 w 10000"/>
              <a:gd name="connsiteY3" fmla="*/ 10210 h 10252"/>
              <a:gd name="connsiteX4" fmla="*/ 1715 w 10000"/>
              <a:gd name="connsiteY4" fmla="*/ 9455 h 10252"/>
              <a:gd name="connsiteX5" fmla="*/ 0 w 10000"/>
              <a:gd name="connsiteY5" fmla="*/ 5063 h 10252"/>
              <a:gd name="connsiteX6" fmla="*/ 1715 w 10000"/>
              <a:gd name="connsiteY6" fmla="*/ 671 h 10252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253 w 10000"/>
              <a:gd name="connsiteY1" fmla="*/ 5171 h 10276"/>
              <a:gd name="connsiteX2" fmla="*/ 8732 w 10000"/>
              <a:gd name="connsiteY2" fmla="*/ 0 h 10276"/>
              <a:gd name="connsiteX0" fmla="*/ 1715 w 10000"/>
              <a:gd name="connsiteY0" fmla="*/ 695 h 10276"/>
              <a:gd name="connsiteX1" fmla="*/ 8650 w 10000"/>
              <a:gd name="connsiteY1" fmla="*/ 24 h 10276"/>
              <a:gd name="connsiteX2" fmla="*/ 10000 w 10000"/>
              <a:gd name="connsiteY2" fmla="*/ 5087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253 w 10000"/>
              <a:gd name="connsiteY1" fmla="*/ 5171 h 10276"/>
              <a:gd name="connsiteX2" fmla="*/ 8732 w 10000"/>
              <a:gd name="connsiteY2" fmla="*/ 0 h 10276"/>
              <a:gd name="connsiteX0" fmla="*/ 1715 w 10000"/>
              <a:gd name="connsiteY0" fmla="*/ 695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15 w 10000"/>
              <a:gd name="connsiteY0" fmla="*/ 695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15 w 10000"/>
              <a:gd name="connsiteY0" fmla="*/ 695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15 w 10000"/>
              <a:gd name="connsiteY0" fmla="*/ 695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02 w 10000"/>
              <a:gd name="connsiteY0" fmla="*/ 606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02 w 10000"/>
              <a:gd name="connsiteY6" fmla="*/ 606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02 w 10000"/>
              <a:gd name="connsiteY0" fmla="*/ 606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02 w 10000"/>
              <a:gd name="connsiteY6" fmla="*/ 606 h 10276"/>
              <a:gd name="connsiteX0" fmla="*/ 1715 w 10000"/>
              <a:gd name="connsiteY0" fmla="*/ 695 h 10276"/>
              <a:gd name="connsiteX1" fmla="*/ 8627 w 10000"/>
              <a:gd name="connsiteY1" fmla="*/ 276 h 10276"/>
              <a:gd name="connsiteX2" fmla="*/ 10000 w 10000"/>
              <a:gd name="connsiteY2" fmla="*/ 5031 h 10276"/>
              <a:gd name="connsiteX3" fmla="*/ 8611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15 w 10000"/>
              <a:gd name="connsiteY6" fmla="*/ 695 h 10276"/>
              <a:gd name="connsiteX0" fmla="*/ 8577 w 10000"/>
              <a:gd name="connsiteY0" fmla="*/ 10276 h 10276"/>
              <a:gd name="connsiteX1" fmla="*/ 7499 w 10000"/>
              <a:gd name="connsiteY1" fmla="*/ 5216 h 10276"/>
              <a:gd name="connsiteX2" fmla="*/ 8732 w 10000"/>
              <a:gd name="connsiteY2" fmla="*/ 0 h 10276"/>
              <a:gd name="connsiteX0" fmla="*/ 1702 w 10000"/>
              <a:gd name="connsiteY0" fmla="*/ 606 h 10276"/>
              <a:gd name="connsiteX1" fmla="*/ 8650 w 10000"/>
              <a:gd name="connsiteY1" fmla="*/ 24 h 10276"/>
              <a:gd name="connsiteX2" fmla="*/ 9741 w 10000"/>
              <a:gd name="connsiteY2" fmla="*/ 5020 h 10276"/>
              <a:gd name="connsiteX3" fmla="*/ 8504 w 10000"/>
              <a:gd name="connsiteY3" fmla="*/ 10234 h 10276"/>
              <a:gd name="connsiteX4" fmla="*/ 1715 w 10000"/>
              <a:gd name="connsiteY4" fmla="*/ 9479 h 10276"/>
              <a:gd name="connsiteX5" fmla="*/ 0 w 10000"/>
              <a:gd name="connsiteY5" fmla="*/ 5087 h 10276"/>
              <a:gd name="connsiteX6" fmla="*/ 1702 w 10000"/>
              <a:gd name="connsiteY6" fmla="*/ 606 h 10276"/>
              <a:gd name="connsiteX0" fmla="*/ 1767 w 10052"/>
              <a:gd name="connsiteY0" fmla="*/ 695 h 10276"/>
              <a:gd name="connsiteX1" fmla="*/ 8679 w 10052"/>
              <a:gd name="connsiteY1" fmla="*/ 276 h 10276"/>
              <a:gd name="connsiteX2" fmla="*/ 10052 w 10052"/>
              <a:gd name="connsiteY2" fmla="*/ 5031 h 10276"/>
              <a:gd name="connsiteX3" fmla="*/ 8663 w 10052"/>
              <a:gd name="connsiteY3" fmla="*/ 10234 h 10276"/>
              <a:gd name="connsiteX4" fmla="*/ 1767 w 10052"/>
              <a:gd name="connsiteY4" fmla="*/ 9479 h 10276"/>
              <a:gd name="connsiteX5" fmla="*/ 52 w 10052"/>
              <a:gd name="connsiteY5" fmla="*/ 5087 h 10276"/>
              <a:gd name="connsiteX6" fmla="*/ 1767 w 10052"/>
              <a:gd name="connsiteY6" fmla="*/ 695 h 10276"/>
              <a:gd name="connsiteX0" fmla="*/ 8629 w 10052"/>
              <a:gd name="connsiteY0" fmla="*/ 10276 h 10276"/>
              <a:gd name="connsiteX1" fmla="*/ 7551 w 10052"/>
              <a:gd name="connsiteY1" fmla="*/ 5216 h 10276"/>
              <a:gd name="connsiteX2" fmla="*/ 8784 w 10052"/>
              <a:gd name="connsiteY2" fmla="*/ 0 h 10276"/>
              <a:gd name="connsiteX0" fmla="*/ 1754 w 10052"/>
              <a:gd name="connsiteY0" fmla="*/ 606 h 10276"/>
              <a:gd name="connsiteX1" fmla="*/ 8702 w 10052"/>
              <a:gd name="connsiteY1" fmla="*/ 24 h 10276"/>
              <a:gd name="connsiteX2" fmla="*/ 9793 w 10052"/>
              <a:gd name="connsiteY2" fmla="*/ 5020 h 10276"/>
              <a:gd name="connsiteX3" fmla="*/ 8556 w 10052"/>
              <a:gd name="connsiteY3" fmla="*/ 10234 h 10276"/>
              <a:gd name="connsiteX4" fmla="*/ 1767 w 10052"/>
              <a:gd name="connsiteY4" fmla="*/ 9479 h 10276"/>
              <a:gd name="connsiteX5" fmla="*/ 0 w 10052"/>
              <a:gd name="connsiteY5" fmla="*/ 4975 h 10276"/>
              <a:gd name="connsiteX6" fmla="*/ 1754 w 10052"/>
              <a:gd name="connsiteY6" fmla="*/ 606 h 10276"/>
              <a:gd name="connsiteX0" fmla="*/ 1767 w 10052"/>
              <a:gd name="connsiteY0" fmla="*/ 695 h 10276"/>
              <a:gd name="connsiteX1" fmla="*/ 8679 w 10052"/>
              <a:gd name="connsiteY1" fmla="*/ 276 h 10276"/>
              <a:gd name="connsiteX2" fmla="*/ 10052 w 10052"/>
              <a:gd name="connsiteY2" fmla="*/ 5031 h 10276"/>
              <a:gd name="connsiteX3" fmla="*/ 8663 w 10052"/>
              <a:gd name="connsiteY3" fmla="*/ 10234 h 10276"/>
              <a:gd name="connsiteX4" fmla="*/ 1767 w 10052"/>
              <a:gd name="connsiteY4" fmla="*/ 9479 h 10276"/>
              <a:gd name="connsiteX5" fmla="*/ 52 w 10052"/>
              <a:gd name="connsiteY5" fmla="*/ 5087 h 10276"/>
              <a:gd name="connsiteX6" fmla="*/ 1767 w 10052"/>
              <a:gd name="connsiteY6" fmla="*/ 695 h 10276"/>
              <a:gd name="connsiteX0" fmla="*/ 8629 w 10052"/>
              <a:gd name="connsiteY0" fmla="*/ 10276 h 10276"/>
              <a:gd name="connsiteX1" fmla="*/ 7551 w 10052"/>
              <a:gd name="connsiteY1" fmla="*/ 5216 h 10276"/>
              <a:gd name="connsiteX2" fmla="*/ 8784 w 10052"/>
              <a:gd name="connsiteY2" fmla="*/ 0 h 10276"/>
              <a:gd name="connsiteX0" fmla="*/ 1754 w 10052"/>
              <a:gd name="connsiteY0" fmla="*/ 606 h 10276"/>
              <a:gd name="connsiteX1" fmla="*/ 8702 w 10052"/>
              <a:gd name="connsiteY1" fmla="*/ 24 h 10276"/>
              <a:gd name="connsiteX2" fmla="*/ 9793 w 10052"/>
              <a:gd name="connsiteY2" fmla="*/ 5020 h 10276"/>
              <a:gd name="connsiteX3" fmla="*/ 8556 w 10052"/>
              <a:gd name="connsiteY3" fmla="*/ 10234 h 10276"/>
              <a:gd name="connsiteX4" fmla="*/ 1767 w 10052"/>
              <a:gd name="connsiteY4" fmla="*/ 9479 h 10276"/>
              <a:gd name="connsiteX5" fmla="*/ 0 w 10052"/>
              <a:gd name="connsiteY5" fmla="*/ 4975 h 10276"/>
              <a:gd name="connsiteX6" fmla="*/ 1754 w 10052"/>
              <a:gd name="connsiteY6" fmla="*/ 606 h 10276"/>
              <a:gd name="connsiteX0" fmla="*/ 1769 w 10054"/>
              <a:gd name="connsiteY0" fmla="*/ 695 h 10276"/>
              <a:gd name="connsiteX1" fmla="*/ 8681 w 10054"/>
              <a:gd name="connsiteY1" fmla="*/ 276 h 10276"/>
              <a:gd name="connsiteX2" fmla="*/ 10054 w 10054"/>
              <a:gd name="connsiteY2" fmla="*/ 5031 h 10276"/>
              <a:gd name="connsiteX3" fmla="*/ 8665 w 10054"/>
              <a:gd name="connsiteY3" fmla="*/ 10234 h 10276"/>
              <a:gd name="connsiteX4" fmla="*/ 1769 w 10054"/>
              <a:gd name="connsiteY4" fmla="*/ 9479 h 10276"/>
              <a:gd name="connsiteX5" fmla="*/ 54 w 10054"/>
              <a:gd name="connsiteY5" fmla="*/ 5087 h 10276"/>
              <a:gd name="connsiteX6" fmla="*/ 1769 w 10054"/>
              <a:gd name="connsiteY6" fmla="*/ 695 h 10276"/>
              <a:gd name="connsiteX0" fmla="*/ 8631 w 10054"/>
              <a:gd name="connsiteY0" fmla="*/ 10276 h 10276"/>
              <a:gd name="connsiteX1" fmla="*/ 7553 w 10054"/>
              <a:gd name="connsiteY1" fmla="*/ 5216 h 10276"/>
              <a:gd name="connsiteX2" fmla="*/ 8786 w 10054"/>
              <a:gd name="connsiteY2" fmla="*/ 0 h 10276"/>
              <a:gd name="connsiteX0" fmla="*/ 1756 w 10054"/>
              <a:gd name="connsiteY0" fmla="*/ 606 h 10276"/>
              <a:gd name="connsiteX1" fmla="*/ 8704 w 10054"/>
              <a:gd name="connsiteY1" fmla="*/ 24 h 10276"/>
              <a:gd name="connsiteX2" fmla="*/ 9795 w 10054"/>
              <a:gd name="connsiteY2" fmla="*/ 5020 h 10276"/>
              <a:gd name="connsiteX3" fmla="*/ 8558 w 10054"/>
              <a:gd name="connsiteY3" fmla="*/ 10234 h 10276"/>
              <a:gd name="connsiteX4" fmla="*/ 1769 w 10054"/>
              <a:gd name="connsiteY4" fmla="*/ 9479 h 10276"/>
              <a:gd name="connsiteX5" fmla="*/ 2 w 10054"/>
              <a:gd name="connsiteY5" fmla="*/ 4975 h 10276"/>
              <a:gd name="connsiteX6" fmla="*/ 1756 w 10054"/>
              <a:gd name="connsiteY6" fmla="*/ 606 h 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4" h="10276" stroke="0" extrusionOk="0">
                <a:moveTo>
                  <a:pt x="1769" y="695"/>
                </a:moveTo>
                <a:cubicBezTo>
                  <a:pt x="4073" y="377"/>
                  <a:pt x="6377" y="416"/>
                  <a:pt x="8681" y="276"/>
                </a:cubicBezTo>
                <a:cubicBezTo>
                  <a:pt x="9629" y="276"/>
                  <a:pt x="10057" y="3372"/>
                  <a:pt x="10054" y="5031"/>
                </a:cubicBezTo>
                <a:cubicBezTo>
                  <a:pt x="10051" y="6690"/>
                  <a:pt x="9612" y="10234"/>
                  <a:pt x="8665" y="10234"/>
                </a:cubicBezTo>
                <a:lnTo>
                  <a:pt x="1769" y="9479"/>
                </a:lnTo>
                <a:cubicBezTo>
                  <a:pt x="822" y="9479"/>
                  <a:pt x="54" y="7512"/>
                  <a:pt x="54" y="5087"/>
                </a:cubicBezTo>
                <a:cubicBezTo>
                  <a:pt x="54" y="2662"/>
                  <a:pt x="822" y="695"/>
                  <a:pt x="1769" y="695"/>
                </a:cubicBezTo>
                <a:close/>
              </a:path>
              <a:path w="10054" h="10276" fill="none" extrusionOk="0">
                <a:moveTo>
                  <a:pt x="8631" y="10276"/>
                </a:moveTo>
                <a:cubicBezTo>
                  <a:pt x="7683" y="10276"/>
                  <a:pt x="7618" y="7613"/>
                  <a:pt x="7553" y="5216"/>
                </a:cubicBezTo>
                <a:cubicBezTo>
                  <a:pt x="7634" y="3434"/>
                  <a:pt x="7838" y="0"/>
                  <a:pt x="8786" y="0"/>
                </a:cubicBezTo>
              </a:path>
              <a:path w="10054" h="10276" fill="none">
                <a:moveTo>
                  <a:pt x="1756" y="606"/>
                </a:moveTo>
                <a:cubicBezTo>
                  <a:pt x="4044" y="383"/>
                  <a:pt x="6418" y="24"/>
                  <a:pt x="8704" y="24"/>
                </a:cubicBezTo>
                <a:cubicBezTo>
                  <a:pt x="9653" y="24"/>
                  <a:pt x="9819" y="3318"/>
                  <a:pt x="9795" y="5020"/>
                </a:cubicBezTo>
                <a:cubicBezTo>
                  <a:pt x="9771" y="6722"/>
                  <a:pt x="9506" y="10234"/>
                  <a:pt x="8558" y="10234"/>
                </a:cubicBezTo>
                <a:lnTo>
                  <a:pt x="1769" y="9479"/>
                </a:lnTo>
                <a:cubicBezTo>
                  <a:pt x="822" y="9479"/>
                  <a:pt x="56" y="7435"/>
                  <a:pt x="2" y="4975"/>
                </a:cubicBezTo>
                <a:cubicBezTo>
                  <a:pt x="-52" y="2515"/>
                  <a:pt x="757" y="695"/>
                  <a:pt x="1756" y="60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76200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24407" y="2588589"/>
                <a:ext cx="873637" cy="553998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C</m:t>
                      </m:r>
                      <m:r>
                        <a:rPr lang="en-US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3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</m:t>
                      </m:r>
                    </m:oMath>
                  </m:oMathPara>
                </a14:m>
                <a:endParaRPr lang="uk-UA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407" y="2588589"/>
                <a:ext cx="873637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/>
          <p:cNvCxnSpPr>
            <a:endCxn id="65" idx="1"/>
          </p:cNvCxnSpPr>
          <p:nvPr/>
        </p:nvCxnSpPr>
        <p:spPr>
          <a:xfrm flipH="1">
            <a:off x="10539276" y="3151782"/>
            <a:ext cx="497145" cy="4151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852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Cooling and heating curves of a motor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cxnSp>
        <p:nvCxnSpPr>
          <p:cNvPr id="6" name="Line 17313"/>
          <p:cNvCxnSpPr/>
          <p:nvPr/>
        </p:nvCxnSpPr>
        <p:spPr bwMode="auto">
          <a:xfrm flipV="1">
            <a:off x="1517079" y="1269301"/>
            <a:ext cx="1059" cy="3477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Line 17314"/>
          <p:cNvCxnSpPr/>
          <p:nvPr/>
        </p:nvCxnSpPr>
        <p:spPr bwMode="auto">
          <a:xfrm>
            <a:off x="1517079" y="4746327"/>
            <a:ext cx="3211342" cy="11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Freeform 17315"/>
          <p:cNvSpPr>
            <a:spLocks/>
          </p:cNvSpPr>
          <p:nvPr/>
        </p:nvSpPr>
        <p:spPr bwMode="auto">
          <a:xfrm>
            <a:off x="1517079" y="2190243"/>
            <a:ext cx="3211342" cy="2556084"/>
          </a:xfrm>
          <a:custGeom>
            <a:avLst/>
            <a:gdLst>
              <a:gd name="T0" fmla="*/ 0 w 3724"/>
              <a:gd name="T1" fmla="*/ 2408 h 2408"/>
              <a:gd name="T2" fmla="*/ 983 w 3724"/>
              <a:gd name="T3" fmla="*/ 644 h 2408"/>
              <a:gd name="T4" fmla="*/ 3724 w 3724"/>
              <a:gd name="T5" fmla="*/ 0 h 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24" h="2408">
                <a:moveTo>
                  <a:pt x="0" y="2408"/>
                </a:moveTo>
                <a:cubicBezTo>
                  <a:pt x="164" y="2114"/>
                  <a:pt x="362" y="1045"/>
                  <a:pt x="983" y="644"/>
                </a:cubicBezTo>
                <a:cubicBezTo>
                  <a:pt x="1604" y="243"/>
                  <a:pt x="3173" y="44"/>
                  <a:pt x="3724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9" name="Line 17316"/>
          <p:cNvCxnSpPr/>
          <p:nvPr/>
        </p:nvCxnSpPr>
        <p:spPr bwMode="auto">
          <a:xfrm>
            <a:off x="1578510" y="1982395"/>
            <a:ext cx="333208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Line 17317"/>
          <p:cNvCxnSpPr/>
          <p:nvPr/>
        </p:nvCxnSpPr>
        <p:spPr bwMode="auto">
          <a:xfrm>
            <a:off x="1578510" y="3260437"/>
            <a:ext cx="333208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Line 17318"/>
          <p:cNvCxnSpPr/>
          <p:nvPr/>
        </p:nvCxnSpPr>
        <p:spPr bwMode="auto">
          <a:xfrm flipV="1">
            <a:off x="1517079" y="1982395"/>
            <a:ext cx="819782" cy="2720814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Freeform 17319"/>
          <p:cNvSpPr>
            <a:spLocks/>
          </p:cNvSpPr>
          <p:nvPr/>
        </p:nvSpPr>
        <p:spPr bwMode="auto">
          <a:xfrm>
            <a:off x="1517079" y="3379839"/>
            <a:ext cx="3186982" cy="1336637"/>
          </a:xfrm>
          <a:custGeom>
            <a:avLst/>
            <a:gdLst>
              <a:gd name="T0" fmla="*/ 0 w 3696"/>
              <a:gd name="T1" fmla="*/ 1260 h 1260"/>
              <a:gd name="T2" fmla="*/ 968 w 3696"/>
              <a:gd name="T3" fmla="*/ 336 h 1260"/>
              <a:gd name="T4" fmla="*/ 3696 w 3696"/>
              <a:gd name="T5" fmla="*/ 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6" h="1260">
                <a:moveTo>
                  <a:pt x="0" y="1260"/>
                </a:moveTo>
                <a:cubicBezTo>
                  <a:pt x="161" y="1106"/>
                  <a:pt x="352" y="546"/>
                  <a:pt x="968" y="336"/>
                </a:cubicBezTo>
                <a:cubicBezTo>
                  <a:pt x="1584" y="126"/>
                  <a:pt x="3128" y="70"/>
                  <a:pt x="3696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13" name="Line 17320"/>
          <p:cNvCxnSpPr/>
          <p:nvPr/>
        </p:nvCxnSpPr>
        <p:spPr bwMode="auto">
          <a:xfrm>
            <a:off x="2342157" y="1982395"/>
            <a:ext cx="1059" cy="2763931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Line 17321"/>
          <p:cNvCxnSpPr/>
          <p:nvPr/>
        </p:nvCxnSpPr>
        <p:spPr bwMode="auto">
          <a:xfrm flipV="1">
            <a:off x="1517079" y="3260437"/>
            <a:ext cx="845202" cy="1456039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Freeform 17322"/>
          <p:cNvSpPr>
            <a:spLocks/>
          </p:cNvSpPr>
          <p:nvPr/>
        </p:nvSpPr>
        <p:spPr bwMode="auto">
          <a:xfrm>
            <a:off x="1517079" y="1952545"/>
            <a:ext cx="2776032" cy="1070194"/>
          </a:xfrm>
          <a:custGeom>
            <a:avLst/>
            <a:gdLst>
              <a:gd name="T0" fmla="*/ 0 w 3220"/>
              <a:gd name="T1" fmla="*/ 1008 h 1008"/>
              <a:gd name="T2" fmla="*/ 1043 w 3220"/>
              <a:gd name="T3" fmla="*/ 270 h 1008"/>
              <a:gd name="T4" fmla="*/ 3220 w 3220"/>
              <a:gd name="T5" fmla="*/ 2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20" h="1008">
                <a:moveTo>
                  <a:pt x="0" y="1008"/>
                </a:moveTo>
                <a:cubicBezTo>
                  <a:pt x="174" y="885"/>
                  <a:pt x="506" y="433"/>
                  <a:pt x="1043" y="270"/>
                </a:cubicBezTo>
                <a:cubicBezTo>
                  <a:pt x="1580" y="107"/>
                  <a:pt x="2768" y="0"/>
                  <a:pt x="3220" y="2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16" name="Line 17323"/>
          <p:cNvCxnSpPr/>
          <p:nvPr/>
        </p:nvCxnSpPr>
        <p:spPr bwMode="auto">
          <a:xfrm flipV="1">
            <a:off x="1517079" y="1982395"/>
            <a:ext cx="845202" cy="1040344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 Box 17324"/>
          <p:cNvSpPr txBox="1">
            <a:spLocks noChangeArrowheads="1"/>
          </p:cNvSpPr>
          <p:nvPr/>
        </p:nvSpPr>
        <p:spPr bwMode="auto">
          <a:xfrm>
            <a:off x="3594072" y="3542358"/>
            <a:ext cx="838780" cy="5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25"/>
          <p:cNvSpPr txBox="1">
            <a:spLocks noChangeArrowheads="1"/>
          </p:cNvSpPr>
          <p:nvPr/>
        </p:nvSpPr>
        <p:spPr bwMode="auto">
          <a:xfrm>
            <a:off x="3642793" y="2427941"/>
            <a:ext cx="1496579" cy="6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Line 17326"/>
          <p:cNvCxnSpPr/>
          <p:nvPr/>
        </p:nvCxnSpPr>
        <p:spPr bwMode="auto">
          <a:xfrm>
            <a:off x="3594072" y="3498135"/>
            <a:ext cx="145104" cy="1779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Line 17327"/>
          <p:cNvCxnSpPr/>
          <p:nvPr/>
        </p:nvCxnSpPr>
        <p:spPr bwMode="auto">
          <a:xfrm>
            <a:off x="3739175" y="2369346"/>
            <a:ext cx="145104" cy="2078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 Box 17333"/>
          <p:cNvSpPr txBox="1">
            <a:spLocks noChangeArrowheads="1"/>
          </p:cNvSpPr>
          <p:nvPr/>
        </p:nvSpPr>
        <p:spPr bwMode="auto">
          <a:xfrm>
            <a:off x="4723125" y="4413549"/>
            <a:ext cx="556054" cy="5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Line 17334"/>
          <p:cNvCxnSpPr/>
          <p:nvPr/>
        </p:nvCxnSpPr>
        <p:spPr bwMode="auto">
          <a:xfrm>
            <a:off x="1517079" y="4538479"/>
            <a:ext cx="1059" cy="7727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Line 17335"/>
          <p:cNvCxnSpPr/>
          <p:nvPr/>
        </p:nvCxnSpPr>
        <p:spPr bwMode="auto">
          <a:xfrm>
            <a:off x="2338979" y="4538479"/>
            <a:ext cx="1059" cy="7727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Line 17336"/>
          <p:cNvCxnSpPr/>
          <p:nvPr/>
        </p:nvCxnSpPr>
        <p:spPr bwMode="auto">
          <a:xfrm>
            <a:off x="1517079" y="5191872"/>
            <a:ext cx="844142" cy="11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med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 Box 17337"/>
          <p:cNvSpPr txBox="1">
            <a:spLocks noChangeArrowheads="1"/>
          </p:cNvSpPr>
          <p:nvPr/>
        </p:nvSpPr>
        <p:spPr bwMode="auto">
          <a:xfrm>
            <a:off x="1659006" y="4740799"/>
            <a:ext cx="497800" cy="6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Line 17338"/>
          <p:cNvCxnSpPr/>
          <p:nvPr/>
        </p:nvCxnSpPr>
        <p:spPr bwMode="auto">
          <a:xfrm flipV="1">
            <a:off x="7049583" y="1502104"/>
            <a:ext cx="1325" cy="321606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Line 17339"/>
          <p:cNvCxnSpPr/>
          <p:nvPr/>
        </p:nvCxnSpPr>
        <p:spPr bwMode="auto">
          <a:xfrm>
            <a:off x="7049583" y="4718169"/>
            <a:ext cx="4016817" cy="102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Freeform 17340"/>
          <p:cNvSpPr>
            <a:spLocks/>
          </p:cNvSpPr>
          <p:nvPr/>
        </p:nvSpPr>
        <p:spPr bwMode="auto">
          <a:xfrm>
            <a:off x="7049583" y="2146340"/>
            <a:ext cx="4020792" cy="2320271"/>
          </a:xfrm>
          <a:custGeom>
            <a:avLst/>
            <a:gdLst>
              <a:gd name="T0" fmla="*/ 0 w 3728"/>
              <a:gd name="T1" fmla="*/ 0 h 2363"/>
              <a:gd name="T2" fmla="*/ 1538 w 3728"/>
              <a:gd name="T3" fmla="*/ 1718 h 2363"/>
              <a:gd name="T4" fmla="*/ 3728 w 3728"/>
              <a:gd name="T5" fmla="*/ 2363 h 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28" h="2363">
                <a:moveTo>
                  <a:pt x="0" y="0"/>
                </a:moveTo>
                <a:cubicBezTo>
                  <a:pt x="203" y="398"/>
                  <a:pt x="917" y="1324"/>
                  <a:pt x="1538" y="1718"/>
                </a:cubicBezTo>
                <a:cubicBezTo>
                  <a:pt x="2159" y="2112"/>
                  <a:pt x="3233" y="2348"/>
                  <a:pt x="3728" y="2363"/>
                </a:cubicBezTo>
              </a:path>
            </a:pathLst>
          </a:custGeom>
          <a:noFill/>
          <a:ln w="38100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sp>
        <p:nvSpPr>
          <p:cNvPr id="34" name="Freeform 17341"/>
          <p:cNvSpPr>
            <a:spLocks/>
          </p:cNvSpPr>
          <p:nvPr/>
        </p:nvSpPr>
        <p:spPr bwMode="auto">
          <a:xfrm>
            <a:off x="7049583" y="3343800"/>
            <a:ext cx="3563733" cy="1297675"/>
          </a:xfrm>
          <a:custGeom>
            <a:avLst/>
            <a:gdLst>
              <a:gd name="T0" fmla="*/ 0 w 3304"/>
              <a:gd name="T1" fmla="*/ 0 h 1322"/>
              <a:gd name="T2" fmla="*/ 1358 w 3304"/>
              <a:gd name="T3" fmla="*/ 887 h 1322"/>
              <a:gd name="T4" fmla="*/ 3304 w 3304"/>
              <a:gd name="T5" fmla="*/ 1316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4" h="1322">
                <a:moveTo>
                  <a:pt x="0" y="0"/>
                </a:moveTo>
                <a:cubicBezTo>
                  <a:pt x="173" y="197"/>
                  <a:pt x="807" y="668"/>
                  <a:pt x="1358" y="887"/>
                </a:cubicBezTo>
                <a:cubicBezTo>
                  <a:pt x="1909" y="1106"/>
                  <a:pt x="2903" y="1322"/>
                  <a:pt x="3304" y="1316"/>
                </a:cubicBezTo>
              </a:path>
            </a:pathLst>
          </a:custGeom>
          <a:noFill/>
          <a:ln w="38100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35" name="Line 17342"/>
          <p:cNvCxnSpPr/>
          <p:nvPr/>
        </p:nvCxnSpPr>
        <p:spPr bwMode="auto">
          <a:xfrm>
            <a:off x="7049583" y="2146340"/>
            <a:ext cx="1669258" cy="2576942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Line 17343"/>
          <p:cNvCxnSpPr/>
          <p:nvPr/>
        </p:nvCxnSpPr>
        <p:spPr bwMode="auto">
          <a:xfrm>
            <a:off x="7118473" y="3404133"/>
            <a:ext cx="1600368" cy="1319149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 Box 17348"/>
          <p:cNvSpPr txBox="1">
            <a:spLocks noChangeArrowheads="1"/>
          </p:cNvSpPr>
          <p:nvPr/>
        </p:nvSpPr>
        <p:spPr bwMode="auto">
          <a:xfrm>
            <a:off x="11010168" y="4363328"/>
            <a:ext cx="695524" cy="55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Line 17349"/>
          <p:cNvCxnSpPr/>
          <p:nvPr/>
        </p:nvCxnSpPr>
        <p:spPr bwMode="auto">
          <a:xfrm>
            <a:off x="7049583" y="4415481"/>
            <a:ext cx="1325" cy="742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Line 17350"/>
          <p:cNvCxnSpPr/>
          <p:nvPr/>
        </p:nvCxnSpPr>
        <p:spPr bwMode="auto">
          <a:xfrm>
            <a:off x="8718841" y="4718169"/>
            <a:ext cx="1325" cy="4397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Line 17351"/>
          <p:cNvCxnSpPr/>
          <p:nvPr/>
        </p:nvCxnSpPr>
        <p:spPr bwMode="auto">
          <a:xfrm>
            <a:off x="7049583" y="5108801"/>
            <a:ext cx="1661309" cy="10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med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 Box 17352"/>
          <p:cNvSpPr txBox="1">
            <a:spLocks noChangeArrowheads="1"/>
          </p:cNvSpPr>
          <p:nvPr/>
        </p:nvSpPr>
        <p:spPr bwMode="auto">
          <a:xfrm>
            <a:off x="7600340" y="4638407"/>
            <a:ext cx="996255" cy="6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87782" tIns="43891" rIns="87782" bIns="43891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9826" y="2538571"/>
                <a:ext cx="922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26" y="2538571"/>
                <a:ext cx="92257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91066" y="1647589"/>
                <a:ext cx="922570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6" y="1647589"/>
                <a:ext cx="922570" cy="606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92751" y="2919221"/>
                <a:ext cx="922570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51" y="2919221"/>
                <a:ext cx="922570" cy="606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62121" y="1690352"/>
                <a:ext cx="922570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21" y="1690352"/>
                <a:ext cx="922570" cy="606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62121" y="2923152"/>
                <a:ext cx="922570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21" y="2923152"/>
                <a:ext cx="922570" cy="606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20069" y="1167036"/>
                <a:ext cx="611649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</m:t>
                      </m:r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69" y="1167036"/>
                <a:ext cx="611649" cy="6063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46802" y="1020960"/>
                <a:ext cx="611649" cy="60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</m:t>
                      </m:r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02" y="1020960"/>
                <a:ext cx="611649" cy="606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3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7" grpId="0"/>
      <p:bldP spid="18" grpId="0"/>
      <p:bldP spid="30" grpId="0"/>
      <p:bldP spid="33" grpId="0" animBg="1"/>
      <p:bldP spid="34" grpId="0" animBg="1"/>
      <p:bldP spid="45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25" y="321557"/>
            <a:ext cx="5977345" cy="722531"/>
          </a:xfrm>
        </p:spPr>
        <p:txBody>
          <a:bodyPr/>
          <a:lstStyle/>
          <a:p>
            <a:r>
              <a:rPr lang="en-US" dirty="0" smtClean="0"/>
              <a:t>Selection of the motor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8792" y="3416267"/>
            <a:ext cx="6728603" cy="89694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Motor </a:t>
            </a:r>
            <a:r>
              <a:rPr lang="en-US" sz="3600" dirty="0"/>
              <a:t>behaviors classification</a:t>
            </a:r>
            <a:endParaRPr lang="uk-UA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378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Motor behaviors classification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57709" y="1319816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rated duty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(S1) </a:t>
            </a:r>
            <a:endParaRPr lang="uk-UA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48613" y="1352181"/>
            <a:ext cx="22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 duty (S2) 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41094" y="1329001"/>
            <a:ext cx="308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Intermittent periodic duty (S3)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521439" y="1659780"/>
            <a:ext cx="11126465" cy="2622199"/>
            <a:chOff x="309047" y="1974289"/>
            <a:chExt cx="11126465" cy="2622199"/>
          </a:xfrm>
        </p:grpSpPr>
        <p:cxnSp>
          <p:nvCxnSpPr>
            <p:cNvPr id="11" name="Line 17015"/>
            <p:cNvCxnSpPr/>
            <p:nvPr/>
          </p:nvCxnSpPr>
          <p:spPr bwMode="auto">
            <a:xfrm flipV="1">
              <a:off x="593977" y="2173619"/>
              <a:ext cx="635" cy="180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7016"/>
            <p:cNvCxnSpPr/>
            <p:nvPr/>
          </p:nvCxnSpPr>
          <p:spPr bwMode="auto">
            <a:xfrm>
              <a:off x="593977" y="3986183"/>
              <a:ext cx="20053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17017"/>
            <p:cNvSpPr>
              <a:spLocks/>
            </p:cNvSpPr>
            <p:nvPr/>
          </p:nvSpPr>
          <p:spPr bwMode="auto">
            <a:xfrm>
              <a:off x="599692" y="2888903"/>
              <a:ext cx="1960245" cy="1084580"/>
            </a:xfrm>
            <a:custGeom>
              <a:avLst/>
              <a:gdLst>
                <a:gd name="T0" fmla="*/ 0 w 3668"/>
                <a:gd name="T1" fmla="*/ 1708 h 1708"/>
                <a:gd name="T2" fmla="*/ 192 w 3668"/>
                <a:gd name="T3" fmla="*/ 1407 h 1708"/>
                <a:gd name="T4" fmla="*/ 506 w 3668"/>
                <a:gd name="T5" fmla="*/ 1035 h 1708"/>
                <a:gd name="T6" fmla="*/ 1047 w 3668"/>
                <a:gd name="T7" fmla="*/ 567 h 1708"/>
                <a:gd name="T8" fmla="*/ 1631 w 3668"/>
                <a:gd name="T9" fmla="*/ 270 h 1708"/>
                <a:gd name="T10" fmla="*/ 2427 w 3668"/>
                <a:gd name="T11" fmla="*/ 87 h 1708"/>
                <a:gd name="T12" fmla="*/ 3668 w 3668"/>
                <a:gd name="T13" fmla="*/ 0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8" h="1708">
                  <a:moveTo>
                    <a:pt x="0" y="1708"/>
                  </a:moveTo>
                  <a:cubicBezTo>
                    <a:pt x="32" y="1658"/>
                    <a:pt x="108" y="1519"/>
                    <a:pt x="192" y="1407"/>
                  </a:cubicBezTo>
                  <a:cubicBezTo>
                    <a:pt x="276" y="1295"/>
                    <a:pt x="364" y="1175"/>
                    <a:pt x="506" y="1035"/>
                  </a:cubicBezTo>
                  <a:cubicBezTo>
                    <a:pt x="648" y="895"/>
                    <a:pt x="860" y="694"/>
                    <a:pt x="1047" y="567"/>
                  </a:cubicBezTo>
                  <a:cubicBezTo>
                    <a:pt x="1234" y="440"/>
                    <a:pt x="1401" y="350"/>
                    <a:pt x="1631" y="270"/>
                  </a:cubicBezTo>
                  <a:cubicBezTo>
                    <a:pt x="1861" y="190"/>
                    <a:pt x="2088" y="132"/>
                    <a:pt x="2427" y="87"/>
                  </a:cubicBezTo>
                  <a:cubicBezTo>
                    <a:pt x="2764" y="45"/>
                    <a:pt x="3409" y="18"/>
                    <a:pt x="3668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14" name="Line 17018"/>
            <p:cNvCxnSpPr/>
            <p:nvPr/>
          </p:nvCxnSpPr>
          <p:spPr bwMode="auto">
            <a:xfrm>
              <a:off x="593977" y="2784128"/>
              <a:ext cx="1969770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7019"/>
            <p:cNvSpPr txBox="1">
              <a:spLocks noChangeArrowheads="1"/>
            </p:cNvSpPr>
            <p:nvPr/>
          </p:nvSpPr>
          <p:spPr bwMode="auto">
            <a:xfrm>
              <a:off x="309047" y="1990258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7020"/>
            <p:cNvSpPr txBox="1">
              <a:spLocks noChangeArrowheads="1"/>
            </p:cNvSpPr>
            <p:nvPr/>
          </p:nvSpPr>
          <p:spPr bwMode="auto">
            <a:xfrm>
              <a:off x="2273552" y="3607723"/>
              <a:ext cx="46164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11907" y="2357318"/>
              <a:ext cx="1134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 </a:t>
              </a:r>
              <a:r>
                <a:rPr lang="en-US" sz="2000" i="1" baseline="-25000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ru-RU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P/A</a:t>
              </a:r>
              <a:endParaRPr lang="uk-UA" sz="2000" dirty="0"/>
            </a:p>
          </p:txBody>
        </p:sp>
        <p:sp>
          <p:nvSpPr>
            <p:cNvPr id="21" name="Text Box 17019"/>
            <p:cNvSpPr txBox="1">
              <a:spLocks noChangeArrowheads="1"/>
            </p:cNvSpPr>
            <p:nvPr/>
          </p:nvSpPr>
          <p:spPr bwMode="auto">
            <a:xfrm>
              <a:off x="1629218" y="3135342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>
              <a:endCxn id="13" idx="4"/>
            </p:cNvCxnSpPr>
            <p:nvPr/>
          </p:nvCxnSpPr>
          <p:spPr>
            <a:xfrm flipH="1" flipV="1">
              <a:off x="1471328" y="3060353"/>
              <a:ext cx="243329" cy="2833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17032"/>
            <p:cNvSpPr>
              <a:spLocks/>
            </p:cNvSpPr>
            <p:nvPr/>
          </p:nvSpPr>
          <p:spPr bwMode="auto">
            <a:xfrm>
              <a:off x="4202522" y="3490053"/>
              <a:ext cx="788035" cy="469900"/>
            </a:xfrm>
            <a:custGeom>
              <a:avLst/>
              <a:gdLst>
                <a:gd name="T0" fmla="*/ 0 w 1241"/>
                <a:gd name="T1" fmla="*/ 0 h 740"/>
                <a:gd name="T2" fmla="*/ 206 w 1241"/>
                <a:gd name="T3" fmla="*/ 270 h 740"/>
                <a:gd name="T4" fmla="*/ 416 w 1241"/>
                <a:gd name="T5" fmla="*/ 465 h 740"/>
                <a:gd name="T6" fmla="*/ 581 w 1241"/>
                <a:gd name="T7" fmla="*/ 567 h 740"/>
                <a:gd name="T8" fmla="*/ 950 w 1241"/>
                <a:gd name="T9" fmla="*/ 708 h 740"/>
                <a:gd name="T10" fmla="*/ 1241 w 1241"/>
                <a:gd name="T11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1" h="740">
                  <a:moveTo>
                    <a:pt x="0" y="0"/>
                  </a:moveTo>
                  <a:cubicBezTo>
                    <a:pt x="34" y="44"/>
                    <a:pt x="137" y="193"/>
                    <a:pt x="206" y="270"/>
                  </a:cubicBezTo>
                  <a:cubicBezTo>
                    <a:pt x="276" y="345"/>
                    <a:pt x="326" y="401"/>
                    <a:pt x="416" y="465"/>
                  </a:cubicBezTo>
                  <a:cubicBezTo>
                    <a:pt x="506" y="529"/>
                    <a:pt x="461" y="507"/>
                    <a:pt x="581" y="567"/>
                  </a:cubicBezTo>
                  <a:cubicBezTo>
                    <a:pt x="701" y="627"/>
                    <a:pt x="867" y="691"/>
                    <a:pt x="950" y="708"/>
                  </a:cubicBezTo>
                  <a:cubicBezTo>
                    <a:pt x="1033" y="725"/>
                    <a:pt x="1181" y="733"/>
                    <a:pt x="1241" y="74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29" name="Line 17034"/>
            <p:cNvCxnSpPr/>
            <p:nvPr/>
          </p:nvCxnSpPr>
          <p:spPr bwMode="auto">
            <a:xfrm>
              <a:off x="4199982" y="2598513"/>
              <a:ext cx="796290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17036"/>
            <p:cNvCxnSpPr/>
            <p:nvPr/>
          </p:nvCxnSpPr>
          <p:spPr bwMode="auto">
            <a:xfrm>
              <a:off x="5457282" y="2598513"/>
              <a:ext cx="796290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Freeform 17038"/>
            <p:cNvSpPr>
              <a:spLocks/>
            </p:cNvSpPr>
            <p:nvPr/>
          </p:nvSpPr>
          <p:spPr bwMode="auto">
            <a:xfrm>
              <a:off x="3742782" y="3488148"/>
              <a:ext cx="455930" cy="481965"/>
            </a:xfrm>
            <a:custGeom>
              <a:avLst/>
              <a:gdLst>
                <a:gd name="T0" fmla="*/ 0 w 718"/>
                <a:gd name="T1" fmla="*/ 759 h 759"/>
                <a:gd name="T2" fmla="*/ 205 w 718"/>
                <a:gd name="T3" fmla="*/ 519 h 759"/>
                <a:gd name="T4" fmla="*/ 475 w 718"/>
                <a:gd name="T5" fmla="*/ 228 h 759"/>
                <a:gd name="T6" fmla="*/ 718 w 718"/>
                <a:gd name="T7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759">
                  <a:moveTo>
                    <a:pt x="0" y="759"/>
                  </a:moveTo>
                  <a:cubicBezTo>
                    <a:pt x="34" y="719"/>
                    <a:pt x="126" y="608"/>
                    <a:pt x="205" y="519"/>
                  </a:cubicBezTo>
                  <a:cubicBezTo>
                    <a:pt x="279" y="436"/>
                    <a:pt x="389" y="312"/>
                    <a:pt x="475" y="228"/>
                  </a:cubicBezTo>
                  <a:cubicBezTo>
                    <a:pt x="561" y="144"/>
                    <a:pt x="668" y="47"/>
                    <a:pt x="718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32" name="Freeform 17039"/>
            <p:cNvSpPr>
              <a:spLocks/>
            </p:cNvSpPr>
            <p:nvPr/>
          </p:nvSpPr>
          <p:spPr bwMode="auto">
            <a:xfrm>
              <a:off x="4200617" y="2954748"/>
              <a:ext cx="805815" cy="533400"/>
            </a:xfrm>
            <a:custGeom>
              <a:avLst/>
              <a:gdLst>
                <a:gd name="T0" fmla="*/ 0 w 1269"/>
                <a:gd name="T1" fmla="*/ 840 h 840"/>
                <a:gd name="T2" fmla="*/ 255 w 1269"/>
                <a:gd name="T3" fmla="*/ 615 h 840"/>
                <a:gd name="T4" fmla="*/ 519 w 1269"/>
                <a:gd name="T5" fmla="*/ 411 h 840"/>
                <a:gd name="T6" fmla="*/ 798 w 1269"/>
                <a:gd name="T7" fmla="*/ 228 h 840"/>
                <a:gd name="T8" fmla="*/ 1053 w 1269"/>
                <a:gd name="T9" fmla="*/ 96 h 840"/>
                <a:gd name="T10" fmla="*/ 1269 w 1269"/>
                <a:gd name="T11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9" h="840">
                  <a:moveTo>
                    <a:pt x="0" y="840"/>
                  </a:moveTo>
                  <a:cubicBezTo>
                    <a:pt x="105" y="735"/>
                    <a:pt x="169" y="686"/>
                    <a:pt x="255" y="615"/>
                  </a:cubicBezTo>
                  <a:cubicBezTo>
                    <a:pt x="341" y="544"/>
                    <a:pt x="429" y="475"/>
                    <a:pt x="519" y="411"/>
                  </a:cubicBezTo>
                  <a:cubicBezTo>
                    <a:pt x="609" y="347"/>
                    <a:pt x="709" y="280"/>
                    <a:pt x="798" y="228"/>
                  </a:cubicBezTo>
                  <a:cubicBezTo>
                    <a:pt x="886" y="175"/>
                    <a:pt x="975" y="134"/>
                    <a:pt x="1053" y="96"/>
                  </a:cubicBezTo>
                  <a:cubicBezTo>
                    <a:pt x="1131" y="58"/>
                    <a:pt x="1224" y="20"/>
                    <a:pt x="1269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33" name="Freeform 17040"/>
            <p:cNvSpPr>
              <a:spLocks/>
            </p:cNvSpPr>
            <p:nvPr/>
          </p:nvSpPr>
          <p:spPr bwMode="auto">
            <a:xfrm>
              <a:off x="5000082" y="2815683"/>
              <a:ext cx="474980" cy="139065"/>
            </a:xfrm>
            <a:custGeom>
              <a:avLst/>
              <a:gdLst>
                <a:gd name="T0" fmla="*/ 0 w 748"/>
                <a:gd name="T1" fmla="*/ 219 h 219"/>
                <a:gd name="T2" fmla="*/ 289 w 748"/>
                <a:gd name="T3" fmla="*/ 114 h 219"/>
                <a:gd name="T4" fmla="*/ 544 w 748"/>
                <a:gd name="T5" fmla="*/ 42 h 219"/>
                <a:gd name="T6" fmla="*/ 748 w 748"/>
                <a:gd name="T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219">
                  <a:moveTo>
                    <a:pt x="0" y="219"/>
                  </a:moveTo>
                  <a:cubicBezTo>
                    <a:pt x="48" y="202"/>
                    <a:pt x="198" y="143"/>
                    <a:pt x="289" y="114"/>
                  </a:cubicBezTo>
                  <a:cubicBezTo>
                    <a:pt x="383" y="79"/>
                    <a:pt x="469" y="64"/>
                    <a:pt x="544" y="42"/>
                  </a:cubicBezTo>
                  <a:cubicBezTo>
                    <a:pt x="619" y="20"/>
                    <a:pt x="706" y="9"/>
                    <a:pt x="748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34" name="Freeform 17041"/>
            <p:cNvSpPr>
              <a:spLocks/>
            </p:cNvSpPr>
            <p:nvPr/>
          </p:nvSpPr>
          <p:spPr bwMode="auto">
            <a:xfrm>
              <a:off x="5457282" y="2716623"/>
              <a:ext cx="777240" cy="102870"/>
            </a:xfrm>
            <a:custGeom>
              <a:avLst/>
              <a:gdLst>
                <a:gd name="T0" fmla="*/ 0 w 1224"/>
                <a:gd name="T1" fmla="*/ 162 h 162"/>
                <a:gd name="T2" fmla="*/ 228 w 1224"/>
                <a:gd name="T3" fmla="*/ 117 h 162"/>
                <a:gd name="T4" fmla="*/ 399 w 1224"/>
                <a:gd name="T5" fmla="*/ 87 h 162"/>
                <a:gd name="T6" fmla="*/ 561 w 1224"/>
                <a:gd name="T7" fmla="*/ 63 h 162"/>
                <a:gd name="T8" fmla="*/ 735 w 1224"/>
                <a:gd name="T9" fmla="*/ 45 h 162"/>
                <a:gd name="T10" fmla="*/ 1224 w 1224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4" h="162">
                  <a:moveTo>
                    <a:pt x="0" y="162"/>
                  </a:moveTo>
                  <a:lnTo>
                    <a:pt x="228" y="117"/>
                  </a:lnTo>
                  <a:cubicBezTo>
                    <a:pt x="294" y="105"/>
                    <a:pt x="344" y="96"/>
                    <a:pt x="399" y="87"/>
                  </a:cubicBezTo>
                  <a:cubicBezTo>
                    <a:pt x="454" y="78"/>
                    <a:pt x="505" y="70"/>
                    <a:pt x="561" y="63"/>
                  </a:cubicBezTo>
                  <a:cubicBezTo>
                    <a:pt x="617" y="56"/>
                    <a:pt x="625" y="55"/>
                    <a:pt x="735" y="45"/>
                  </a:cubicBezTo>
                  <a:cubicBezTo>
                    <a:pt x="845" y="35"/>
                    <a:pt x="1122" y="9"/>
                    <a:pt x="1224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35" name="Line 17043"/>
            <p:cNvCxnSpPr/>
            <p:nvPr/>
          </p:nvCxnSpPr>
          <p:spPr bwMode="auto">
            <a:xfrm>
              <a:off x="3742782" y="4198078"/>
              <a:ext cx="4572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Line 17044"/>
            <p:cNvCxnSpPr/>
            <p:nvPr/>
          </p:nvCxnSpPr>
          <p:spPr bwMode="auto">
            <a:xfrm>
              <a:off x="4199982" y="4198713"/>
              <a:ext cx="7848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Text Box 17045"/>
            <p:cNvSpPr txBox="1">
              <a:spLocks noChangeArrowheads="1"/>
            </p:cNvSpPr>
            <p:nvPr/>
          </p:nvSpPr>
          <p:spPr bwMode="auto">
            <a:xfrm>
              <a:off x="3778342" y="3879009"/>
              <a:ext cx="470535" cy="434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7046"/>
            <p:cNvSpPr txBox="1">
              <a:spLocks noChangeArrowheads="1"/>
            </p:cNvSpPr>
            <p:nvPr/>
          </p:nvSpPr>
          <p:spPr bwMode="auto">
            <a:xfrm>
              <a:off x="4499067" y="3894940"/>
              <a:ext cx="398145" cy="398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17048"/>
            <p:cNvSpPr txBox="1">
              <a:spLocks noChangeArrowheads="1"/>
            </p:cNvSpPr>
            <p:nvPr/>
          </p:nvSpPr>
          <p:spPr bwMode="auto">
            <a:xfrm>
              <a:off x="3740767" y="2223369"/>
              <a:ext cx="615315" cy="398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7049"/>
            <p:cNvSpPr txBox="1">
              <a:spLocks noChangeArrowheads="1"/>
            </p:cNvSpPr>
            <p:nvPr/>
          </p:nvSpPr>
          <p:spPr bwMode="auto">
            <a:xfrm>
              <a:off x="5012865" y="2215552"/>
              <a:ext cx="615315" cy="398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7051"/>
            <p:cNvSpPr txBox="1">
              <a:spLocks noChangeArrowheads="1"/>
            </p:cNvSpPr>
            <p:nvPr/>
          </p:nvSpPr>
          <p:spPr bwMode="auto">
            <a:xfrm>
              <a:off x="5959823" y="3574637"/>
              <a:ext cx="434340" cy="32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17052"/>
            <p:cNvSpPr txBox="1">
              <a:spLocks noChangeArrowheads="1"/>
            </p:cNvSpPr>
            <p:nvPr/>
          </p:nvSpPr>
          <p:spPr bwMode="auto">
            <a:xfrm>
              <a:off x="4469857" y="3401788"/>
              <a:ext cx="335280" cy="268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Line 17053"/>
            <p:cNvCxnSpPr/>
            <p:nvPr/>
          </p:nvCxnSpPr>
          <p:spPr bwMode="auto">
            <a:xfrm flipV="1">
              <a:off x="4428582" y="3632928"/>
              <a:ext cx="10858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Rectangle 17094"/>
            <p:cNvSpPr>
              <a:spLocks noChangeArrowheads="1"/>
            </p:cNvSpPr>
            <p:nvPr/>
          </p:nvSpPr>
          <p:spPr bwMode="auto">
            <a:xfrm>
              <a:off x="3742782" y="2598513"/>
              <a:ext cx="457200" cy="1371600"/>
            </a:xfrm>
            <a:prstGeom prst="rect">
              <a:avLst/>
            </a:prstGeom>
            <a:noFill/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47" name="Rectangle 17095"/>
            <p:cNvSpPr>
              <a:spLocks noChangeArrowheads="1"/>
            </p:cNvSpPr>
            <p:nvPr/>
          </p:nvSpPr>
          <p:spPr bwMode="auto">
            <a:xfrm>
              <a:off x="5000082" y="2598513"/>
              <a:ext cx="457200" cy="1371600"/>
            </a:xfrm>
            <a:prstGeom prst="rect">
              <a:avLst/>
            </a:prstGeom>
            <a:noFill/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48" name="Freeform 17096"/>
            <p:cNvSpPr>
              <a:spLocks/>
            </p:cNvSpPr>
            <p:nvPr/>
          </p:nvSpPr>
          <p:spPr bwMode="auto">
            <a:xfrm>
              <a:off x="5000082" y="3497673"/>
              <a:ext cx="457200" cy="470535"/>
            </a:xfrm>
            <a:custGeom>
              <a:avLst/>
              <a:gdLst>
                <a:gd name="T0" fmla="*/ 0 w 633"/>
                <a:gd name="T1" fmla="*/ 741 h 741"/>
                <a:gd name="T2" fmla="*/ 174 w 633"/>
                <a:gd name="T3" fmla="*/ 507 h 741"/>
                <a:gd name="T4" fmla="*/ 393 w 633"/>
                <a:gd name="T5" fmla="*/ 240 h 741"/>
                <a:gd name="T6" fmla="*/ 633 w 633"/>
                <a:gd name="T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741">
                  <a:moveTo>
                    <a:pt x="0" y="741"/>
                  </a:moveTo>
                  <a:cubicBezTo>
                    <a:pt x="0" y="741"/>
                    <a:pt x="109" y="590"/>
                    <a:pt x="174" y="507"/>
                  </a:cubicBezTo>
                  <a:cubicBezTo>
                    <a:pt x="239" y="424"/>
                    <a:pt x="317" y="324"/>
                    <a:pt x="393" y="240"/>
                  </a:cubicBezTo>
                  <a:cubicBezTo>
                    <a:pt x="469" y="156"/>
                    <a:pt x="583" y="50"/>
                    <a:pt x="633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49" name="Line 17098"/>
            <p:cNvCxnSpPr/>
            <p:nvPr/>
          </p:nvCxnSpPr>
          <p:spPr bwMode="auto">
            <a:xfrm>
              <a:off x="3742782" y="3970113"/>
              <a:ext cx="63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Line 17099"/>
            <p:cNvCxnSpPr/>
            <p:nvPr/>
          </p:nvCxnSpPr>
          <p:spPr bwMode="auto">
            <a:xfrm>
              <a:off x="4199982" y="3970113"/>
              <a:ext cx="635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Line 17100"/>
            <p:cNvCxnSpPr/>
            <p:nvPr/>
          </p:nvCxnSpPr>
          <p:spPr bwMode="auto">
            <a:xfrm>
              <a:off x="5000082" y="3970113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Line 17027"/>
            <p:cNvCxnSpPr/>
            <p:nvPr/>
          </p:nvCxnSpPr>
          <p:spPr bwMode="auto">
            <a:xfrm flipV="1">
              <a:off x="3720282" y="3972625"/>
              <a:ext cx="270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7027"/>
            <p:cNvCxnSpPr/>
            <p:nvPr/>
          </p:nvCxnSpPr>
          <p:spPr bwMode="auto">
            <a:xfrm rot="16200000" flipV="1">
              <a:off x="2794221" y="3032208"/>
              <a:ext cx="187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7019"/>
            <p:cNvSpPr txBox="1">
              <a:spLocks noChangeArrowheads="1"/>
            </p:cNvSpPr>
            <p:nvPr/>
          </p:nvSpPr>
          <p:spPr bwMode="auto">
            <a:xfrm>
              <a:off x="4426499" y="3279205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7019"/>
            <p:cNvSpPr txBox="1">
              <a:spLocks noChangeArrowheads="1"/>
            </p:cNvSpPr>
            <p:nvPr/>
          </p:nvSpPr>
          <p:spPr bwMode="auto">
            <a:xfrm>
              <a:off x="6194755" y="2414624"/>
              <a:ext cx="52318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en-US" sz="2000" i="1" baseline="-25000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uk-UA" sz="2000" b="1" i="1" baseline="-25000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7019"/>
            <p:cNvSpPr txBox="1">
              <a:spLocks noChangeArrowheads="1"/>
            </p:cNvSpPr>
            <p:nvPr/>
          </p:nvSpPr>
          <p:spPr bwMode="auto">
            <a:xfrm>
              <a:off x="8160311" y="3245608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Line 17056"/>
            <p:cNvCxnSpPr/>
            <p:nvPr/>
          </p:nvCxnSpPr>
          <p:spPr bwMode="auto">
            <a:xfrm>
              <a:off x="7849667" y="3901563"/>
              <a:ext cx="159258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5" name="Line 17057"/>
            <p:cNvCxnSpPr/>
            <p:nvPr/>
          </p:nvCxnSpPr>
          <p:spPr bwMode="auto">
            <a:xfrm flipV="1">
              <a:off x="7828712" y="2096206"/>
              <a:ext cx="8890" cy="248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6" name="Rectangle 17058"/>
            <p:cNvSpPr>
              <a:spLocks noChangeArrowheads="1"/>
            </p:cNvSpPr>
            <p:nvPr/>
          </p:nvSpPr>
          <p:spPr bwMode="auto">
            <a:xfrm>
              <a:off x="7843952" y="2524248"/>
              <a:ext cx="325755" cy="13754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67" name="Rectangle 17059"/>
            <p:cNvSpPr>
              <a:spLocks noChangeArrowheads="1"/>
            </p:cNvSpPr>
            <p:nvPr/>
          </p:nvSpPr>
          <p:spPr bwMode="auto">
            <a:xfrm>
              <a:off x="8494192" y="2526153"/>
              <a:ext cx="325755" cy="13754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68" name="Rectangle 17060"/>
            <p:cNvSpPr>
              <a:spLocks noChangeArrowheads="1"/>
            </p:cNvSpPr>
            <p:nvPr/>
          </p:nvSpPr>
          <p:spPr bwMode="auto">
            <a:xfrm>
              <a:off x="9922942" y="2526153"/>
              <a:ext cx="325755" cy="13754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69" name="Rectangle 17061"/>
            <p:cNvSpPr>
              <a:spLocks noChangeArrowheads="1"/>
            </p:cNvSpPr>
            <p:nvPr/>
          </p:nvSpPr>
          <p:spPr bwMode="auto">
            <a:xfrm>
              <a:off x="10589692" y="2526153"/>
              <a:ext cx="325755" cy="13754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0" name="Rectangle 17062"/>
            <p:cNvSpPr>
              <a:spLocks noChangeArrowheads="1"/>
            </p:cNvSpPr>
            <p:nvPr/>
          </p:nvSpPr>
          <p:spPr bwMode="auto">
            <a:xfrm>
              <a:off x="9117127" y="2526153"/>
              <a:ext cx="325755" cy="13754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71" name="Line 17063"/>
            <p:cNvCxnSpPr/>
            <p:nvPr/>
          </p:nvCxnSpPr>
          <p:spPr bwMode="auto">
            <a:xfrm>
              <a:off x="9922942" y="3901563"/>
              <a:ext cx="1339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2" name="Freeform 17064"/>
            <p:cNvSpPr>
              <a:spLocks/>
            </p:cNvSpPr>
            <p:nvPr/>
          </p:nvSpPr>
          <p:spPr bwMode="auto">
            <a:xfrm>
              <a:off x="7838872" y="3674868"/>
              <a:ext cx="335280" cy="220980"/>
            </a:xfrm>
            <a:custGeom>
              <a:avLst/>
              <a:gdLst>
                <a:gd name="T0" fmla="*/ 0 w 528"/>
                <a:gd name="T1" fmla="*/ 348 h 348"/>
                <a:gd name="T2" fmla="*/ 114 w 528"/>
                <a:gd name="T3" fmla="*/ 216 h 348"/>
                <a:gd name="T4" fmla="*/ 246 w 528"/>
                <a:gd name="T5" fmla="*/ 111 h 348"/>
                <a:gd name="T6" fmla="*/ 393 w 528"/>
                <a:gd name="T7" fmla="*/ 36 h 348"/>
                <a:gd name="T8" fmla="*/ 528 w 528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48">
                  <a:moveTo>
                    <a:pt x="0" y="348"/>
                  </a:moveTo>
                  <a:cubicBezTo>
                    <a:pt x="19" y="326"/>
                    <a:pt x="73" y="256"/>
                    <a:pt x="114" y="216"/>
                  </a:cubicBezTo>
                  <a:cubicBezTo>
                    <a:pt x="155" y="176"/>
                    <a:pt x="199" y="141"/>
                    <a:pt x="246" y="111"/>
                  </a:cubicBezTo>
                  <a:cubicBezTo>
                    <a:pt x="293" y="81"/>
                    <a:pt x="346" y="55"/>
                    <a:pt x="393" y="36"/>
                  </a:cubicBezTo>
                  <a:cubicBezTo>
                    <a:pt x="440" y="17"/>
                    <a:pt x="500" y="8"/>
                    <a:pt x="528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  <p:sp>
          <p:nvSpPr>
            <p:cNvPr id="73" name="Freeform 17065"/>
            <p:cNvSpPr>
              <a:spLocks/>
            </p:cNvSpPr>
            <p:nvPr/>
          </p:nvSpPr>
          <p:spPr bwMode="auto">
            <a:xfrm>
              <a:off x="8176057" y="3674868"/>
              <a:ext cx="316230" cy="131445"/>
            </a:xfrm>
            <a:custGeom>
              <a:avLst/>
              <a:gdLst>
                <a:gd name="T0" fmla="*/ 0 w 498"/>
                <a:gd name="T1" fmla="*/ 0 h 207"/>
                <a:gd name="T2" fmla="*/ 114 w 498"/>
                <a:gd name="T3" fmla="*/ 90 h 207"/>
                <a:gd name="T4" fmla="*/ 237 w 498"/>
                <a:gd name="T5" fmla="*/ 165 h 207"/>
                <a:gd name="T6" fmla="*/ 381 w 498"/>
                <a:gd name="T7" fmla="*/ 201 h 207"/>
                <a:gd name="T8" fmla="*/ 498 w 498"/>
                <a:gd name="T9" fmla="*/ 2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207">
                  <a:moveTo>
                    <a:pt x="0" y="0"/>
                  </a:moveTo>
                  <a:cubicBezTo>
                    <a:pt x="19" y="15"/>
                    <a:pt x="74" y="62"/>
                    <a:pt x="114" y="90"/>
                  </a:cubicBezTo>
                  <a:cubicBezTo>
                    <a:pt x="154" y="118"/>
                    <a:pt x="193" y="147"/>
                    <a:pt x="237" y="165"/>
                  </a:cubicBezTo>
                  <a:cubicBezTo>
                    <a:pt x="281" y="183"/>
                    <a:pt x="338" y="195"/>
                    <a:pt x="381" y="201"/>
                  </a:cubicBezTo>
                  <a:cubicBezTo>
                    <a:pt x="424" y="207"/>
                    <a:pt x="474" y="204"/>
                    <a:pt x="498" y="204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  <p:sp>
          <p:nvSpPr>
            <p:cNvPr id="74" name="Freeform 17066"/>
            <p:cNvSpPr>
              <a:spLocks/>
            </p:cNvSpPr>
            <p:nvPr/>
          </p:nvSpPr>
          <p:spPr bwMode="auto">
            <a:xfrm>
              <a:off x="8496097" y="3516753"/>
              <a:ext cx="325755" cy="289560"/>
            </a:xfrm>
            <a:custGeom>
              <a:avLst/>
              <a:gdLst>
                <a:gd name="T0" fmla="*/ 0 w 513"/>
                <a:gd name="T1" fmla="*/ 456 h 456"/>
                <a:gd name="T2" fmla="*/ 123 w 513"/>
                <a:gd name="T3" fmla="*/ 267 h 456"/>
                <a:gd name="T4" fmla="*/ 237 w 513"/>
                <a:gd name="T5" fmla="*/ 144 h 456"/>
                <a:gd name="T6" fmla="*/ 363 w 513"/>
                <a:gd name="T7" fmla="*/ 60 h 456"/>
                <a:gd name="T8" fmla="*/ 513 w 51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6">
                  <a:moveTo>
                    <a:pt x="0" y="456"/>
                  </a:moveTo>
                  <a:cubicBezTo>
                    <a:pt x="20" y="425"/>
                    <a:pt x="83" y="319"/>
                    <a:pt x="123" y="267"/>
                  </a:cubicBezTo>
                  <a:cubicBezTo>
                    <a:pt x="163" y="215"/>
                    <a:pt x="197" y="178"/>
                    <a:pt x="237" y="144"/>
                  </a:cubicBezTo>
                  <a:cubicBezTo>
                    <a:pt x="280" y="105"/>
                    <a:pt x="317" y="84"/>
                    <a:pt x="363" y="60"/>
                  </a:cubicBezTo>
                  <a:cubicBezTo>
                    <a:pt x="409" y="36"/>
                    <a:pt x="482" y="12"/>
                    <a:pt x="513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5" name="Freeform 17067"/>
            <p:cNvSpPr>
              <a:spLocks/>
            </p:cNvSpPr>
            <p:nvPr/>
          </p:nvSpPr>
          <p:spPr bwMode="auto">
            <a:xfrm>
              <a:off x="8823757" y="3516753"/>
              <a:ext cx="287655" cy="201930"/>
            </a:xfrm>
            <a:custGeom>
              <a:avLst/>
              <a:gdLst>
                <a:gd name="T0" fmla="*/ 0 w 453"/>
                <a:gd name="T1" fmla="*/ 0 h 318"/>
                <a:gd name="T2" fmla="*/ 81 w 453"/>
                <a:gd name="T3" fmla="*/ 138 h 318"/>
                <a:gd name="T4" fmla="*/ 207 w 453"/>
                <a:gd name="T5" fmla="*/ 258 h 318"/>
                <a:gd name="T6" fmla="*/ 453 w 453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318">
                  <a:moveTo>
                    <a:pt x="0" y="0"/>
                  </a:moveTo>
                  <a:cubicBezTo>
                    <a:pt x="14" y="23"/>
                    <a:pt x="47" y="95"/>
                    <a:pt x="81" y="138"/>
                  </a:cubicBezTo>
                  <a:cubicBezTo>
                    <a:pt x="115" y="181"/>
                    <a:pt x="145" y="228"/>
                    <a:pt x="207" y="258"/>
                  </a:cubicBezTo>
                  <a:cubicBezTo>
                    <a:pt x="283" y="312"/>
                    <a:pt x="402" y="306"/>
                    <a:pt x="453" y="318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6" name="Freeform 17068"/>
            <p:cNvSpPr>
              <a:spLocks/>
            </p:cNvSpPr>
            <p:nvPr/>
          </p:nvSpPr>
          <p:spPr bwMode="auto">
            <a:xfrm>
              <a:off x="9115222" y="3419598"/>
              <a:ext cx="331470" cy="295275"/>
            </a:xfrm>
            <a:custGeom>
              <a:avLst/>
              <a:gdLst>
                <a:gd name="T0" fmla="*/ 0 w 522"/>
                <a:gd name="T1" fmla="*/ 465 h 465"/>
                <a:gd name="T2" fmla="*/ 111 w 522"/>
                <a:gd name="T3" fmla="*/ 276 h 465"/>
                <a:gd name="T4" fmla="*/ 246 w 522"/>
                <a:gd name="T5" fmla="*/ 135 h 465"/>
                <a:gd name="T6" fmla="*/ 522 w 522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465">
                  <a:moveTo>
                    <a:pt x="0" y="465"/>
                  </a:moveTo>
                  <a:cubicBezTo>
                    <a:pt x="19" y="433"/>
                    <a:pt x="70" y="331"/>
                    <a:pt x="111" y="276"/>
                  </a:cubicBezTo>
                  <a:cubicBezTo>
                    <a:pt x="152" y="221"/>
                    <a:pt x="177" y="181"/>
                    <a:pt x="246" y="135"/>
                  </a:cubicBezTo>
                  <a:cubicBezTo>
                    <a:pt x="333" y="58"/>
                    <a:pt x="465" y="28"/>
                    <a:pt x="522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7" name="Freeform 17069"/>
            <p:cNvSpPr>
              <a:spLocks/>
            </p:cNvSpPr>
            <p:nvPr/>
          </p:nvSpPr>
          <p:spPr bwMode="auto">
            <a:xfrm>
              <a:off x="9919132" y="3015738"/>
              <a:ext cx="329565" cy="173990"/>
            </a:xfrm>
            <a:custGeom>
              <a:avLst/>
              <a:gdLst>
                <a:gd name="T0" fmla="*/ 0 w 519"/>
                <a:gd name="T1" fmla="*/ 274 h 274"/>
                <a:gd name="T2" fmla="*/ 126 w 519"/>
                <a:gd name="T3" fmla="*/ 162 h 274"/>
                <a:gd name="T4" fmla="*/ 258 w 519"/>
                <a:gd name="T5" fmla="*/ 78 h 274"/>
                <a:gd name="T6" fmla="*/ 393 w 519"/>
                <a:gd name="T7" fmla="*/ 24 h 274"/>
                <a:gd name="T8" fmla="*/ 519 w 519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274">
                  <a:moveTo>
                    <a:pt x="0" y="274"/>
                  </a:moveTo>
                  <a:cubicBezTo>
                    <a:pt x="21" y="255"/>
                    <a:pt x="83" y="195"/>
                    <a:pt x="126" y="162"/>
                  </a:cubicBezTo>
                  <a:cubicBezTo>
                    <a:pt x="169" y="129"/>
                    <a:pt x="214" y="101"/>
                    <a:pt x="258" y="78"/>
                  </a:cubicBezTo>
                  <a:cubicBezTo>
                    <a:pt x="302" y="56"/>
                    <a:pt x="350" y="37"/>
                    <a:pt x="393" y="24"/>
                  </a:cubicBezTo>
                  <a:cubicBezTo>
                    <a:pt x="436" y="11"/>
                    <a:pt x="493" y="5"/>
                    <a:pt x="519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8" name="Freeform 17070"/>
            <p:cNvSpPr>
              <a:spLocks/>
            </p:cNvSpPr>
            <p:nvPr/>
          </p:nvSpPr>
          <p:spPr bwMode="auto">
            <a:xfrm>
              <a:off x="10248697" y="3010023"/>
              <a:ext cx="340995" cy="150495"/>
            </a:xfrm>
            <a:custGeom>
              <a:avLst/>
              <a:gdLst>
                <a:gd name="T0" fmla="*/ 0 w 537"/>
                <a:gd name="T1" fmla="*/ 0 h 237"/>
                <a:gd name="T2" fmla="*/ 264 w 537"/>
                <a:gd name="T3" fmla="*/ 180 h 237"/>
                <a:gd name="T4" fmla="*/ 537 w 537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237">
                  <a:moveTo>
                    <a:pt x="0" y="0"/>
                  </a:moveTo>
                  <a:cubicBezTo>
                    <a:pt x="44" y="30"/>
                    <a:pt x="174" y="140"/>
                    <a:pt x="264" y="180"/>
                  </a:cubicBezTo>
                  <a:cubicBezTo>
                    <a:pt x="354" y="220"/>
                    <a:pt x="482" y="228"/>
                    <a:pt x="537" y="237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79" name="Freeform 17071"/>
            <p:cNvSpPr>
              <a:spLocks/>
            </p:cNvSpPr>
            <p:nvPr/>
          </p:nvSpPr>
          <p:spPr bwMode="auto">
            <a:xfrm>
              <a:off x="10589692" y="2987163"/>
              <a:ext cx="323850" cy="172085"/>
            </a:xfrm>
            <a:custGeom>
              <a:avLst/>
              <a:gdLst>
                <a:gd name="T0" fmla="*/ 0 w 510"/>
                <a:gd name="T1" fmla="*/ 271 h 271"/>
                <a:gd name="T2" fmla="*/ 105 w 510"/>
                <a:gd name="T3" fmla="*/ 165 h 271"/>
                <a:gd name="T4" fmla="*/ 255 w 510"/>
                <a:gd name="T5" fmla="*/ 66 h 271"/>
                <a:gd name="T6" fmla="*/ 384 w 510"/>
                <a:gd name="T7" fmla="*/ 21 h 271"/>
                <a:gd name="T8" fmla="*/ 510 w 510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71">
                  <a:moveTo>
                    <a:pt x="0" y="271"/>
                  </a:moveTo>
                  <a:cubicBezTo>
                    <a:pt x="17" y="253"/>
                    <a:pt x="62" y="199"/>
                    <a:pt x="105" y="165"/>
                  </a:cubicBezTo>
                  <a:cubicBezTo>
                    <a:pt x="148" y="131"/>
                    <a:pt x="209" y="90"/>
                    <a:pt x="255" y="66"/>
                  </a:cubicBezTo>
                  <a:cubicBezTo>
                    <a:pt x="301" y="42"/>
                    <a:pt x="342" y="32"/>
                    <a:pt x="384" y="21"/>
                  </a:cubicBezTo>
                  <a:cubicBezTo>
                    <a:pt x="426" y="10"/>
                    <a:pt x="484" y="4"/>
                    <a:pt x="510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cxnSp>
          <p:nvCxnSpPr>
            <p:cNvPr id="80" name="Line 17072"/>
            <p:cNvCxnSpPr/>
            <p:nvPr/>
          </p:nvCxnSpPr>
          <p:spPr bwMode="auto">
            <a:xfrm flipH="1">
              <a:off x="9823247" y="3013833"/>
              <a:ext cx="4229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" name="Line 17073"/>
            <p:cNvCxnSpPr/>
            <p:nvPr/>
          </p:nvCxnSpPr>
          <p:spPr bwMode="auto">
            <a:xfrm>
              <a:off x="9922942" y="3079238"/>
              <a:ext cx="1066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Line 17074"/>
            <p:cNvCxnSpPr/>
            <p:nvPr/>
          </p:nvCxnSpPr>
          <p:spPr bwMode="auto">
            <a:xfrm>
              <a:off x="9532417" y="3900928"/>
              <a:ext cx="2908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3" name="Line 17075"/>
            <p:cNvCxnSpPr/>
            <p:nvPr/>
          </p:nvCxnSpPr>
          <p:spPr bwMode="auto">
            <a:xfrm>
              <a:off x="8499963" y="3849728"/>
              <a:ext cx="635" cy="746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4" name="Line 17076"/>
            <p:cNvCxnSpPr/>
            <p:nvPr/>
          </p:nvCxnSpPr>
          <p:spPr bwMode="auto">
            <a:xfrm flipH="1">
              <a:off x="8165897" y="3834888"/>
              <a:ext cx="0" cy="429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Line 17077"/>
            <p:cNvCxnSpPr/>
            <p:nvPr/>
          </p:nvCxnSpPr>
          <p:spPr bwMode="auto">
            <a:xfrm>
              <a:off x="7839507" y="4487717"/>
              <a:ext cx="6400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6" name="Text Box 17078"/>
            <p:cNvSpPr txBox="1">
              <a:spLocks noChangeArrowheads="1"/>
            </p:cNvSpPr>
            <p:nvPr/>
          </p:nvSpPr>
          <p:spPr bwMode="auto">
            <a:xfrm>
              <a:off x="7956489" y="4102916"/>
              <a:ext cx="466855" cy="420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000" i="1" baseline="-25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7079"/>
            <p:cNvSpPr txBox="1">
              <a:spLocks noChangeArrowheads="1"/>
            </p:cNvSpPr>
            <p:nvPr/>
          </p:nvSpPr>
          <p:spPr bwMode="auto">
            <a:xfrm>
              <a:off x="8171393" y="3795518"/>
              <a:ext cx="42672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0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17080"/>
            <p:cNvSpPr txBox="1">
              <a:spLocks noChangeArrowheads="1"/>
            </p:cNvSpPr>
            <p:nvPr/>
          </p:nvSpPr>
          <p:spPr bwMode="auto">
            <a:xfrm>
              <a:off x="7795713" y="3789028"/>
              <a:ext cx="444500" cy="37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0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7082"/>
            <p:cNvSpPr txBox="1">
              <a:spLocks noChangeArrowheads="1"/>
            </p:cNvSpPr>
            <p:nvPr/>
          </p:nvSpPr>
          <p:spPr bwMode="auto">
            <a:xfrm>
              <a:off x="7804899" y="2174998"/>
              <a:ext cx="56578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7083"/>
            <p:cNvSpPr txBox="1">
              <a:spLocks noChangeArrowheads="1"/>
            </p:cNvSpPr>
            <p:nvPr/>
          </p:nvSpPr>
          <p:spPr bwMode="auto">
            <a:xfrm>
              <a:off x="8456537" y="2149998"/>
              <a:ext cx="57340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7084"/>
            <p:cNvSpPr txBox="1">
              <a:spLocks noChangeArrowheads="1"/>
            </p:cNvSpPr>
            <p:nvPr/>
          </p:nvSpPr>
          <p:spPr bwMode="auto">
            <a:xfrm>
              <a:off x="9072406" y="2147412"/>
              <a:ext cx="583746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 Box 17085"/>
            <p:cNvSpPr txBox="1">
              <a:spLocks noChangeArrowheads="1"/>
            </p:cNvSpPr>
            <p:nvPr/>
          </p:nvSpPr>
          <p:spPr bwMode="auto">
            <a:xfrm>
              <a:off x="8205267" y="3334508"/>
              <a:ext cx="335280" cy="268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Line 17086"/>
            <p:cNvCxnSpPr/>
            <p:nvPr/>
          </p:nvCxnSpPr>
          <p:spPr bwMode="auto">
            <a:xfrm flipV="1">
              <a:off x="8276387" y="3618988"/>
              <a:ext cx="71755" cy="124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5" name="Text Box 17087"/>
            <p:cNvSpPr txBox="1">
              <a:spLocks noChangeArrowheads="1"/>
            </p:cNvSpPr>
            <p:nvPr/>
          </p:nvSpPr>
          <p:spPr bwMode="auto">
            <a:xfrm>
              <a:off x="9457487" y="2717288"/>
              <a:ext cx="544830" cy="52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 Box 17088"/>
            <p:cNvSpPr txBox="1">
              <a:spLocks noChangeArrowheads="1"/>
            </p:cNvSpPr>
            <p:nvPr/>
          </p:nvSpPr>
          <p:spPr bwMode="auto">
            <a:xfrm>
              <a:off x="10890047" y="2925568"/>
              <a:ext cx="545465" cy="528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7089"/>
            <p:cNvSpPr txBox="1">
              <a:spLocks noChangeArrowheads="1"/>
            </p:cNvSpPr>
            <p:nvPr/>
          </p:nvSpPr>
          <p:spPr bwMode="auto">
            <a:xfrm>
              <a:off x="11037295" y="3501513"/>
              <a:ext cx="355600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 Box 17090"/>
            <p:cNvSpPr txBox="1">
              <a:spLocks noChangeArrowheads="1"/>
            </p:cNvSpPr>
            <p:nvPr/>
          </p:nvSpPr>
          <p:spPr bwMode="auto">
            <a:xfrm>
              <a:off x="7219747" y="2338828"/>
              <a:ext cx="640715" cy="528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Line 17102"/>
            <p:cNvCxnSpPr/>
            <p:nvPr/>
          </p:nvCxnSpPr>
          <p:spPr bwMode="auto">
            <a:xfrm>
              <a:off x="7827276" y="4198713"/>
              <a:ext cx="34226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0" name="Line 17103"/>
            <p:cNvCxnSpPr/>
            <p:nvPr/>
          </p:nvCxnSpPr>
          <p:spPr bwMode="auto">
            <a:xfrm>
              <a:off x="8162593" y="4200935"/>
              <a:ext cx="34226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" name="Text Box 17019"/>
            <p:cNvSpPr txBox="1">
              <a:spLocks noChangeArrowheads="1"/>
            </p:cNvSpPr>
            <p:nvPr/>
          </p:nvSpPr>
          <p:spPr bwMode="auto">
            <a:xfrm>
              <a:off x="7546772" y="1974289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17019"/>
            <p:cNvSpPr txBox="1">
              <a:spLocks noChangeArrowheads="1"/>
            </p:cNvSpPr>
            <p:nvPr/>
          </p:nvSpPr>
          <p:spPr bwMode="auto">
            <a:xfrm>
              <a:off x="3396735" y="1974289"/>
              <a:ext cx="27971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uk-UA" sz="2000" b="1" i="1" dirty="0"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6" name="Объект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781593"/>
              </p:ext>
            </p:extLst>
          </p:nvPr>
        </p:nvGraphicFramePr>
        <p:xfrm>
          <a:off x="390137" y="4402076"/>
          <a:ext cx="5354875" cy="128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Уравнение" r:id="rId3" imgW="2184120" imgH="545760" progId="Equation.3">
                  <p:embed/>
                </p:oleObj>
              </mc:Choice>
              <mc:Fallback>
                <p:oleObj name="Уравнение" r:id="rId3" imgW="218412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37" y="4402076"/>
                        <a:ext cx="5354875" cy="12850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1730503" y="60136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                       (9.7)</a:t>
            </a:r>
            <a:endParaRPr kumimoji="0" lang="en-US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4427" y="4887343"/>
            <a:ext cx="59824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Standard DR=</a:t>
            </a:r>
            <a:r>
              <a:rPr lang="uk-UA" sz="2400" dirty="0" smtClean="0"/>
              <a:t>1</a:t>
            </a:r>
            <a:r>
              <a:rPr lang="en-US" sz="2400" dirty="0" smtClean="0"/>
              <a:t>5</a:t>
            </a:r>
            <a:r>
              <a:rPr lang="uk-UA" sz="2400" dirty="0" smtClean="0"/>
              <a:t>%, 25%, 40%, 60%, 100%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370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8347" y="177057"/>
            <a:ext cx="11817327" cy="5343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Duty cycle and rating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120" name="Группа 119"/>
          <p:cNvGrpSpPr/>
          <p:nvPr/>
        </p:nvGrpSpPr>
        <p:grpSpPr>
          <a:xfrm>
            <a:off x="67189" y="681539"/>
            <a:ext cx="11496766" cy="5762330"/>
            <a:chOff x="5251156" y="294347"/>
            <a:chExt cx="5715451" cy="5758547"/>
          </a:xfrm>
        </p:grpSpPr>
        <p:cxnSp>
          <p:nvCxnSpPr>
            <p:cNvPr id="6" name="Line 17746"/>
            <p:cNvCxnSpPr/>
            <p:nvPr/>
          </p:nvCxnSpPr>
          <p:spPr bwMode="auto">
            <a:xfrm flipV="1">
              <a:off x="6047262" y="427428"/>
              <a:ext cx="635" cy="52381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17747"/>
            <p:cNvCxnSpPr/>
            <p:nvPr/>
          </p:nvCxnSpPr>
          <p:spPr bwMode="auto">
            <a:xfrm>
              <a:off x="6047262" y="1379928"/>
              <a:ext cx="479996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17748"/>
            <p:cNvCxnSpPr/>
            <p:nvPr/>
          </p:nvCxnSpPr>
          <p:spPr bwMode="auto">
            <a:xfrm>
              <a:off x="6047262" y="2782008"/>
              <a:ext cx="4799965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7749"/>
            <p:cNvCxnSpPr/>
            <p:nvPr/>
          </p:nvCxnSpPr>
          <p:spPr bwMode="auto">
            <a:xfrm>
              <a:off x="6047262" y="3944693"/>
              <a:ext cx="4799965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7750"/>
            <p:cNvCxnSpPr/>
            <p:nvPr/>
          </p:nvCxnSpPr>
          <p:spPr bwMode="auto">
            <a:xfrm>
              <a:off x="6047262" y="5649668"/>
              <a:ext cx="4799965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17751"/>
            <p:cNvGrpSpPr>
              <a:grpSpLocks/>
            </p:cNvGrpSpPr>
            <p:nvPr/>
          </p:nvGrpSpPr>
          <p:grpSpPr bwMode="auto">
            <a:xfrm>
              <a:off x="6056787" y="581098"/>
              <a:ext cx="1511300" cy="800100"/>
              <a:chOff x="2961" y="1540"/>
              <a:chExt cx="2380" cy="1260"/>
            </a:xfrm>
          </p:grpSpPr>
          <p:cxnSp>
            <p:nvCxnSpPr>
              <p:cNvPr id="117" name="Line 17752"/>
              <p:cNvCxnSpPr/>
              <p:nvPr/>
            </p:nvCxnSpPr>
            <p:spPr bwMode="auto">
              <a:xfrm flipV="1">
                <a:off x="2961" y="1540"/>
                <a:ext cx="540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Line 17753"/>
              <p:cNvCxnSpPr/>
              <p:nvPr/>
            </p:nvCxnSpPr>
            <p:spPr bwMode="auto">
              <a:xfrm flipH="1" flipV="1">
                <a:off x="4801" y="1540"/>
                <a:ext cx="540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Line 17754"/>
              <p:cNvCxnSpPr/>
              <p:nvPr/>
            </p:nvCxnSpPr>
            <p:spPr bwMode="auto">
              <a:xfrm>
                <a:off x="3501" y="1542"/>
                <a:ext cx="130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7755"/>
            <p:cNvGrpSpPr>
              <a:grpSpLocks/>
            </p:cNvGrpSpPr>
            <p:nvPr/>
          </p:nvGrpSpPr>
          <p:grpSpPr bwMode="auto">
            <a:xfrm>
              <a:off x="8190394" y="877008"/>
              <a:ext cx="1564008" cy="500380"/>
              <a:chOff x="6321" y="2022"/>
              <a:chExt cx="2464" cy="788"/>
            </a:xfrm>
          </p:grpSpPr>
          <p:cxnSp>
            <p:nvCxnSpPr>
              <p:cNvPr id="114" name="Line 17756"/>
              <p:cNvCxnSpPr/>
              <p:nvPr/>
            </p:nvCxnSpPr>
            <p:spPr bwMode="auto">
              <a:xfrm flipV="1">
                <a:off x="6321" y="2024"/>
                <a:ext cx="460" cy="7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Line 17757"/>
              <p:cNvCxnSpPr/>
              <p:nvPr/>
            </p:nvCxnSpPr>
            <p:spPr bwMode="auto">
              <a:xfrm flipH="1" flipV="1">
                <a:off x="8355" y="2030"/>
                <a:ext cx="430" cy="7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Line 17758"/>
              <p:cNvCxnSpPr/>
              <p:nvPr/>
            </p:nvCxnSpPr>
            <p:spPr bwMode="auto">
              <a:xfrm>
                <a:off x="6764" y="2022"/>
                <a:ext cx="159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Line 17759"/>
            <p:cNvCxnSpPr/>
            <p:nvPr/>
          </p:nvCxnSpPr>
          <p:spPr bwMode="auto">
            <a:xfrm>
              <a:off x="6394607" y="579828"/>
              <a:ext cx="635" cy="5076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Line 17760"/>
            <p:cNvCxnSpPr/>
            <p:nvPr/>
          </p:nvCxnSpPr>
          <p:spPr bwMode="auto">
            <a:xfrm>
              <a:off x="7225187" y="582368"/>
              <a:ext cx="635" cy="4751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Line 17761"/>
            <p:cNvCxnSpPr/>
            <p:nvPr/>
          </p:nvCxnSpPr>
          <p:spPr bwMode="auto">
            <a:xfrm>
              <a:off x="7563007" y="1377388"/>
              <a:ext cx="635" cy="4319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Line 17762"/>
            <p:cNvCxnSpPr/>
            <p:nvPr/>
          </p:nvCxnSpPr>
          <p:spPr bwMode="auto">
            <a:xfrm>
              <a:off x="8190387" y="1379928"/>
              <a:ext cx="635" cy="3959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17763"/>
            <p:cNvCxnSpPr/>
            <p:nvPr/>
          </p:nvCxnSpPr>
          <p:spPr bwMode="auto">
            <a:xfrm>
              <a:off x="8479312" y="686508"/>
              <a:ext cx="635" cy="4968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17764"/>
            <p:cNvCxnSpPr/>
            <p:nvPr/>
          </p:nvCxnSpPr>
          <p:spPr bwMode="auto">
            <a:xfrm>
              <a:off x="9474992" y="689048"/>
              <a:ext cx="635" cy="4751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17765"/>
            <p:cNvCxnSpPr/>
            <p:nvPr/>
          </p:nvCxnSpPr>
          <p:spPr bwMode="auto">
            <a:xfrm>
              <a:off x="9754392" y="1379928"/>
              <a:ext cx="635" cy="4319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17766"/>
            <p:cNvCxnSpPr/>
            <p:nvPr/>
          </p:nvCxnSpPr>
          <p:spPr bwMode="auto">
            <a:xfrm>
              <a:off x="10064272" y="1379928"/>
              <a:ext cx="635" cy="4283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17767"/>
            <p:cNvCxnSpPr/>
            <p:nvPr/>
          </p:nvCxnSpPr>
          <p:spPr bwMode="auto">
            <a:xfrm>
              <a:off x="6047262" y="2248608"/>
              <a:ext cx="15113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17768"/>
            <p:cNvCxnSpPr/>
            <p:nvPr/>
          </p:nvCxnSpPr>
          <p:spPr bwMode="auto">
            <a:xfrm>
              <a:off x="7564912" y="2248608"/>
              <a:ext cx="635" cy="5340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17769"/>
            <p:cNvCxnSpPr/>
            <p:nvPr/>
          </p:nvCxnSpPr>
          <p:spPr bwMode="auto">
            <a:xfrm flipV="1">
              <a:off x="8192927" y="2426408"/>
              <a:ext cx="635" cy="3384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17770"/>
            <p:cNvCxnSpPr/>
            <p:nvPr/>
          </p:nvCxnSpPr>
          <p:spPr bwMode="auto">
            <a:xfrm>
              <a:off x="8187847" y="2421328"/>
              <a:ext cx="156591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17771"/>
            <p:cNvCxnSpPr/>
            <p:nvPr/>
          </p:nvCxnSpPr>
          <p:spPr bwMode="auto">
            <a:xfrm>
              <a:off x="9755027" y="2426408"/>
              <a:ext cx="635" cy="3384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Freeform 17772"/>
            <p:cNvSpPr>
              <a:spLocks/>
            </p:cNvSpPr>
            <p:nvPr/>
          </p:nvSpPr>
          <p:spPr bwMode="auto">
            <a:xfrm>
              <a:off x="10064907" y="2248608"/>
              <a:ext cx="782320" cy="516255"/>
            </a:xfrm>
            <a:custGeom>
              <a:avLst/>
              <a:gdLst>
                <a:gd name="T0" fmla="*/ 0 w 1232"/>
                <a:gd name="T1" fmla="*/ 812 h 812"/>
                <a:gd name="T2" fmla="*/ 0 w 1232"/>
                <a:gd name="T3" fmla="*/ 0 h 812"/>
                <a:gd name="T4" fmla="*/ 1232 w 1232"/>
                <a:gd name="T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2" h="812">
                  <a:moveTo>
                    <a:pt x="0" y="812"/>
                  </a:moveTo>
                  <a:lnTo>
                    <a:pt x="0" y="0"/>
                  </a:lnTo>
                  <a:lnTo>
                    <a:pt x="1232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uk-UA" sz="1600"/>
            </a:p>
          </p:txBody>
        </p:sp>
        <p:cxnSp>
          <p:nvCxnSpPr>
            <p:cNvPr id="27" name="Line 17773"/>
            <p:cNvCxnSpPr/>
            <p:nvPr/>
          </p:nvCxnSpPr>
          <p:spPr bwMode="auto">
            <a:xfrm>
              <a:off x="6047262" y="3226508"/>
              <a:ext cx="34925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17774"/>
            <p:cNvCxnSpPr/>
            <p:nvPr/>
          </p:nvCxnSpPr>
          <p:spPr bwMode="auto">
            <a:xfrm>
              <a:off x="6392702" y="3226508"/>
              <a:ext cx="635" cy="711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17775"/>
            <p:cNvCxnSpPr/>
            <p:nvPr/>
          </p:nvCxnSpPr>
          <p:spPr bwMode="auto">
            <a:xfrm flipV="1">
              <a:off x="8190387" y="3457648"/>
              <a:ext cx="635" cy="4800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17776"/>
            <p:cNvCxnSpPr/>
            <p:nvPr/>
          </p:nvCxnSpPr>
          <p:spPr bwMode="auto">
            <a:xfrm>
              <a:off x="8192927" y="3457648"/>
              <a:ext cx="28829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Line 17777"/>
            <p:cNvCxnSpPr/>
            <p:nvPr/>
          </p:nvCxnSpPr>
          <p:spPr bwMode="auto">
            <a:xfrm>
              <a:off x="8482487" y="3457648"/>
              <a:ext cx="635" cy="485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Line 17778"/>
            <p:cNvCxnSpPr/>
            <p:nvPr/>
          </p:nvCxnSpPr>
          <p:spPr bwMode="auto">
            <a:xfrm>
              <a:off x="7227092" y="3937708"/>
              <a:ext cx="635" cy="746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17779"/>
            <p:cNvCxnSpPr/>
            <p:nvPr/>
          </p:nvCxnSpPr>
          <p:spPr bwMode="auto">
            <a:xfrm>
              <a:off x="7220742" y="4674308"/>
              <a:ext cx="33782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17780"/>
            <p:cNvCxnSpPr/>
            <p:nvPr/>
          </p:nvCxnSpPr>
          <p:spPr bwMode="auto">
            <a:xfrm flipV="1">
              <a:off x="7564912" y="3955488"/>
              <a:ext cx="635" cy="711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Line 17781"/>
            <p:cNvCxnSpPr/>
            <p:nvPr/>
          </p:nvCxnSpPr>
          <p:spPr bwMode="auto">
            <a:xfrm>
              <a:off x="9471817" y="3937708"/>
              <a:ext cx="635" cy="5511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Line 17782"/>
            <p:cNvCxnSpPr/>
            <p:nvPr/>
          </p:nvCxnSpPr>
          <p:spPr bwMode="auto">
            <a:xfrm>
              <a:off x="9461657" y="4488888"/>
              <a:ext cx="295275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17783"/>
            <p:cNvCxnSpPr/>
            <p:nvPr/>
          </p:nvCxnSpPr>
          <p:spPr bwMode="auto">
            <a:xfrm flipV="1">
              <a:off x="9754392" y="3942788"/>
              <a:ext cx="635" cy="5511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17784"/>
            <p:cNvCxnSpPr/>
            <p:nvPr/>
          </p:nvCxnSpPr>
          <p:spPr bwMode="auto">
            <a:xfrm>
              <a:off x="6042182" y="4524448"/>
              <a:ext cx="35560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Line 17785"/>
            <p:cNvCxnSpPr/>
            <p:nvPr/>
          </p:nvCxnSpPr>
          <p:spPr bwMode="auto">
            <a:xfrm flipH="1">
              <a:off x="6393337" y="4521908"/>
              <a:ext cx="635" cy="6013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17786"/>
            <p:cNvCxnSpPr/>
            <p:nvPr/>
          </p:nvCxnSpPr>
          <p:spPr bwMode="auto">
            <a:xfrm>
              <a:off x="6392702" y="5118808"/>
              <a:ext cx="83566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17787"/>
            <p:cNvCxnSpPr/>
            <p:nvPr/>
          </p:nvCxnSpPr>
          <p:spPr bwMode="auto">
            <a:xfrm>
              <a:off x="7225187" y="5121348"/>
              <a:ext cx="635" cy="756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17788"/>
            <p:cNvCxnSpPr/>
            <p:nvPr/>
          </p:nvCxnSpPr>
          <p:spPr bwMode="auto">
            <a:xfrm>
              <a:off x="7220742" y="5868108"/>
              <a:ext cx="342265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Line 17789"/>
            <p:cNvCxnSpPr/>
            <p:nvPr/>
          </p:nvCxnSpPr>
          <p:spPr bwMode="auto">
            <a:xfrm flipV="1">
              <a:off x="7558562" y="5644588"/>
              <a:ext cx="635" cy="2311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Line 17790"/>
            <p:cNvCxnSpPr/>
            <p:nvPr/>
          </p:nvCxnSpPr>
          <p:spPr bwMode="auto">
            <a:xfrm flipV="1">
              <a:off x="8192927" y="4684468"/>
              <a:ext cx="635" cy="960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Line 17791"/>
            <p:cNvCxnSpPr/>
            <p:nvPr/>
          </p:nvCxnSpPr>
          <p:spPr bwMode="auto">
            <a:xfrm>
              <a:off x="8192927" y="4689548"/>
              <a:ext cx="284480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Line 17792"/>
            <p:cNvCxnSpPr/>
            <p:nvPr/>
          </p:nvCxnSpPr>
          <p:spPr bwMode="auto">
            <a:xfrm>
              <a:off x="8482487" y="4684468"/>
              <a:ext cx="635" cy="6121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Line 17793"/>
            <p:cNvCxnSpPr/>
            <p:nvPr/>
          </p:nvCxnSpPr>
          <p:spPr bwMode="auto">
            <a:xfrm>
              <a:off x="8482487" y="5304228"/>
              <a:ext cx="99568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Line 17794"/>
            <p:cNvCxnSpPr/>
            <p:nvPr/>
          </p:nvCxnSpPr>
          <p:spPr bwMode="auto">
            <a:xfrm>
              <a:off x="9476897" y="5355028"/>
              <a:ext cx="635" cy="4622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Line 17795"/>
            <p:cNvCxnSpPr/>
            <p:nvPr/>
          </p:nvCxnSpPr>
          <p:spPr bwMode="auto">
            <a:xfrm>
              <a:off x="9478167" y="5809688"/>
              <a:ext cx="28448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Line 17796"/>
            <p:cNvCxnSpPr/>
            <p:nvPr/>
          </p:nvCxnSpPr>
          <p:spPr bwMode="auto">
            <a:xfrm flipV="1">
              <a:off x="9757567" y="5654748"/>
              <a:ext cx="635" cy="1600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Line 17797"/>
            <p:cNvCxnSpPr/>
            <p:nvPr/>
          </p:nvCxnSpPr>
          <p:spPr bwMode="auto">
            <a:xfrm flipV="1">
              <a:off x="10059827" y="551888"/>
              <a:ext cx="337820" cy="835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Line 17798"/>
            <p:cNvCxnSpPr/>
            <p:nvPr/>
          </p:nvCxnSpPr>
          <p:spPr bwMode="auto">
            <a:xfrm>
              <a:off x="10397647" y="551888"/>
              <a:ext cx="3378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Line 17799"/>
            <p:cNvCxnSpPr/>
            <p:nvPr/>
          </p:nvCxnSpPr>
          <p:spPr bwMode="auto">
            <a:xfrm flipV="1">
              <a:off x="6046627" y="4293308"/>
              <a:ext cx="635" cy="4089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Line 17800"/>
            <p:cNvCxnSpPr/>
            <p:nvPr/>
          </p:nvCxnSpPr>
          <p:spPr bwMode="auto">
            <a:xfrm flipV="1">
              <a:off x="6046627" y="2103828"/>
              <a:ext cx="635" cy="4095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Line 17801"/>
            <p:cNvCxnSpPr/>
            <p:nvPr/>
          </p:nvCxnSpPr>
          <p:spPr bwMode="auto">
            <a:xfrm flipV="1">
              <a:off x="6047262" y="3088713"/>
              <a:ext cx="635" cy="4089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Line 17802"/>
            <p:cNvCxnSpPr/>
            <p:nvPr/>
          </p:nvCxnSpPr>
          <p:spPr bwMode="auto">
            <a:xfrm flipV="1">
              <a:off x="7566182" y="1056078"/>
              <a:ext cx="0" cy="302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7" name="Line 17803"/>
            <p:cNvCxnSpPr/>
            <p:nvPr/>
          </p:nvCxnSpPr>
          <p:spPr bwMode="auto">
            <a:xfrm flipV="1">
              <a:off x="8192927" y="1056078"/>
              <a:ext cx="0" cy="302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8" name="Line 17804"/>
            <p:cNvCxnSpPr/>
            <p:nvPr/>
          </p:nvCxnSpPr>
          <p:spPr bwMode="auto">
            <a:xfrm flipV="1">
              <a:off x="9751217" y="1056078"/>
              <a:ext cx="0" cy="302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7805"/>
            <p:cNvCxnSpPr/>
            <p:nvPr/>
          </p:nvCxnSpPr>
          <p:spPr bwMode="auto">
            <a:xfrm>
              <a:off x="6192042" y="155772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7806"/>
            <p:cNvCxnSpPr/>
            <p:nvPr/>
          </p:nvCxnSpPr>
          <p:spPr bwMode="auto">
            <a:xfrm>
              <a:off x="7020082" y="1557728"/>
              <a:ext cx="198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7807"/>
            <p:cNvCxnSpPr/>
            <p:nvPr/>
          </p:nvCxnSpPr>
          <p:spPr bwMode="auto">
            <a:xfrm flipH="1">
              <a:off x="6047262" y="155772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17808"/>
            <p:cNvCxnSpPr/>
            <p:nvPr/>
          </p:nvCxnSpPr>
          <p:spPr bwMode="auto">
            <a:xfrm flipH="1">
              <a:off x="7571262" y="1557728"/>
              <a:ext cx="198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7809"/>
            <p:cNvCxnSpPr/>
            <p:nvPr/>
          </p:nvCxnSpPr>
          <p:spPr bwMode="auto">
            <a:xfrm flipH="1">
              <a:off x="8477407" y="1557728"/>
              <a:ext cx="198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7810"/>
            <p:cNvCxnSpPr/>
            <p:nvPr/>
          </p:nvCxnSpPr>
          <p:spPr bwMode="auto">
            <a:xfrm>
              <a:off x="7986552" y="1557728"/>
              <a:ext cx="197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17811"/>
            <p:cNvCxnSpPr/>
            <p:nvPr/>
          </p:nvCxnSpPr>
          <p:spPr bwMode="auto">
            <a:xfrm>
              <a:off x="9277507" y="1557728"/>
              <a:ext cx="198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17812"/>
            <p:cNvCxnSpPr/>
            <p:nvPr/>
          </p:nvCxnSpPr>
          <p:spPr bwMode="auto">
            <a:xfrm flipH="1">
              <a:off x="9474357" y="155772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17813"/>
            <p:cNvCxnSpPr/>
            <p:nvPr/>
          </p:nvCxnSpPr>
          <p:spPr bwMode="auto">
            <a:xfrm>
              <a:off x="6042182" y="1850361"/>
              <a:ext cx="40176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8" name="Line 17814"/>
            <p:cNvCxnSpPr/>
            <p:nvPr/>
          </p:nvCxnSpPr>
          <p:spPr bwMode="auto">
            <a:xfrm>
              <a:off x="6054882" y="1138628"/>
              <a:ext cx="1511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Line 17815"/>
            <p:cNvCxnSpPr/>
            <p:nvPr/>
          </p:nvCxnSpPr>
          <p:spPr bwMode="auto">
            <a:xfrm>
              <a:off x="8191657" y="1138628"/>
              <a:ext cx="15659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0" name="Text Box 17816"/>
            <p:cNvSpPr txBox="1">
              <a:spLocks noChangeArrowheads="1"/>
            </p:cNvSpPr>
            <p:nvPr/>
          </p:nvSpPr>
          <p:spPr bwMode="auto">
            <a:xfrm>
              <a:off x="10611007" y="1369768"/>
              <a:ext cx="3556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17817"/>
            <p:cNvSpPr txBox="1">
              <a:spLocks noChangeArrowheads="1"/>
            </p:cNvSpPr>
            <p:nvPr/>
          </p:nvSpPr>
          <p:spPr bwMode="auto">
            <a:xfrm>
              <a:off x="10611007" y="3919928"/>
              <a:ext cx="3556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 Box 17818"/>
            <p:cNvSpPr txBox="1">
              <a:spLocks noChangeArrowheads="1"/>
            </p:cNvSpPr>
            <p:nvPr/>
          </p:nvSpPr>
          <p:spPr bwMode="auto">
            <a:xfrm>
              <a:off x="10611007" y="2782008"/>
              <a:ext cx="3556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7819"/>
            <p:cNvSpPr txBox="1">
              <a:spLocks noChangeArrowheads="1"/>
            </p:cNvSpPr>
            <p:nvPr/>
          </p:nvSpPr>
          <p:spPr bwMode="auto">
            <a:xfrm>
              <a:off x="10611007" y="5626808"/>
              <a:ext cx="3556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17820"/>
            <p:cNvSpPr txBox="1">
              <a:spLocks noChangeArrowheads="1"/>
            </p:cNvSpPr>
            <p:nvPr/>
          </p:nvSpPr>
          <p:spPr bwMode="auto">
            <a:xfrm>
              <a:off x="9403237" y="1252591"/>
              <a:ext cx="45847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b,2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7821"/>
            <p:cNvSpPr txBox="1">
              <a:spLocks noChangeArrowheads="1"/>
            </p:cNvSpPr>
            <p:nvPr/>
          </p:nvSpPr>
          <p:spPr bwMode="auto">
            <a:xfrm>
              <a:off x="7180737" y="1261295"/>
              <a:ext cx="4572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b,1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7822"/>
            <p:cNvSpPr txBox="1">
              <a:spLocks noChangeArrowheads="1"/>
            </p:cNvSpPr>
            <p:nvPr/>
          </p:nvSpPr>
          <p:spPr bwMode="auto">
            <a:xfrm>
              <a:off x="6723537" y="1288338"/>
              <a:ext cx="266065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s,1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17823"/>
            <p:cNvSpPr txBox="1">
              <a:spLocks noChangeArrowheads="1"/>
            </p:cNvSpPr>
            <p:nvPr/>
          </p:nvSpPr>
          <p:spPr bwMode="auto">
            <a:xfrm>
              <a:off x="8761887" y="1252591"/>
              <a:ext cx="47625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s,2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17824"/>
            <p:cNvSpPr txBox="1">
              <a:spLocks noChangeArrowheads="1"/>
            </p:cNvSpPr>
            <p:nvPr/>
          </p:nvSpPr>
          <p:spPr bwMode="auto">
            <a:xfrm>
              <a:off x="6037737" y="1243888"/>
              <a:ext cx="35433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st,1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17825"/>
            <p:cNvSpPr txBox="1">
              <a:spLocks noChangeArrowheads="1"/>
            </p:cNvSpPr>
            <p:nvPr/>
          </p:nvSpPr>
          <p:spPr bwMode="auto">
            <a:xfrm>
              <a:off x="8114187" y="1243888"/>
              <a:ext cx="4318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st,2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17826"/>
            <p:cNvSpPr txBox="1">
              <a:spLocks noChangeArrowheads="1"/>
            </p:cNvSpPr>
            <p:nvPr/>
          </p:nvSpPr>
          <p:spPr bwMode="auto">
            <a:xfrm>
              <a:off x="7637937" y="1252591"/>
              <a:ext cx="4572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17827"/>
            <p:cNvSpPr txBox="1">
              <a:spLocks noChangeArrowheads="1"/>
            </p:cNvSpPr>
            <p:nvPr/>
          </p:nvSpPr>
          <p:spPr bwMode="auto">
            <a:xfrm>
              <a:off x="9695337" y="1252591"/>
              <a:ext cx="41275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17828"/>
            <p:cNvSpPr txBox="1">
              <a:spLocks noChangeArrowheads="1"/>
            </p:cNvSpPr>
            <p:nvPr/>
          </p:nvSpPr>
          <p:spPr bwMode="auto">
            <a:xfrm>
              <a:off x="6647410" y="804088"/>
              <a:ext cx="258762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17829"/>
            <p:cNvSpPr txBox="1">
              <a:spLocks noChangeArrowheads="1"/>
            </p:cNvSpPr>
            <p:nvPr/>
          </p:nvSpPr>
          <p:spPr bwMode="auto">
            <a:xfrm>
              <a:off x="8708547" y="810632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7830"/>
            <p:cNvSpPr txBox="1">
              <a:spLocks noChangeArrowheads="1"/>
            </p:cNvSpPr>
            <p:nvPr/>
          </p:nvSpPr>
          <p:spPr bwMode="auto">
            <a:xfrm>
              <a:off x="5251156" y="294347"/>
              <a:ext cx="91836" cy="37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7831"/>
            <p:cNvSpPr txBox="1">
              <a:spLocks noChangeArrowheads="1"/>
            </p:cNvSpPr>
            <p:nvPr/>
          </p:nvSpPr>
          <p:spPr bwMode="auto">
            <a:xfrm>
              <a:off x="6555262" y="1910451"/>
              <a:ext cx="625475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17832"/>
            <p:cNvSpPr txBox="1">
              <a:spLocks noChangeArrowheads="1"/>
            </p:cNvSpPr>
            <p:nvPr/>
          </p:nvSpPr>
          <p:spPr bwMode="auto">
            <a:xfrm>
              <a:off x="8706007" y="2069388"/>
              <a:ext cx="64643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7833"/>
            <p:cNvSpPr txBox="1">
              <a:spLocks noChangeArrowheads="1"/>
            </p:cNvSpPr>
            <p:nvPr/>
          </p:nvSpPr>
          <p:spPr bwMode="auto">
            <a:xfrm>
              <a:off x="5898989" y="2877370"/>
              <a:ext cx="721995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17834"/>
            <p:cNvSpPr txBox="1">
              <a:spLocks noChangeArrowheads="1"/>
            </p:cNvSpPr>
            <p:nvPr/>
          </p:nvSpPr>
          <p:spPr bwMode="auto">
            <a:xfrm>
              <a:off x="7877730" y="3055879"/>
              <a:ext cx="94742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 Box 17835"/>
            <p:cNvSpPr txBox="1">
              <a:spLocks noChangeArrowheads="1"/>
            </p:cNvSpPr>
            <p:nvPr/>
          </p:nvSpPr>
          <p:spPr bwMode="auto">
            <a:xfrm>
              <a:off x="7083899" y="4258979"/>
              <a:ext cx="597535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36195" indent="-36195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7836"/>
            <p:cNvSpPr txBox="1">
              <a:spLocks noChangeArrowheads="1"/>
            </p:cNvSpPr>
            <p:nvPr/>
          </p:nvSpPr>
          <p:spPr bwMode="auto">
            <a:xfrm>
              <a:off x="9314337" y="4099670"/>
              <a:ext cx="597535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7837"/>
            <p:cNvSpPr txBox="1">
              <a:spLocks noChangeArrowheads="1"/>
            </p:cNvSpPr>
            <p:nvPr/>
          </p:nvSpPr>
          <p:spPr bwMode="auto">
            <a:xfrm>
              <a:off x="6494937" y="4761078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7838"/>
            <p:cNvSpPr txBox="1">
              <a:spLocks noChangeArrowheads="1"/>
            </p:cNvSpPr>
            <p:nvPr/>
          </p:nvSpPr>
          <p:spPr bwMode="auto">
            <a:xfrm>
              <a:off x="8780937" y="4952289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 Box 17839"/>
            <p:cNvSpPr txBox="1">
              <a:spLocks noChangeArrowheads="1"/>
            </p:cNvSpPr>
            <p:nvPr/>
          </p:nvSpPr>
          <p:spPr bwMode="auto">
            <a:xfrm>
              <a:off x="5993287" y="4170790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ru-RU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 Box 17840"/>
            <p:cNvSpPr txBox="1">
              <a:spLocks noChangeArrowheads="1"/>
            </p:cNvSpPr>
            <p:nvPr/>
          </p:nvSpPr>
          <p:spPr bwMode="auto">
            <a:xfrm>
              <a:off x="8104027" y="4340709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17841"/>
            <p:cNvSpPr txBox="1">
              <a:spLocks noChangeArrowheads="1"/>
            </p:cNvSpPr>
            <p:nvPr/>
          </p:nvSpPr>
          <p:spPr bwMode="auto">
            <a:xfrm>
              <a:off x="7163592" y="5544673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b,</a:t>
              </a:r>
              <a:r>
                <a:rPr lang="ru-RU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 Box 17842"/>
            <p:cNvSpPr txBox="1">
              <a:spLocks noChangeArrowheads="1"/>
            </p:cNvSpPr>
            <p:nvPr/>
          </p:nvSpPr>
          <p:spPr bwMode="auto">
            <a:xfrm>
              <a:off x="9376567" y="5732854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b,</a:t>
              </a:r>
              <a:r>
                <a:rPr lang="ru-RU" sz="1600" i="1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7843"/>
            <p:cNvSpPr txBox="1">
              <a:spLocks noChangeArrowheads="1"/>
            </p:cNvSpPr>
            <p:nvPr/>
          </p:nvSpPr>
          <p:spPr bwMode="auto">
            <a:xfrm>
              <a:off x="5705155" y="369008"/>
              <a:ext cx="355346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6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ru-RU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/с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 Box 17844"/>
            <p:cNvSpPr txBox="1">
              <a:spLocks noChangeArrowheads="1"/>
            </p:cNvSpPr>
            <p:nvPr/>
          </p:nvSpPr>
          <p:spPr bwMode="auto">
            <a:xfrm>
              <a:off x="5689063" y="1978675"/>
              <a:ext cx="379213" cy="37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ru-RU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Nm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17845"/>
            <p:cNvSpPr txBox="1">
              <a:spLocks noChangeArrowheads="1"/>
            </p:cNvSpPr>
            <p:nvPr/>
          </p:nvSpPr>
          <p:spPr bwMode="auto">
            <a:xfrm>
              <a:off x="5582642" y="3062043"/>
              <a:ext cx="496688" cy="37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</a:t>
              </a:r>
              <a:r>
                <a:rPr lang="ru-RU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Nm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17846"/>
            <p:cNvSpPr txBox="1">
              <a:spLocks noChangeArrowheads="1"/>
            </p:cNvSpPr>
            <p:nvPr/>
          </p:nvSpPr>
          <p:spPr bwMode="auto">
            <a:xfrm>
              <a:off x="5679198" y="4195631"/>
              <a:ext cx="455694" cy="37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ru-RU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Nm</a:t>
              </a:r>
              <a:endParaRPr lang="uk-U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Line 17848"/>
            <p:cNvCxnSpPr/>
            <p:nvPr/>
          </p:nvCxnSpPr>
          <p:spPr bwMode="auto">
            <a:xfrm>
              <a:off x="6044087" y="1557093"/>
              <a:ext cx="40005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3" name="Line 17849"/>
            <p:cNvCxnSpPr/>
            <p:nvPr/>
          </p:nvCxnSpPr>
          <p:spPr bwMode="auto">
            <a:xfrm flipH="1">
              <a:off x="6395877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Line 17850"/>
            <p:cNvCxnSpPr/>
            <p:nvPr/>
          </p:nvCxnSpPr>
          <p:spPr bwMode="auto">
            <a:xfrm flipH="1">
              <a:off x="7220742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Line 17851"/>
            <p:cNvCxnSpPr/>
            <p:nvPr/>
          </p:nvCxnSpPr>
          <p:spPr bwMode="auto">
            <a:xfrm>
              <a:off x="7361077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Line 17852"/>
            <p:cNvCxnSpPr/>
            <p:nvPr/>
          </p:nvCxnSpPr>
          <p:spPr bwMode="auto">
            <a:xfrm>
              <a:off x="8280557" y="1556458"/>
              <a:ext cx="1974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17853"/>
            <p:cNvCxnSpPr/>
            <p:nvPr/>
          </p:nvCxnSpPr>
          <p:spPr bwMode="auto">
            <a:xfrm flipH="1">
              <a:off x="8192292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17854"/>
            <p:cNvCxnSpPr/>
            <p:nvPr/>
          </p:nvCxnSpPr>
          <p:spPr bwMode="auto">
            <a:xfrm>
              <a:off x="9862977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17855"/>
            <p:cNvCxnSpPr/>
            <p:nvPr/>
          </p:nvCxnSpPr>
          <p:spPr bwMode="auto">
            <a:xfrm>
              <a:off x="9554367" y="1557093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Line 17856"/>
            <p:cNvCxnSpPr/>
            <p:nvPr/>
          </p:nvCxnSpPr>
          <p:spPr bwMode="auto">
            <a:xfrm flipH="1">
              <a:off x="9754392" y="1556458"/>
              <a:ext cx="19812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Line 17857"/>
            <p:cNvCxnSpPr/>
            <p:nvPr/>
          </p:nvCxnSpPr>
          <p:spPr bwMode="auto">
            <a:xfrm flipV="1">
              <a:off x="9476897" y="5296608"/>
              <a:ext cx="635" cy="3384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3" name="Text Box 17859"/>
            <p:cNvSpPr txBox="1">
              <a:spLocks noChangeArrowheads="1"/>
            </p:cNvSpPr>
            <p:nvPr/>
          </p:nvSpPr>
          <p:spPr bwMode="auto">
            <a:xfrm>
              <a:off x="7669687" y="1499308"/>
              <a:ext cx="5334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36195" indent="-36195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600" i="1" baseline="-250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dc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Text Box 17843"/>
          <p:cNvSpPr txBox="1">
            <a:spLocks noChangeArrowheads="1"/>
          </p:cNvSpPr>
          <p:nvPr/>
        </p:nvSpPr>
        <p:spPr bwMode="auto">
          <a:xfrm>
            <a:off x="2831189" y="638179"/>
            <a:ext cx="714787" cy="3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16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17843"/>
          <p:cNvSpPr txBox="1">
            <a:spLocks noChangeArrowheads="1"/>
          </p:cNvSpPr>
          <p:nvPr/>
        </p:nvSpPr>
        <p:spPr bwMode="auto">
          <a:xfrm>
            <a:off x="6775801" y="711114"/>
            <a:ext cx="714787" cy="3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16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 Box 17843"/>
          <p:cNvSpPr txBox="1">
            <a:spLocks noChangeArrowheads="1"/>
          </p:cNvSpPr>
          <p:nvPr/>
        </p:nvSpPr>
        <p:spPr bwMode="auto">
          <a:xfrm>
            <a:off x="10321596" y="599747"/>
            <a:ext cx="714787" cy="3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16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 Box 17831"/>
          <p:cNvSpPr txBox="1">
            <a:spLocks noChangeArrowheads="1"/>
          </p:cNvSpPr>
          <p:nvPr/>
        </p:nvSpPr>
        <p:spPr bwMode="auto">
          <a:xfrm>
            <a:off x="10001795" y="2275814"/>
            <a:ext cx="1258158" cy="3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L,</a:t>
            </a:r>
            <a:r>
              <a:rPr lang="ru-RU" sz="16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25" y="321557"/>
            <a:ext cx="5977345" cy="722531"/>
          </a:xfrm>
        </p:spPr>
        <p:txBody>
          <a:bodyPr/>
          <a:lstStyle/>
          <a:p>
            <a:r>
              <a:rPr lang="en-US" dirty="0" smtClean="0"/>
              <a:t>Selection of the motor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97842" y="3562916"/>
            <a:ext cx="5580528" cy="64677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Motor selection methods</a:t>
            </a:r>
            <a:endParaRPr lang="uk-UA" sz="3600" dirty="0"/>
          </a:p>
          <a:p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12133</TotalTime>
  <Words>791</Words>
  <Application>Microsoft Office PowerPoint</Application>
  <PresentationFormat>Широкоэкранный</PresentationFormat>
  <Paragraphs>405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Symbol</vt:lpstr>
      <vt:lpstr>Times New Roman</vt:lpstr>
      <vt:lpstr>FED</vt:lpstr>
      <vt:lpstr>Уравнение</vt:lpstr>
      <vt:lpstr>Формула</vt:lpstr>
      <vt:lpstr>Fundamentals of electric drive</vt:lpstr>
      <vt:lpstr>Selection of the motor</vt:lpstr>
      <vt:lpstr>Selection of the motor</vt:lpstr>
      <vt:lpstr>Презентация PowerPoint</vt:lpstr>
      <vt:lpstr>Презентация PowerPoint</vt:lpstr>
      <vt:lpstr>Selection of the motor</vt:lpstr>
      <vt:lpstr>Презентация PowerPoint</vt:lpstr>
      <vt:lpstr>Презентация PowerPoint</vt:lpstr>
      <vt:lpstr>Selection of the motor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381</cp:revision>
  <dcterms:created xsi:type="dcterms:W3CDTF">2019-02-03T05:29:24Z</dcterms:created>
  <dcterms:modified xsi:type="dcterms:W3CDTF">2020-05-14T11:51:02Z</dcterms:modified>
</cp:coreProperties>
</file>