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9" r:id="rId2"/>
    <p:sldId id="272" r:id="rId3"/>
    <p:sldId id="344" r:id="rId4"/>
    <p:sldId id="335" r:id="rId5"/>
    <p:sldId id="336" r:id="rId6"/>
    <p:sldId id="337" r:id="rId7"/>
    <p:sldId id="345" r:id="rId8"/>
    <p:sldId id="339" r:id="rId9"/>
    <p:sldId id="340" r:id="rId10"/>
    <p:sldId id="341" r:id="rId11"/>
    <p:sldId id="319" r:id="rId12"/>
    <p:sldId id="320" r:id="rId13"/>
    <p:sldId id="343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>
        <p:scale>
          <a:sx n="100" d="100"/>
          <a:sy n="100" d="100"/>
        </p:scale>
        <p:origin x="38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Лист1!$C$4:$C$24</c:f>
              <c:numCache>
                <c:formatCode>General</c:formatCode>
                <c:ptCount val="21"/>
                <c:pt idx="0">
                  <c:v>0</c:v>
                </c:pt>
                <c:pt idx="1">
                  <c:v>0.314</c:v>
                </c:pt>
                <c:pt idx="2">
                  <c:v>0.628</c:v>
                </c:pt>
                <c:pt idx="3">
                  <c:v>0.94200000000000006</c:v>
                </c:pt>
                <c:pt idx="4">
                  <c:v>1.256</c:v>
                </c:pt>
                <c:pt idx="5">
                  <c:v>1.57</c:v>
                </c:pt>
                <c:pt idx="6">
                  <c:v>1.8840000000000001</c:v>
                </c:pt>
                <c:pt idx="7">
                  <c:v>2.198</c:v>
                </c:pt>
                <c:pt idx="8">
                  <c:v>2.512</c:v>
                </c:pt>
                <c:pt idx="9">
                  <c:v>2.8259999999999996</c:v>
                </c:pt>
                <c:pt idx="10">
                  <c:v>3.14</c:v>
                </c:pt>
                <c:pt idx="11">
                  <c:v>3.4539999999999997</c:v>
                </c:pt>
                <c:pt idx="12">
                  <c:v>3.7680000000000002</c:v>
                </c:pt>
                <c:pt idx="13">
                  <c:v>4.0819999999999999</c:v>
                </c:pt>
                <c:pt idx="14">
                  <c:v>4.3959999999999999</c:v>
                </c:pt>
                <c:pt idx="15">
                  <c:v>4.71</c:v>
                </c:pt>
                <c:pt idx="16">
                  <c:v>5.024</c:v>
                </c:pt>
                <c:pt idx="17">
                  <c:v>5.3380000000000001</c:v>
                </c:pt>
                <c:pt idx="18">
                  <c:v>5.6519999999999992</c:v>
                </c:pt>
                <c:pt idx="19">
                  <c:v>5.9660000000000002</c:v>
                </c:pt>
                <c:pt idx="20">
                  <c:v>6.28</c:v>
                </c:pt>
              </c:numCache>
            </c:numRef>
          </c:cat>
          <c:val>
            <c:numRef>
              <c:f>Лист1!$D$4:$D$24</c:f>
              <c:numCache>
                <c:formatCode>General</c:formatCode>
                <c:ptCount val="21"/>
                <c:pt idx="0">
                  <c:v>0</c:v>
                </c:pt>
                <c:pt idx="1">
                  <c:v>0.30886552009893214</c:v>
                </c:pt>
                <c:pt idx="2">
                  <c:v>0.58752752571389188</c:v>
                </c:pt>
                <c:pt idx="3">
                  <c:v>0.80873606055313019</c:v>
                </c:pt>
                <c:pt idx="4">
                  <c:v>0.95085946050646997</c:v>
                </c:pt>
                <c:pt idx="5">
                  <c:v>0.99999968293183461</c:v>
                </c:pt>
                <c:pt idx="6">
                  <c:v>0.95135137623382848</c:v>
                </c:pt>
                <c:pt idx="7">
                  <c:v>0.80967178827716424</c:v>
                </c:pt>
                <c:pt idx="8">
                  <c:v>0.58881556196779528</c:v>
                </c:pt>
                <c:pt idx="9">
                  <c:v>0.31037990967204204</c:v>
                </c:pt>
                <c:pt idx="10">
                  <c:v>1.5926529164868282E-3</c:v>
                </c:pt>
                <c:pt idx="11">
                  <c:v>-0.30735034707455611</c:v>
                </c:pt>
                <c:pt idx="12">
                  <c:v>-0.58623799917002739</c:v>
                </c:pt>
                <c:pt idx="13">
                  <c:v>-0.80779828143374921</c:v>
                </c:pt>
                <c:pt idx="14">
                  <c:v>-0.95036513288137625</c:v>
                </c:pt>
                <c:pt idx="15">
                  <c:v>-0.99999714638771797</c:v>
                </c:pt>
                <c:pt idx="16">
                  <c:v>-0.9518408788156858</c:v>
                </c:pt>
                <c:pt idx="17">
                  <c:v>-0.81060546223233609</c:v>
                </c:pt>
                <c:pt idx="18">
                  <c:v>-0.59010210466457624</c:v>
                </c:pt>
                <c:pt idx="19">
                  <c:v>-0.31189351195256765</c:v>
                </c:pt>
                <c:pt idx="20">
                  <c:v>-3.1853017931379904E-3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F7-48F3-853E-76FC852290B7}"/>
            </c:ext>
          </c:extLst>
        </c:ser>
        <c:ser>
          <c:idx val="1"/>
          <c:order val="1"/>
          <c:tx>
            <c:v>B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Лист1!$C$4:$C$24</c:f>
              <c:numCache>
                <c:formatCode>General</c:formatCode>
                <c:ptCount val="21"/>
                <c:pt idx="0">
                  <c:v>0</c:v>
                </c:pt>
                <c:pt idx="1">
                  <c:v>0.314</c:v>
                </c:pt>
                <c:pt idx="2">
                  <c:v>0.628</c:v>
                </c:pt>
                <c:pt idx="3">
                  <c:v>0.94200000000000006</c:v>
                </c:pt>
                <c:pt idx="4">
                  <c:v>1.256</c:v>
                </c:pt>
                <c:pt idx="5">
                  <c:v>1.57</c:v>
                </c:pt>
                <c:pt idx="6">
                  <c:v>1.8840000000000001</c:v>
                </c:pt>
                <c:pt idx="7">
                  <c:v>2.198</c:v>
                </c:pt>
                <c:pt idx="8">
                  <c:v>2.512</c:v>
                </c:pt>
                <c:pt idx="9">
                  <c:v>2.8259999999999996</c:v>
                </c:pt>
                <c:pt idx="10">
                  <c:v>3.14</c:v>
                </c:pt>
                <c:pt idx="11">
                  <c:v>3.4539999999999997</c:v>
                </c:pt>
                <c:pt idx="12">
                  <c:v>3.7680000000000002</c:v>
                </c:pt>
                <c:pt idx="13">
                  <c:v>4.0819999999999999</c:v>
                </c:pt>
                <c:pt idx="14">
                  <c:v>4.3959999999999999</c:v>
                </c:pt>
                <c:pt idx="15">
                  <c:v>4.71</c:v>
                </c:pt>
                <c:pt idx="16">
                  <c:v>5.024</c:v>
                </c:pt>
                <c:pt idx="17">
                  <c:v>5.3380000000000001</c:v>
                </c:pt>
                <c:pt idx="18">
                  <c:v>5.6519999999999992</c:v>
                </c:pt>
                <c:pt idx="19">
                  <c:v>5.9660000000000002</c:v>
                </c:pt>
                <c:pt idx="20">
                  <c:v>6.28</c:v>
                </c:pt>
              </c:numCache>
            </c:numRef>
          </c:cat>
          <c:val>
            <c:numRef>
              <c:f>Лист1!$E$4:$E$24</c:f>
              <c:numCache>
                <c:formatCode>General</c:formatCode>
                <c:ptCount val="21"/>
                <c:pt idx="0">
                  <c:v>-0.866056286662226</c:v>
                </c:pt>
                <c:pt idx="1">
                  <c:v>-0.97812732546453496</c:v>
                </c:pt>
                <c:pt idx="2">
                  <c:v>-0.99454870148682728</c:v>
                </c:pt>
                <c:pt idx="3">
                  <c:v>-0.91371459201254601</c:v>
                </c:pt>
                <c:pt idx="4">
                  <c:v>-0.74352964821649203</c:v>
                </c:pt>
                <c:pt idx="5">
                  <c:v>-0.50063601070811792</c:v>
                </c:pt>
                <c:pt idx="6">
                  <c:v>-0.20878589856386509</c:v>
                </c:pt>
                <c:pt idx="7">
                  <c:v>0.10348108597618938</c:v>
                </c:pt>
                <c:pt idx="8">
                  <c:v>0.40562880411804619</c:v>
                </c:pt>
                <c:pt idx="9">
                  <c:v>0.66811066555834664</c:v>
                </c:pt>
                <c:pt idx="10">
                  <c:v>0.86525894700686234</c:v>
                </c:pt>
                <c:pt idx="11">
                  <c:v>0.97779480188883316</c:v>
                </c:pt>
                <c:pt idx="12">
                  <c:v>0.9947135109924643</c:v>
                </c:pt>
                <c:pt idx="13">
                  <c:v>0.91436061811527014</c:v>
                </c:pt>
                <c:pt idx="14">
                  <c:v>0.74459371695391197</c:v>
                </c:pt>
                <c:pt idx="15">
                  <c:v>0.50201406833052309</c:v>
                </c:pt>
                <c:pt idx="16">
                  <c:v>0.21034318680058575</c:v>
                </c:pt>
                <c:pt idx="17">
                  <c:v>-0.10189685209952826</c:v>
                </c:pt>
                <c:pt idx="18">
                  <c:v>-0.40417254455114987</c:v>
                </c:pt>
                <c:pt idx="19">
                  <c:v>-0.66692478582743786</c:v>
                </c:pt>
                <c:pt idx="20">
                  <c:v>-0.86445941258331127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F7-48F3-853E-76FC852290B7}"/>
            </c:ext>
          </c:extLst>
        </c:ser>
        <c:ser>
          <c:idx val="2"/>
          <c:order val="2"/>
          <c:tx>
            <c:v>C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Лист1!$C$4:$C$24</c:f>
              <c:numCache>
                <c:formatCode>General</c:formatCode>
                <c:ptCount val="21"/>
                <c:pt idx="0">
                  <c:v>0</c:v>
                </c:pt>
                <c:pt idx="1">
                  <c:v>0.314</c:v>
                </c:pt>
                <c:pt idx="2">
                  <c:v>0.628</c:v>
                </c:pt>
                <c:pt idx="3">
                  <c:v>0.94200000000000006</c:v>
                </c:pt>
                <c:pt idx="4">
                  <c:v>1.256</c:v>
                </c:pt>
                <c:pt idx="5">
                  <c:v>1.57</c:v>
                </c:pt>
                <c:pt idx="6">
                  <c:v>1.8840000000000001</c:v>
                </c:pt>
                <c:pt idx="7">
                  <c:v>2.198</c:v>
                </c:pt>
                <c:pt idx="8">
                  <c:v>2.512</c:v>
                </c:pt>
                <c:pt idx="9">
                  <c:v>2.8259999999999996</c:v>
                </c:pt>
                <c:pt idx="10">
                  <c:v>3.14</c:v>
                </c:pt>
                <c:pt idx="11">
                  <c:v>3.4539999999999997</c:v>
                </c:pt>
                <c:pt idx="12">
                  <c:v>3.7680000000000002</c:v>
                </c:pt>
                <c:pt idx="13">
                  <c:v>4.0819999999999999</c:v>
                </c:pt>
                <c:pt idx="14">
                  <c:v>4.3959999999999999</c:v>
                </c:pt>
                <c:pt idx="15">
                  <c:v>4.71</c:v>
                </c:pt>
                <c:pt idx="16">
                  <c:v>5.024</c:v>
                </c:pt>
                <c:pt idx="17">
                  <c:v>5.3380000000000001</c:v>
                </c:pt>
                <c:pt idx="18">
                  <c:v>5.6519999999999992</c:v>
                </c:pt>
                <c:pt idx="19">
                  <c:v>5.9660000000000002</c:v>
                </c:pt>
                <c:pt idx="20">
                  <c:v>6.28</c:v>
                </c:pt>
              </c:numCache>
            </c:numRef>
          </c:cat>
          <c:val>
            <c:numRef>
              <c:f>Лист1!$F$4:$F$24</c:f>
              <c:numCache>
                <c:formatCode>General</c:formatCode>
                <c:ptCount val="21"/>
                <c:pt idx="0">
                  <c:v>0.866056286662226</c:v>
                </c:pt>
                <c:pt idx="1">
                  <c:v>0.66929485059654081</c:v>
                </c:pt>
                <c:pt idx="2">
                  <c:v>0.40708403478925892</c:v>
                </c:pt>
                <c:pt idx="3">
                  <c:v>0.10506505736842747</c:v>
                </c:pt>
                <c:pt idx="4">
                  <c:v>-0.2072280807323339</c:v>
                </c:pt>
                <c:pt idx="5">
                  <c:v>-0.49925668319998251</c:v>
                </c:pt>
                <c:pt idx="6">
                  <c:v>-0.74246369348271946</c:v>
                </c:pt>
                <c:pt idx="7">
                  <c:v>-0.91306624823171445</c:v>
                </c:pt>
                <c:pt idx="8">
                  <c:v>-0.99438136926373288</c:v>
                </c:pt>
                <c:pt idx="9">
                  <c:v>-0.9784573679763372</c:v>
                </c:pt>
                <c:pt idx="10">
                  <c:v>-0.86685142952691452</c:v>
                </c:pt>
                <c:pt idx="11">
                  <c:v>-0.67047733793828079</c:v>
                </c:pt>
                <c:pt idx="12">
                  <c:v>-0.40853823287353075</c:v>
                </c:pt>
                <c:pt idx="13">
                  <c:v>-0.10664876225842793</c:v>
                </c:pt>
                <c:pt idx="14">
                  <c:v>0.20566973725746768</c:v>
                </c:pt>
                <c:pt idx="15">
                  <c:v>0.49787608930484367</c:v>
                </c:pt>
                <c:pt idx="16">
                  <c:v>0.7413958554564366</c:v>
                </c:pt>
                <c:pt idx="17">
                  <c:v>0.91241558841732873</c:v>
                </c:pt>
                <c:pt idx="18">
                  <c:v>0.99421151474762659</c:v>
                </c:pt>
                <c:pt idx="19">
                  <c:v>0.97878492858707233</c:v>
                </c:pt>
                <c:pt idx="20">
                  <c:v>0.86764437358401203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F7-48F3-853E-76FC85229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1232896"/>
        <c:axId val="23364736"/>
      </c:lineChart>
      <c:catAx>
        <c:axId val="7123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364736"/>
        <c:crosses val="autoZero"/>
        <c:auto val="1"/>
        <c:lblAlgn val="ctr"/>
        <c:lblOffset val="100"/>
        <c:noMultiLvlLbl val="0"/>
      </c:catAx>
      <c:valAx>
        <c:axId val="2336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123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37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880.png"/><Relationship Id="rId16" Type="http://schemas.openxmlformats.org/officeDocument/2006/relationships/image" Target="../media/image10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0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Relationship Id="rId14" Type="http://schemas.openxmlformats.org/officeDocument/2006/relationships/image" Target="../media/image35.png"/><Relationship Id="rId22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image" Target="../media/image32.png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240" y="3898490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Presentation </a:t>
            </a:r>
            <a:r>
              <a:rPr lang="en-US" sz="2400" b="1" dirty="0" smtClean="0"/>
              <a:t>#</a:t>
            </a:r>
            <a:r>
              <a:rPr lang="en-US" sz="2400" b="1" dirty="0"/>
              <a:t>7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711191" cy="58804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calar </a:t>
            </a:r>
            <a:r>
              <a:rPr lang="en-US" dirty="0"/>
              <a:t>control of AC motor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60" name="Группа 59"/>
          <p:cNvGrpSpPr/>
          <p:nvPr/>
        </p:nvGrpSpPr>
        <p:grpSpPr>
          <a:xfrm>
            <a:off x="5691171" y="364941"/>
            <a:ext cx="4505699" cy="5816508"/>
            <a:chOff x="1062747" y="475500"/>
            <a:chExt cx="4505699" cy="5816508"/>
          </a:xfrm>
        </p:grpSpPr>
        <p:sp>
          <p:nvSpPr>
            <p:cNvPr id="6" name="Овал 5"/>
            <p:cNvSpPr/>
            <p:nvPr/>
          </p:nvSpPr>
          <p:spPr>
            <a:xfrm>
              <a:off x="4369566" y="5093128"/>
              <a:ext cx="1198880" cy="1198880"/>
            </a:xfrm>
            <a:prstGeom prst="ellips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4565781" y="5296328"/>
              <a:ext cx="800100" cy="800100"/>
            </a:xfrm>
            <a:prstGeom prst="ellips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Поле 563"/>
            <p:cNvSpPr txBox="1"/>
            <p:nvPr/>
          </p:nvSpPr>
          <p:spPr>
            <a:xfrm>
              <a:off x="4789819" y="475500"/>
              <a:ext cx="407035" cy="2800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~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624774" y="755524"/>
              <a:ext cx="1" cy="3087413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4533279" y="3839010"/>
              <a:ext cx="173990" cy="153035"/>
              <a:chOff x="925195" y="247650"/>
              <a:chExt cx="174015" cy="153625"/>
            </a:xfrm>
          </p:grpSpPr>
          <p:sp>
            <p:nvSpPr>
              <p:cNvPr id="58" name="Дуга 57"/>
              <p:cNvSpPr/>
              <p:nvPr/>
            </p:nvSpPr>
            <p:spPr>
              <a:xfrm>
                <a:off x="925195" y="254877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9" name="Дуга 58"/>
              <p:cNvSpPr/>
              <p:nvPr/>
            </p:nvSpPr>
            <p:spPr>
              <a:xfrm flipV="1">
                <a:off x="925306" y="247650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>
              <a:off x="4963174" y="755524"/>
              <a:ext cx="0" cy="342472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4870464" y="4173655"/>
              <a:ext cx="173990" cy="153035"/>
              <a:chOff x="1262380" y="582295"/>
              <a:chExt cx="174015" cy="153625"/>
            </a:xfrm>
          </p:grpSpPr>
          <p:sp>
            <p:nvSpPr>
              <p:cNvPr id="56" name="Дуга 55"/>
              <p:cNvSpPr/>
              <p:nvPr/>
            </p:nvSpPr>
            <p:spPr>
              <a:xfrm>
                <a:off x="1262380" y="589522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7" name="Дуга 56"/>
              <p:cNvSpPr/>
              <p:nvPr/>
            </p:nvSpPr>
            <p:spPr>
              <a:xfrm flipV="1">
                <a:off x="1262491" y="582295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196854" y="4536240"/>
              <a:ext cx="173990" cy="153035"/>
              <a:chOff x="1588770" y="944880"/>
              <a:chExt cx="174015" cy="153625"/>
            </a:xfrm>
          </p:grpSpPr>
          <p:sp>
            <p:nvSpPr>
              <p:cNvPr id="54" name="Дуга 53"/>
              <p:cNvSpPr/>
              <p:nvPr/>
            </p:nvSpPr>
            <p:spPr>
              <a:xfrm>
                <a:off x="1588770" y="952107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5" name="Дуга 54"/>
              <p:cNvSpPr/>
              <p:nvPr/>
            </p:nvSpPr>
            <p:spPr>
              <a:xfrm flipV="1">
                <a:off x="1588881" y="944880"/>
                <a:ext cx="173904" cy="146398"/>
              </a:xfrm>
              <a:prstGeom prst="arc">
                <a:avLst>
                  <a:gd name="adj1" fmla="val 16200000"/>
                  <a:gd name="adj2" fmla="val 21579335"/>
                </a:avLst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14" name="Прямая со стрелкой 13"/>
            <p:cNvCxnSpPr/>
            <p:nvPr/>
          </p:nvCxnSpPr>
          <p:spPr>
            <a:xfrm>
              <a:off x="5287603" y="755524"/>
              <a:ext cx="0" cy="378664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992259" y="3914575"/>
              <a:ext cx="636905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3992259" y="4251760"/>
              <a:ext cx="972820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992259" y="4618155"/>
              <a:ext cx="1290320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4628529" y="3985060"/>
              <a:ext cx="635" cy="1203960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4966349" y="4319705"/>
              <a:ext cx="0" cy="773430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5281944" y="4682290"/>
              <a:ext cx="0" cy="507365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991624" y="2586813"/>
              <a:ext cx="637540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оле 746"/>
                <p:cNvSpPr txBox="1"/>
                <p:nvPr/>
              </p:nvSpPr>
              <p:spPr>
                <a:xfrm>
                  <a:off x="4060596" y="3591360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596" y="3591360"/>
                  <a:ext cx="466725" cy="3930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оле 747"/>
                <p:cNvSpPr txBox="1"/>
                <p:nvPr/>
              </p:nvSpPr>
              <p:spPr>
                <a:xfrm>
                  <a:off x="4083568" y="3934260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Поле 7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568" y="3934260"/>
                  <a:ext cx="466725" cy="3930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оле 748"/>
                <p:cNvSpPr txBox="1"/>
                <p:nvPr/>
              </p:nvSpPr>
              <p:spPr>
                <a:xfrm>
                  <a:off x="4071503" y="4289225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Поле 7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503" y="4289225"/>
                  <a:ext cx="466725" cy="3930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Поле 19970"/>
            <p:cNvSpPr txBox="1"/>
            <p:nvPr/>
          </p:nvSpPr>
          <p:spPr>
            <a:xfrm>
              <a:off x="4435250" y="958096"/>
              <a:ext cx="1076325" cy="1077595"/>
            </a:xfrm>
            <a:prstGeom prst="rect">
              <a:avLst/>
            </a:prstGeom>
            <a:solidFill>
              <a:schemeClr val="bg1"/>
            </a:solidFill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INVERTER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3992259" y="2865632"/>
              <a:ext cx="970915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Поле 691"/>
            <p:cNvSpPr txBox="1"/>
            <p:nvPr/>
          </p:nvSpPr>
          <p:spPr>
            <a:xfrm>
              <a:off x="3584351" y="2327206"/>
              <a:ext cx="407274" cy="2521068"/>
            </a:xfrm>
            <a:prstGeom prst="rect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BC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оле 746"/>
                <p:cNvSpPr txBox="1"/>
                <p:nvPr/>
              </p:nvSpPr>
              <p:spPr>
                <a:xfrm>
                  <a:off x="4013741" y="2284771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741" y="2284771"/>
                  <a:ext cx="466725" cy="3930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Прямая со стрелкой 28"/>
            <p:cNvCxnSpPr/>
            <p:nvPr/>
          </p:nvCxnSpPr>
          <p:spPr>
            <a:xfrm>
              <a:off x="3991624" y="3178953"/>
              <a:ext cx="1295979" cy="0"/>
            </a:xfrm>
            <a:prstGeom prst="straightConnector1">
              <a:avLst/>
            </a:prstGeom>
            <a:ln w="25400">
              <a:headEnd type="stealth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оле 746"/>
                <p:cNvSpPr txBox="1"/>
                <p:nvPr/>
              </p:nvSpPr>
              <p:spPr>
                <a:xfrm>
                  <a:off x="4030490" y="2566786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490" y="2566786"/>
                  <a:ext cx="466725" cy="3930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оле 746"/>
                <p:cNvSpPr txBox="1"/>
                <p:nvPr/>
              </p:nvSpPr>
              <p:spPr>
                <a:xfrm>
                  <a:off x="4043376" y="2890008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376" y="2890008"/>
                  <a:ext cx="466725" cy="3930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Прямая со стрелкой 31"/>
            <p:cNvCxnSpPr/>
            <p:nvPr/>
          </p:nvCxnSpPr>
          <p:spPr>
            <a:xfrm flipH="1" flipV="1">
              <a:off x="3306285" y="1861613"/>
              <a:ext cx="419996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оле 746"/>
                <p:cNvSpPr txBox="1"/>
                <p:nvPr/>
              </p:nvSpPr>
              <p:spPr>
                <a:xfrm>
                  <a:off x="3212765" y="3314784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765" y="3314784"/>
                  <a:ext cx="466725" cy="3930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Овал 33"/>
            <p:cNvSpPr/>
            <p:nvPr/>
          </p:nvSpPr>
          <p:spPr>
            <a:xfrm>
              <a:off x="3195160" y="1808908"/>
              <a:ext cx="111125" cy="10541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5" name="Поле 213"/>
            <p:cNvSpPr txBox="1"/>
            <p:nvPr/>
          </p:nvSpPr>
          <p:spPr>
            <a:xfrm>
              <a:off x="3711206" y="1666194"/>
              <a:ext cx="403225" cy="377825"/>
            </a:xfrm>
            <a:prstGeom prst="rect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CE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H="1">
              <a:off x="4114432" y="1854678"/>
              <a:ext cx="320818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3254171" y="1922744"/>
              <a:ext cx="0" cy="1668507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254171" y="3580570"/>
              <a:ext cx="330180" cy="5395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оле 214"/>
                <p:cNvSpPr txBox="1"/>
                <p:nvPr/>
              </p:nvSpPr>
              <p:spPr>
                <a:xfrm>
                  <a:off x="3203351" y="1789166"/>
                  <a:ext cx="381000" cy="3003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oMath>
                    </m:oMathPara>
                  </a14:m>
                  <a:endParaRPr lang="uk-UA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Поле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351" y="1789166"/>
                  <a:ext cx="381000" cy="3003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Поле 213"/>
            <p:cNvSpPr txBox="1"/>
            <p:nvPr/>
          </p:nvSpPr>
          <p:spPr>
            <a:xfrm>
              <a:off x="3711206" y="958125"/>
              <a:ext cx="403225" cy="377825"/>
            </a:xfrm>
            <a:prstGeom prst="rect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CF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flipH="1">
              <a:off x="4114432" y="1146609"/>
              <a:ext cx="320818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>
              <a:off x="1874769" y="1145651"/>
              <a:ext cx="1836438" cy="1532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е 213"/>
            <p:cNvSpPr txBox="1"/>
            <p:nvPr/>
          </p:nvSpPr>
          <p:spPr>
            <a:xfrm>
              <a:off x="1471544" y="958125"/>
              <a:ext cx="403225" cy="377825"/>
            </a:xfrm>
            <a:prstGeom prst="rect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RG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H="1">
              <a:off x="1150726" y="1146437"/>
              <a:ext cx="320818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Поле 213"/>
            <p:cNvSpPr txBox="1"/>
            <p:nvPr/>
          </p:nvSpPr>
          <p:spPr>
            <a:xfrm>
              <a:off x="2471094" y="1676860"/>
              <a:ext cx="403225" cy="377825"/>
            </a:xfrm>
            <a:prstGeom prst="rect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FC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H="1">
              <a:off x="2874319" y="1866207"/>
              <a:ext cx="320818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2150276" y="1867389"/>
              <a:ext cx="320818" cy="0"/>
            </a:xfrm>
            <a:prstGeom prst="straightConnector1">
              <a:avLst/>
            </a:prstGeom>
            <a:ln w="25400">
              <a:headEnd type="stealth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50276" y="1147216"/>
              <a:ext cx="0" cy="720075"/>
            </a:xfrm>
            <a:prstGeom prst="line">
              <a:avLst/>
            </a:prstGeom>
            <a:ln w="25400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оле 746"/>
                <p:cNvSpPr txBox="1"/>
                <p:nvPr/>
              </p:nvSpPr>
              <p:spPr>
                <a:xfrm>
                  <a:off x="1062747" y="812951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𝑟𝑓</m:t>
                            </m:r>
                          </m:sub>
                        </m:sSub>
                      </m:oMath>
                    </m:oMathPara>
                  </a14:m>
                  <a:endParaRPr lang="uk-UA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747" y="812951"/>
                  <a:ext cx="466725" cy="3930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оле 746"/>
                <p:cNvSpPr txBox="1"/>
                <p:nvPr/>
              </p:nvSpPr>
              <p:spPr>
                <a:xfrm>
                  <a:off x="1930307" y="844698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1,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𝑟𝑓</m:t>
                            </m:r>
                          </m:sub>
                        </m:sSub>
                      </m:oMath>
                    </m:oMathPara>
                  </a14:m>
                  <a:endParaRPr lang="uk-UA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307" y="844698"/>
                  <a:ext cx="466725" cy="3930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оле 746"/>
                <p:cNvSpPr txBox="1"/>
                <p:nvPr/>
              </p:nvSpPr>
              <p:spPr>
                <a:xfrm>
                  <a:off x="2835720" y="1515047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𝑟𝑓</m:t>
                            </m:r>
                          </m:sub>
                        </m:sSub>
                      </m:oMath>
                    </m:oMathPara>
                  </a14:m>
                  <a:endParaRPr lang="uk-UA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720" y="1515047"/>
                  <a:ext cx="466725" cy="3930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оле 746"/>
                <p:cNvSpPr txBox="1"/>
                <p:nvPr/>
              </p:nvSpPr>
              <p:spPr>
                <a:xfrm>
                  <a:off x="3212388" y="1559860"/>
                  <a:ext cx="466725" cy="3930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oMath>
                    </m:oMathPara>
                  </a14:m>
                  <a:endParaRPr lang="uk-UA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Поле 7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388" y="1559860"/>
                  <a:ext cx="466725" cy="3930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>
            <a:off x="468195" y="866709"/>
            <a:ext cx="4287868" cy="3135849"/>
            <a:chOff x="350555" y="1038384"/>
            <a:chExt cx="9165671" cy="5310571"/>
          </a:xfrm>
        </p:grpSpPr>
        <p:cxnSp>
          <p:nvCxnSpPr>
            <p:cNvPr id="63" name="Line 5085"/>
            <p:cNvCxnSpPr/>
            <p:nvPr/>
          </p:nvCxnSpPr>
          <p:spPr bwMode="auto">
            <a:xfrm flipV="1">
              <a:off x="1186142" y="1246710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5086"/>
            <p:cNvCxnSpPr/>
            <p:nvPr/>
          </p:nvCxnSpPr>
          <p:spPr bwMode="auto">
            <a:xfrm>
              <a:off x="709125" y="5621551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5095"/>
            <p:cNvSpPr txBox="1">
              <a:spLocks noChangeArrowheads="1"/>
            </p:cNvSpPr>
            <p:nvPr/>
          </p:nvSpPr>
          <p:spPr bwMode="auto">
            <a:xfrm>
              <a:off x="430866" y="103838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1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Text Box 5096"/>
            <p:cNvSpPr txBox="1">
              <a:spLocks noChangeArrowheads="1"/>
            </p:cNvSpPr>
            <p:nvPr/>
          </p:nvSpPr>
          <p:spPr bwMode="auto">
            <a:xfrm>
              <a:off x="8562194" y="5727450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1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7" name="Text Box 5095"/>
            <p:cNvSpPr txBox="1">
              <a:spLocks noChangeArrowheads="1"/>
            </p:cNvSpPr>
            <p:nvPr/>
          </p:nvSpPr>
          <p:spPr bwMode="auto">
            <a:xfrm>
              <a:off x="6105532" y="182954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1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68" name="Text Box 5095"/>
            <p:cNvSpPr txBox="1">
              <a:spLocks noChangeArrowheads="1"/>
            </p:cNvSpPr>
            <p:nvPr/>
          </p:nvSpPr>
          <p:spPr bwMode="auto">
            <a:xfrm>
              <a:off x="397494" y="169146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0,1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69" name="Text Box 5095"/>
            <p:cNvSpPr txBox="1">
              <a:spLocks noChangeArrowheads="1"/>
            </p:cNvSpPr>
            <p:nvPr/>
          </p:nvSpPr>
          <p:spPr bwMode="auto">
            <a:xfrm>
              <a:off x="3370940" y="1649034"/>
              <a:ext cx="3211608" cy="62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3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&lt; f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2 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&lt; f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1 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=50 </a:t>
              </a:r>
              <a:r>
                <a:rPr lang="en-US" sz="1400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Gz</a:t>
              </a:r>
              <a:endParaRPr lang="ru-RU" sz="1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0" name="Text Box 5095"/>
            <p:cNvSpPr txBox="1">
              <a:spLocks noChangeArrowheads="1"/>
            </p:cNvSpPr>
            <p:nvPr/>
          </p:nvSpPr>
          <p:spPr bwMode="auto">
            <a:xfrm>
              <a:off x="5909335" y="276816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2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1" name="Text Box 5095"/>
            <p:cNvSpPr txBox="1">
              <a:spLocks noChangeArrowheads="1"/>
            </p:cNvSpPr>
            <p:nvPr/>
          </p:nvSpPr>
          <p:spPr bwMode="auto">
            <a:xfrm>
              <a:off x="5909335" y="368669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3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2" name="Правая фигурная скобка 71"/>
            <p:cNvSpPr/>
            <p:nvPr/>
          </p:nvSpPr>
          <p:spPr>
            <a:xfrm>
              <a:off x="7321918" y="2952057"/>
              <a:ext cx="477015" cy="2775393"/>
            </a:xfrm>
            <a:prstGeom prst="rightBrace">
              <a:avLst>
                <a:gd name="adj1" fmla="val 8333"/>
                <a:gd name="adj2" fmla="val 4957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Freeform 11313"/>
            <p:cNvSpPr>
              <a:spLocks/>
            </p:cNvSpPr>
            <p:nvPr/>
          </p:nvSpPr>
          <p:spPr bwMode="auto">
            <a:xfrm>
              <a:off x="1196302" y="2002221"/>
              <a:ext cx="6196414" cy="3615507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7" h="3059">
                  <a:moveTo>
                    <a:pt x="0" y="0"/>
                  </a:moveTo>
                  <a:cubicBezTo>
                    <a:pt x="1245" y="60"/>
                    <a:pt x="2492" y="123"/>
                    <a:pt x="3242" y="180"/>
                  </a:cubicBezTo>
                  <a:cubicBezTo>
                    <a:pt x="3992" y="237"/>
                    <a:pt x="4217" y="283"/>
                    <a:pt x="4502" y="344"/>
                  </a:cubicBezTo>
                  <a:cubicBezTo>
                    <a:pt x="4787" y="405"/>
                    <a:pt x="4939" y="489"/>
                    <a:pt x="4952" y="546"/>
                  </a:cubicBezTo>
                  <a:cubicBezTo>
                    <a:pt x="4965" y="603"/>
                    <a:pt x="4967" y="631"/>
                    <a:pt x="4862" y="720"/>
                  </a:cubicBezTo>
                  <a:cubicBezTo>
                    <a:pt x="4757" y="809"/>
                    <a:pt x="4562" y="930"/>
                    <a:pt x="4322" y="1080"/>
                  </a:cubicBezTo>
                  <a:cubicBezTo>
                    <a:pt x="4082" y="1230"/>
                    <a:pt x="3692" y="1440"/>
                    <a:pt x="3422" y="1620"/>
                  </a:cubicBezTo>
                  <a:cubicBezTo>
                    <a:pt x="3152" y="1800"/>
                    <a:pt x="2882" y="1980"/>
                    <a:pt x="2702" y="2160"/>
                  </a:cubicBezTo>
                  <a:cubicBezTo>
                    <a:pt x="2522" y="2340"/>
                    <a:pt x="2420" y="2550"/>
                    <a:pt x="2340" y="2700"/>
                  </a:cubicBezTo>
                  <a:cubicBezTo>
                    <a:pt x="2260" y="2850"/>
                    <a:pt x="2245" y="2984"/>
                    <a:pt x="2220" y="3059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cxnSp>
          <p:nvCxnSpPr>
            <p:cNvPr id="74" name="Line 11317"/>
            <p:cNvCxnSpPr/>
            <p:nvPr/>
          </p:nvCxnSpPr>
          <p:spPr bwMode="auto">
            <a:xfrm flipH="1">
              <a:off x="1209892" y="2704288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5" name="Text Box 5095"/>
            <p:cNvSpPr txBox="1">
              <a:spLocks noChangeArrowheads="1"/>
            </p:cNvSpPr>
            <p:nvPr/>
          </p:nvSpPr>
          <p:spPr bwMode="auto">
            <a:xfrm>
              <a:off x="397494" y="2417285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cr,1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6" name="Line 11316"/>
            <p:cNvCxnSpPr/>
            <p:nvPr/>
          </p:nvCxnSpPr>
          <p:spPr bwMode="auto">
            <a:xfrm>
              <a:off x="7397483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7" name="Text Box 11310"/>
            <p:cNvSpPr txBox="1">
              <a:spLocks noChangeArrowheads="1"/>
            </p:cNvSpPr>
            <p:nvPr/>
          </p:nvSpPr>
          <p:spPr bwMode="auto">
            <a:xfrm>
              <a:off x="6863371" y="5727449"/>
              <a:ext cx="1159198" cy="5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cr,1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8" name="Text Box 11310"/>
            <p:cNvSpPr txBox="1">
              <a:spLocks noChangeArrowheads="1"/>
            </p:cNvSpPr>
            <p:nvPr/>
          </p:nvSpPr>
          <p:spPr bwMode="auto">
            <a:xfrm>
              <a:off x="3053368" y="5718225"/>
              <a:ext cx="1255148" cy="42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latin typeface="Times New Roman"/>
                  <a:ea typeface="Calibri"/>
                  <a:cs typeface="Times New Roman"/>
                </a:rPr>
                <a:t>st,1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9" name="Freeform 11313"/>
            <p:cNvSpPr>
              <a:spLocks/>
            </p:cNvSpPr>
            <p:nvPr/>
          </p:nvSpPr>
          <p:spPr bwMode="auto">
            <a:xfrm>
              <a:off x="1194368" y="3845997"/>
              <a:ext cx="6185260" cy="1768356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  <a:gd name="connsiteX0" fmla="*/ 0 w 9982"/>
                <a:gd name="connsiteY0" fmla="*/ 0 h 8826"/>
                <a:gd name="connsiteX1" fmla="*/ 6527 w 9982"/>
                <a:gd name="connsiteY1" fmla="*/ 588 h 8826"/>
                <a:gd name="connsiteX2" fmla="*/ 9064 w 9982"/>
                <a:gd name="connsiteY2" fmla="*/ 1125 h 8826"/>
                <a:gd name="connsiteX3" fmla="*/ 9970 w 9982"/>
                <a:gd name="connsiteY3" fmla="*/ 1785 h 8826"/>
                <a:gd name="connsiteX4" fmla="*/ 9789 w 9982"/>
                <a:gd name="connsiteY4" fmla="*/ 2354 h 8826"/>
                <a:gd name="connsiteX5" fmla="*/ 8701 w 9982"/>
                <a:gd name="connsiteY5" fmla="*/ 3531 h 8826"/>
                <a:gd name="connsiteX6" fmla="*/ 6889 w 9982"/>
                <a:gd name="connsiteY6" fmla="*/ 5296 h 8826"/>
                <a:gd name="connsiteX7" fmla="*/ 5440 w 9982"/>
                <a:gd name="connsiteY7" fmla="*/ 7061 h 8826"/>
                <a:gd name="connsiteX8" fmla="*/ 4711 w 9982"/>
                <a:gd name="connsiteY8" fmla="*/ 8826 h 8826"/>
                <a:gd name="connsiteX0" fmla="*/ 0 w 10000"/>
                <a:gd name="connsiteY0" fmla="*/ 0 h 8000"/>
                <a:gd name="connsiteX1" fmla="*/ 6539 w 10000"/>
                <a:gd name="connsiteY1" fmla="*/ 666 h 8000"/>
                <a:gd name="connsiteX2" fmla="*/ 9080 w 10000"/>
                <a:gd name="connsiteY2" fmla="*/ 1275 h 8000"/>
                <a:gd name="connsiteX3" fmla="*/ 9988 w 10000"/>
                <a:gd name="connsiteY3" fmla="*/ 2022 h 8000"/>
                <a:gd name="connsiteX4" fmla="*/ 9807 w 10000"/>
                <a:gd name="connsiteY4" fmla="*/ 2667 h 8000"/>
                <a:gd name="connsiteX5" fmla="*/ 8717 w 10000"/>
                <a:gd name="connsiteY5" fmla="*/ 4001 h 8000"/>
                <a:gd name="connsiteX6" fmla="*/ 6901 w 10000"/>
                <a:gd name="connsiteY6" fmla="*/ 6000 h 8000"/>
                <a:gd name="connsiteX7" fmla="*/ 5450 w 10000"/>
                <a:gd name="connsiteY7" fmla="*/ 8000 h 8000"/>
                <a:gd name="connsiteX0" fmla="*/ 0 w 10000"/>
                <a:gd name="connsiteY0" fmla="*/ 0 h 7500"/>
                <a:gd name="connsiteX1" fmla="*/ 6539 w 10000"/>
                <a:gd name="connsiteY1" fmla="*/ 833 h 7500"/>
                <a:gd name="connsiteX2" fmla="*/ 9080 w 10000"/>
                <a:gd name="connsiteY2" fmla="*/ 1594 h 7500"/>
                <a:gd name="connsiteX3" fmla="*/ 9988 w 10000"/>
                <a:gd name="connsiteY3" fmla="*/ 2528 h 7500"/>
                <a:gd name="connsiteX4" fmla="*/ 9807 w 10000"/>
                <a:gd name="connsiteY4" fmla="*/ 3334 h 7500"/>
                <a:gd name="connsiteX5" fmla="*/ 8717 w 10000"/>
                <a:gd name="connsiteY5" fmla="*/ 5001 h 7500"/>
                <a:gd name="connsiteX6" fmla="*/ 6901 w 10000"/>
                <a:gd name="connsiteY6" fmla="*/ 7500 h 7500"/>
                <a:gd name="connsiteX0" fmla="*/ 0 w 10000"/>
                <a:gd name="connsiteY0" fmla="*/ 0 h 9506"/>
                <a:gd name="connsiteX1" fmla="*/ 6539 w 10000"/>
                <a:gd name="connsiteY1" fmla="*/ 1111 h 9506"/>
                <a:gd name="connsiteX2" fmla="*/ 9080 w 10000"/>
                <a:gd name="connsiteY2" fmla="*/ 2125 h 9506"/>
                <a:gd name="connsiteX3" fmla="*/ 9988 w 10000"/>
                <a:gd name="connsiteY3" fmla="*/ 3371 h 9506"/>
                <a:gd name="connsiteX4" fmla="*/ 9807 w 10000"/>
                <a:gd name="connsiteY4" fmla="*/ 4445 h 9506"/>
                <a:gd name="connsiteX5" fmla="*/ 8717 w 10000"/>
                <a:gd name="connsiteY5" fmla="*/ 6668 h 9506"/>
                <a:gd name="connsiteX6" fmla="*/ 7130 w 10000"/>
                <a:gd name="connsiteY6" fmla="*/ 9506 h 9506"/>
                <a:gd name="connsiteX0" fmla="*/ 0 w 10000"/>
                <a:gd name="connsiteY0" fmla="*/ 0 h 9716"/>
                <a:gd name="connsiteX1" fmla="*/ 6539 w 10000"/>
                <a:gd name="connsiteY1" fmla="*/ 1169 h 9716"/>
                <a:gd name="connsiteX2" fmla="*/ 9080 w 10000"/>
                <a:gd name="connsiteY2" fmla="*/ 2235 h 9716"/>
                <a:gd name="connsiteX3" fmla="*/ 9988 w 10000"/>
                <a:gd name="connsiteY3" fmla="*/ 3546 h 9716"/>
                <a:gd name="connsiteX4" fmla="*/ 9807 w 10000"/>
                <a:gd name="connsiteY4" fmla="*/ 4676 h 9716"/>
                <a:gd name="connsiteX5" fmla="*/ 8717 w 10000"/>
                <a:gd name="connsiteY5" fmla="*/ 7015 h 9716"/>
                <a:gd name="connsiteX6" fmla="*/ 7228 w 10000"/>
                <a:gd name="connsiteY6" fmla="*/ 9716 h 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716">
                  <a:moveTo>
                    <a:pt x="0" y="0"/>
                  </a:moveTo>
                  <a:cubicBezTo>
                    <a:pt x="2512" y="390"/>
                    <a:pt x="5026" y="798"/>
                    <a:pt x="6539" y="1169"/>
                  </a:cubicBezTo>
                  <a:cubicBezTo>
                    <a:pt x="8051" y="1540"/>
                    <a:pt x="8505" y="1838"/>
                    <a:pt x="9080" y="2235"/>
                  </a:cubicBezTo>
                  <a:cubicBezTo>
                    <a:pt x="9655" y="2630"/>
                    <a:pt x="9962" y="3177"/>
                    <a:pt x="9988" y="3546"/>
                  </a:cubicBezTo>
                  <a:cubicBezTo>
                    <a:pt x="10014" y="3914"/>
                    <a:pt x="10018" y="4097"/>
                    <a:pt x="9807" y="4676"/>
                  </a:cubicBezTo>
                  <a:cubicBezTo>
                    <a:pt x="9594" y="5255"/>
                    <a:pt x="9147" y="6175"/>
                    <a:pt x="8717" y="7015"/>
                  </a:cubicBezTo>
                  <a:cubicBezTo>
                    <a:pt x="8287" y="7855"/>
                    <a:pt x="7773" y="8546"/>
                    <a:pt x="7228" y="9716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sp>
          <p:nvSpPr>
            <p:cNvPr id="80" name="Freeform 11313"/>
            <p:cNvSpPr>
              <a:spLocks/>
            </p:cNvSpPr>
            <p:nvPr/>
          </p:nvSpPr>
          <p:spPr bwMode="auto">
            <a:xfrm>
              <a:off x="1197334" y="2952057"/>
              <a:ext cx="6185260" cy="2666183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  <a:gd name="connsiteX0" fmla="*/ 0 w 9982"/>
                <a:gd name="connsiteY0" fmla="*/ 0 h 8826"/>
                <a:gd name="connsiteX1" fmla="*/ 6527 w 9982"/>
                <a:gd name="connsiteY1" fmla="*/ 588 h 8826"/>
                <a:gd name="connsiteX2" fmla="*/ 9064 w 9982"/>
                <a:gd name="connsiteY2" fmla="*/ 1125 h 8826"/>
                <a:gd name="connsiteX3" fmla="*/ 9970 w 9982"/>
                <a:gd name="connsiteY3" fmla="*/ 1785 h 8826"/>
                <a:gd name="connsiteX4" fmla="*/ 9789 w 9982"/>
                <a:gd name="connsiteY4" fmla="*/ 2354 h 8826"/>
                <a:gd name="connsiteX5" fmla="*/ 8701 w 9982"/>
                <a:gd name="connsiteY5" fmla="*/ 3531 h 8826"/>
                <a:gd name="connsiteX6" fmla="*/ 6889 w 9982"/>
                <a:gd name="connsiteY6" fmla="*/ 5296 h 8826"/>
                <a:gd name="connsiteX7" fmla="*/ 5440 w 9982"/>
                <a:gd name="connsiteY7" fmla="*/ 7061 h 8826"/>
                <a:gd name="connsiteX8" fmla="*/ 4711 w 9982"/>
                <a:gd name="connsiteY8" fmla="*/ 8826 h 8826"/>
                <a:gd name="connsiteX0" fmla="*/ 0 w 10000"/>
                <a:gd name="connsiteY0" fmla="*/ 0 h 8000"/>
                <a:gd name="connsiteX1" fmla="*/ 6539 w 10000"/>
                <a:gd name="connsiteY1" fmla="*/ 666 h 8000"/>
                <a:gd name="connsiteX2" fmla="*/ 9080 w 10000"/>
                <a:gd name="connsiteY2" fmla="*/ 1275 h 8000"/>
                <a:gd name="connsiteX3" fmla="*/ 9988 w 10000"/>
                <a:gd name="connsiteY3" fmla="*/ 2022 h 8000"/>
                <a:gd name="connsiteX4" fmla="*/ 9807 w 10000"/>
                <a:gd name="connsiteY4" fmla="*/ 2667 h 8000"/>
                <a:gd name="connsiteX5" fmla="*/ 8717 w 10000"/>
                <a:gd name="connsiteY5" fmla="*/ 4001 h 8000"/>
                <a:gd name="connsiteX6" fmla="*/ 6901 w 10000"/>
                <a:gd name="connsiteY6" fmla="*/ 6000 h 8000"/>
                <a:gd name="connsiteX7" fmla="*/ 5450 w 10000"/>
                <a:gd name="connsiteY7" fmla="*/ 8000 h 8000"/>
                <a:gd name="connsiteX0" fmla="*/ 0 w 10000"/>
                <a:gd name="connsiteY0" fmla="*/ 0 h 10309"/>
                <a:gd name="connsiteX1" fmla="*/ 6539 w 10000"/>
                <a:gd name="connsiteY1" fmla="*/ 833 h 10309"/>
                <a:gd name="connsiteX2" fmla="*/ 9080 w 10000"/>
                <a:gd name="connsiteY2" fmla="*/ 1594 h 10309"/>
                <a:gd name="connsiteX3" fmla="*/ 9988 w 10000"/>
                <a:gd name="connsiteY3" fmla="*/ 2528 h 10309"/>
                <a:gd name="connsiteX4" fmla="*/ 9807 w 10000"/>
                <a:gd name="connsiteY4" fmla="*/ 3334 h 10309"/>
                <a:gd name="connsiteX5" fmla="*/ 8717 w 10000"/>
                <a:gd name="connsiteY5" fmla="*/ 5001 h 10309"/>
                <a:gd name="connsiteX6" fmla="*/ 6901 w 10000"/>
                <a:gd name="connsiteY6" fmla="*/ 7500 h 10309"/>
                <a:gd name="connsiteX7" fmla="*/ 5552 w 10000"/>
                <a:gd name="connsiteY7" fmla="*/ 10309 h 10309"/>
                <a:gd name="connsiteX0" fmla="*/ 0 w 10000"/>
                <a:gd name="connsiteY0" fmla="*/ 0 h 10309"/>
                <a:gd name="connsiteX1" fmla="*/ 6539 w 10000"/>
                <a:gd name="connsiteY1" fmla="*/ 833 h 10309"/>
                <a:gd name="connsiteX2" fmla="*/ 9080 w 10000"/>
                <a:gd name="connsiteY2" fmla="*/ 1594 h 10309"/>
                <a:gd name="connsiteX3" fmla="*/ 9988 w 10000"/>
                <a:gd name="connsiteY3" fmla="*/ 2528 h 10309"/>
                <a:gd name="connsiteX4" fmla="*/ 9807 w 10000"/>
                <a:gd name="connsiteY4" fmla="*/ 3334 h 10309"/>
                <a:gd name="connsiteX5" fmla="*/ 8717 w 10000"/>
                <a:gd name="connsiteY5" fmla="*/ 5001 h 10309"/>
                <a:gd name="connsiteX6" fmla="*/ 6901 w 10000"/>
                <a:gd name="connsiteY6" fmla="*/ 7500 h 10309"/>
                <a:gd name="connsiteX7" fmla="*/ 5552 w 10000"/>
                <a:gd name="connsiteY7" fmla="*/ 10309 h 10309"/>
                <a:gd name="connsiteX0" fmla="*/ 0 w 10000"/>
                <a:gd name="connsiteY0" fmla="*/ 0 h 10444"/>
                <a:gd name="connsiteX1" fmla="*/ 6539 w 10000"/>
                <a:gd name="connsiteY1" fmla="*/ 833 h 10444"/>
                <a:gd name="connsiteX2" fmla="*/ 9080 w 10000"/>
                <a:gd name="connsiteY2" fmla="*/ 1594 h 10444"/>
                <a:gd name="connsiteX3" fmla="*/ 9988 w 10000"/>
                <a:gd name="connsiteY3" fmla="*/ 2528 h 10444"/>
                <a:gd name="connsiteX4" fmla="*/ 9807 w 10000"/>
                <a:gd name="connsiteY4" fmla="*/ 3334 h 10444"/>
                <a:gd name="connsiteX5" fmla="*/ 8717 w 10000"/>
                <a:gd name="connsiteY5" fmla="*/ 5001 h 10444"/>
                <a:gd name="connsiteX6" fmla="*/ 6901 w 10000"/>
                <a:gd name="connsiteY6" fmla="*/ 7500 h 10444"/>
                <a:gd name="connsiteX7" fmla="*/ 5552 w 10000"/>
                <a:gd name="connsiteY7" fmla="*/ 10444 h 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444">
                  <a:moveTo>
                    <a:pt x="0" y="0"/>
                  </a:moveTo>
                  <a:cubicBezTo>
                    <a:pt x="2512" y="278"/>
                    <a:pt x="5026" y="569"/>
                    <a:pt x="6539" y="833"/>
                  </a:cubicBezTo>
                  <a:cubicBezTo>
                    <a:pt x="8051" y="1098"/>
                    <a:pt x="8505" y="1310"/>
                    <a:pt x="9080" y="1594"/>
                  </a:cubicBezTo>
                  <a:cubicBezTo>
                    <a:pt x="9655" y="1875"/>
                    <a:pt x="9962" y="2265"/>
                    <a:pt x="9988" y="2528"/>
                  </a:cubicBezTo>
                  <a:cubicBezTo>
                    <a:pt x="10014" y="2791"/>
                    <a:pt x="10018" y="2921"/>
                    <a:pt x="9807" y="3334"/>
                  </a:cubicBezTo>
                  <a:cubicBezTo>
                    <a:pt x="9594" y="3746"/>
                    <a:pt x="9202" y="4305"/>
                    <a:pt x="8717" y="5001"/>
                  </a:cubicBezTo>
                  <a:cubicBezTo>
                    <a:pt x="8233" y="5695"/>
                    <a:pt x="7428" y="6593"/>
                    <a:pt x="6901" y="7500"/>
                  </a:cubicBezTo>
                  <a:cubicBezTo>
                    <a:pt x="6374" y="8407"/>
                    <a:pt x="5889" y="9303"/>
                    <a:pt x="5552" y="1044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cxnSp>
          <p:nvCxnSpPr>
            <p:cNvPr id="81" name="Line 11317"/>
            <p:cNvCxnSpPr/>
            <p:nvPr/>
          </p:nvCxnSpPr>
          <p:spPr bwMode="auto">
            <a:xfrm flipH="1">
              <a:off x="1259696" y="3618706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" name="Text Box 5095"/>
            <p:cNvSpPr txBox="1">
              <a:spLocks noChangeArrowheads="1"/>
            </p:cNvSpPr>
            <p:nvPr/>
          </p:nvSpPr>
          <p:spPr bwMode="auto">
            <a:xfrm>
              <a:off x="400000" y="3331703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cr,2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3" name="Line 11317"/>
            <p:cNvCxnSpPr/>
            <p:nvPr/>
          </p:nvCxnSpPr>
          <p:spPr bwMode="auto">
            <a:xfrm flipH="1">
              <a:off x="1196634" y="4554920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4" name="Text Box 5095"/>
            <p:cNvSpPr txBox="1">
              <a:spLocks noChangeArrowheads="1"/>
            </p:cNvSpPr>
            <p:nvPr/>
          </p:nvSpPr>
          <p:spPr bwMode="auto">
            <a:xfrm>
              <a:off x="384236" y="4267917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cr,3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5" name="Text Box 11310"/>
            <p:cNvSpPr txBox="1">
              <a:spLocks noChangeArrowheads="1"/>
            </p:cNvSpPr>
            <p:nvPr/>
          </p:nvSpPr>
          <p:spPr bwMode="auto">
            <a:xfrm>
              <a:off x="4200456" y="5614354"/>
              <a:ext cx="1123193" cy="57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latin typeface="Times New Roman"/>
                  <a:ea typeface="Calibri"/>
                  <a:cs typeface="Times New Roman"/>
                </a:rPr>
                <a:t>st,2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Text Box 11310"/>
            <p:cNvSpPr txBox="1">
              <a:spLocks noChangeArrowheads="1"/>
            </p:cNvSpPr>
            <p:nvPr/>
          </p:nvSpPr>
          <p:spPr bwMode="auto">
            <a:xfrm>
              <a:off x="5323648" y="5621552"/>
              <a:ext cx="1040685" cy="55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latin typeface="Times New Roman"/>
                  <a:ea typeface="Calibri"/>
                  <a:cs typeface="Times New Roman"/>
                </a:rPr>
                <a:t>st,3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Text Box 5095"/>
            <p:cNvSpPr txBox="1">
              <a:spLocks noChangeArrowheads="1"/>
            </p:cNvSpPr>
            <p:nvPr/>
          </p:nvSpPr>
          <p:spPr bwMode="auto">
            <a:xfrm>
              <a:off x="430866" y="270428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0,2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8" name="Text Box 5095"/>
            <p:cNvSpPr txBox="1">
              <a:spLocks noChangeArrowheads="1"/>
            </p:cNvSpPr>
            <p:nvPr/>
          </p:nvSpPr>
          <p:spPr bwMode="auto">
            <a:xfrm>
              <a:off x="350555" y="355131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0,3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Прямоугольник 88"/>
              <p:cNvSpPr/>
              <p:nvPr/>
            </p:nvSpPr>
            <p:spPr>
              <a:xfrm>
                <a:off x="1154571" y="673001"/>
                <a:ext cx="1250214" cy="6157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71" y="673001"/>
                <a:ext cx="1250214" cy="6157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Группа 89"/>
          <p:cNvGrpSpPr/>
          <p:nvPr/>
        </p:nvGrpSpPr>
        <p:grpSpPr>
          <a:xfrm>
            <a:off x="414049" y="4002558"/>
            <a:ext cx="4484644" cy="2956722"/>
            <a:chOff x="7097756" y="2618998"/>
            <a:chExt cx="4484644" cy="295672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7097756" y="2632845"/>
              <a:ext cx="4484644" cy="2942875"/>
            </a:xfrm>
            <a:prstGeom prst="rect">
              <a:avLst/>
            </a:prstGeom>
          </p:spPr>
        </p:sp>
        <p:cxnSp>
          <p:nvCxnSpPr>
            <p:cNvPr id="92" name="Прямая со стрелкой 91"/>
            <p:cNvCxnSpPr/>
            <p:nvPr/>
          </p:nvCxnSpPr>
          <p:spPr>
            <a:xfrm flipH="1" flipV="1">
              <a:off x="7796235" y="2771855"/>
              <a:ext cx="11960" cy="1942064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V="1">
              <a:off x="7803340" y="4713919"/>
              <a:ext cx="2621406" cy="1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Полилиния 93"/>
            <p:cNvSpPr/>
            <p:nvPr/>
          </p:nvSpPr>
          <p:spPr>
            <a:xfrm>
              <a:off x="7803340" y="2897089"/>
              <a:ext cx="1041680" cy="1822194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6775" h="2179930">
                  <a:moveTo>
                    <a:pt x="0" y="0"/>
                  </a:moveTo>
                  <a:cubicBezTo>
                    <a:pt x="777240" y="85953"/>
                    <a:pt x="1549421" y="134112"/>
                    <a:pt x="2018995" y="219456"/>
                  </a:cubicBezTo>
                  <a:cubicBezTo>
                    <a:pt x="2488569" y="304800"/>
                    <a:pt x="2750386" y="399896"/>
                    <a:pt x="2817442" y="512064"/>
                  </a:cubicBezTo>
                  <a:cubicBezTo>
                    <a:pt x="2884498" y="624232"/>
                    <a:pt x="2765327" y="752248"/>
                    <a:pt x="2640787" y="848565"/>
                  </a:cubicBezTo>
                  <a:cubicBezTo>
                    <a:pt x="2516247" y="944882"/>
                    <a:pt x="2250643" y="1109473"/>
                    <a:pt x="2114092" y="1221639"/>
                  </a:cubicBezTo>
                  <a:cubicBezTo>
                    <a:pt x="1977542" y="1333805"/>
                    <a:pt x="1906828" y="1420369"/>
                    <a:pt x="1821484" y="1521562"/>
                  </a:cubicBezTo>
                  <a:cubicBezTo>
                    <a:pt x="1736140" y="1622755"/>
                    <a:pt x="1669084" y="1719072"/>
                    <a:pt x="1602028" y="1828800"/>
                  </a:cubicBezTo>
                  <a:cubicBezTo>
                    <a:pt x="1534972" y="1938528"/>
                    <a:pt x="1449628" y="2116585"/>
                    <a:pt x="1419148" y="2179930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7803340" y="3370905"/>
              <a:ext cx="1677490" cy="1315443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  <a:gd name="connsiteX0" fmla="*/ 0 w 2836775"/>
                <a:gd name="connsiteY0" fmla="*/ 0 h 1828800"/>
                <a:gd name="connsiteX1" fmla="*/ 2018995 w 2836775"/>
                <a:gd name="connsiteY1" fmla="*/ 219456 h 1828800"/>
                <a:gd name="connsiteX2" fmla="*/ 2817442 w 2836775"/>
                <a:gd name="connsiteY2" fmla="*/ 512064 h 1828800"/>
                <a:gd name="connsiteX3" fmla="*/ 2640787 w 2836775"/>
                <a:gd name="connsiteY3" fmla="*/ 848565 h 1828800"/>
                <a:gd name="connsiteX4" fmla="*/ 2114092 w 2836775"/>
                <a:gd name="connsiteY4" fmla="*/ 1221639 h 1828800"/>
                <a:gd name="connsiteX5" fmla="*/ 1821484 w 2836775"/>
                <a:gd name="connsiteY5" fmla="*/ 1521562 h 1828800"/>
                <a:gd name="connsiteX6" fmla="*/ 1602028 w 2836775"/>
                <a:gd name="connsiteY6" fmla="*/ 1828800 h 1828800"/>
                <a:gd name="connsiteX0" fmla="*/ 0 w 2836775"/>
                <a:gd name="connsiteY0" fmla="*/ 0 h 1521562"/>
                <a:gd name="connsiteX1" fmla="*/ 2018995 w 2836775"/>
                <a:gd name="connsiteY1" fmla="*/ 219456 h 1521562"/>
                <a:gd name="connsiteX2" fmla="*/ 2817442 w 2836775"/>
                <a:gd name="connsiteY2" fmla="*/ 512064 h 1521562"/>
                <a:gd name="connsiteX3" fmla="*/ 2640787 w 2836775"/>
                <a:gd name="connsiteY3" fmla="*/ 848565 h 1521562"/>
                <a:gd name="connsiteX4" fmla="*/ 2114092 w 2836775"/>
                <a:gd name="connsiteY4" fmla="*/ 1221639 h 1521562"/>
                <a:gd name="connsiteX5" fmla="*/ 1821484 w 2836775"/>
                <a:gd name="connsiteY5" fmla="*/ 1521562 h 152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6775" h="1521562">
                  <a:moveTo>
                    <a:pt x="0" y="0"/>
                  </a:moveTo>
                  <a:cubicBezTo>
                    <a:pt x="777240" y="85953"/>
                    <a:pt x="1549421" y="134112"/>
                    <a:pt x="2018995" y="219456"/>
                  </a:cubicBezTo>
                  <a:cubicBezTo>
                    <a:pt x="2488569" y="304800"/>
                    <a:pt x="2750386" y="399896"/>
                    <a:pt x="2817442" y="512064"/>
                  </a:cubicBezTo>
                  <a:cubicBezTo>
                    <a:pt x="2884498" y="624232"/>
                    <a:pt x="2765327" y="752248"/>
                    <a:pt x="2640787" y="848565"/>
                  </a:cubicBezTo>
                  <a:cubicBezTo>
                    <a:pt x="2516247" y="944882"/>
                    <a:pt x="2250643" y="1109473"/>
                    <a:pt x="2114092" y="1221639"/>
                  </a:cubicBezTo>
                  <a:cubicBezTo>
                    <a:pt x="1977542" y="1333805"/>
                    <a:pt x="1906828" y="1420369"/>
                    <a:pt x="1821484" y="1521562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/>
                  <a:ea typeface="Times New Roman"/>
                </a:rPr>
                <a:t> </a:t>
              </a:r>
              <a:endParaRPr lang="ru-RU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7791381" y="3753603"/>
              <a:ext cx="2432037" cy="965433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  <a:gd name="connsiteX0" fmla="*/ 0 w 2836775"/>
                <a:gd name="connsiteY0" fmla="*/ 0 h 1828800"/>
                <a:gd name="connsiteX1" fmla="*/ 2018995 w 2836775"/>
                <a:gd name="connsiteY1" fmla="*/ 219456 h 1828800"/>
                <a:gd name="connsiteX2" fmla="*/ 2817442 w 2836775"/>
                <a:gd name="connsiteY2" fmla="*/ 512064 h 1828800"/>
                <a:gd name="connsiteX3" fmla="*/ 2640787 w 2836775"/>
                <a:gd name="connsiteY3" fmla="*/ 848565 h 1828800"/>
                <a:gd name="connsiteX4" fmla="*/ 2114092 w 2836775"/>
                <a:gd name="connsiteY4" fmla="*/ 1221639 h 1828800"/>
                <a:gd name="connsiteX5" fmla="*/ 1821484 w 2836775"/>
                <a:gd name="connsiteY5" fmla="*/ 1521562 h 1828800"/>
                <a:gd name="connsiteX6" fmla="*/ 1602028 w 2836775"/>
                <a:gd name="connsiteY6" fmla="*/ 1828800 h 1828800"/>
                <a:gd name="connsiteX0" fmla="*/ 0 w 2836775"/>
                <a:gd name="connsiteY0" fmla="*/ 0 h 1521562"/>
                <a:gd name="connsiteX1" fmla="*/ 2018995 w 2836775"/>
                <a:gd name="connsiteY1" fmla="*/ 219456 h 1521562"/>
                <a:gd name="connsiteX2" fmla="*/ 2817442 w 2836775"/>
                <a:gd name="connsiteY2" fmla="*/ 512064 h 1521562"/>
                <a:gd name="connsiteX3" fmla="*/ 2640787 w 2836775"/>
                <a:gd name="connsiteY3" fmla="*/ 848565 h 1521562"/>
                <a:gd name="connsiteX4" fmla="*/ 2114092 w 2836775"/>
                <a:gd name="connsiteY4" fmla="*/ 1221639 h 1521562"/>
                <a:gd name="connsiteX5" fmla="*/ 1821484 w 2836775"/>
                <a:gd name="connsiteY5" fmla="*/ 1521562 h 1521562"/>
                <a:gd name="connsiteX0" fmla="*/ 0 w 2836775"/>
                <a:gd name="connsiteY0" fmla="*/ 0 h 1221639"/>
                <a:gd name="connsiteX1" fmla="*/ 2018995 w 2836775"/>
                <a:gd name="connsiteY1" fmla="*/ 219456 h 1221639"/>
                <a:gd name="connsiteX2" fmla="*/ 2817442 w 2836775"/>
                <a:gd name="connsiteY2" fmla="*/ 512064 h 1221639"/>
                <a:gd name="connsiteX3" fmla="*/ 2640787 w 2836775"/>
                <a:gd name="connsiteY3" fmla="*/ 848565 h 1221639"/>
                <a:gd name="connsiteX4" fmla="*/ 2114092 w 2836775"/>
                <a:gd name="connsiteY4" fmla="*/ 1221639 h 1221639"/>
                <a:gd name="connsiteX0" fmla="*/ 0 w 2836775"/>
                <a:gd name="connsiteY0" fmla="*/ 0 h 848565"/>
                <a:gd name="connsiteX1" fmla="*/ 2018995 w 2836775"/>
                <a:gd name="connsiteY1" fmla="*/ 219456 h 848565"/>
                <a:gd name="connsiteX2" fmla="*/ 2817442 w 2836775"/>
                <a:gd name="connsiteY2" fmla="*/ 512064 h 848565"/>
                <a:gd name="connsiteX3" fmla="*/ 2640787 w 2836775"/>
                <a:gd name="connsiteY3" fmla="*/ 848565 h 848565"/>
                <a:gd name="connsiteX0" fmla="*/ 0 w 2819949"/>
                <a:gd name="connsiteY0" fmla="*/ 0 h 853534"/>
                <a:gd name="connsiteX1" fmla="*/ 2018995 w 2819949"/>
                <a:gd name="connsiteY1" fmla="*/ 219456 h 853534"/>
                <a:gd name="connsiteX2" fmla="*/ 2817442 w 2819949"/>
                <a:gd name="connsiteY2" fmla="*/ 512064 h 853534"/>
                <a:gd name="connsiteX3" fmla="*/ 1460603 w 2819949"/>
                <a:gd name="connsiteY3" fmla="*/ 853534 h 853534"/>
                <a:gd name="connsiteX0" fmla="*/ 0 w 2822451"/>
                <a:gd name="connsiteY0" fmla="*/ 0 h 853534"/>
                <a:gd name="connsiteX1" fmla="*/ 2018995 w 2822451"/>
                <a:gd name="connsiteY1" fmla="*/ 219456 h 853534"/>
                <a:gd name="connsiteX2" fmla="*/ 2819949 w 2822451"/>
                <a:gd name="connsiteY2" fmla="*/ 433695 h 853534"/>
                <a:gd name="connsiteX3" fmla="*/ 1460603 w 2822451"/>
                <a:gd name="connsiteY3" fmla="*/ 853534 h 853534"/>
                <a:gd name="connsiteX0" fmla="*/ 0 w 2870125"/>
                <a:gd name="connsiteY0" fmla="*/ 0 h 931481"/>
                <a:gd name="connsiteX1" fmla="*/ 2066669 w 2870125"/>
                <a:gd name="connsiteY1" fmla="*/ 297403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0125"/>
                <a:gd name="connsiteY0" fmla="*/ 0 h 931481"/>
                <a:gd name="connsiteX1" fmla="*/ 2221446 w 2870125"/>
                <a:gd name="connsiteY1" fmla="*/ 229837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0125"/>
                <a:gd name="connsiteY0" fmla="*/ 0 h 931481"/>
                <a:gd name="connsiteX1" fmla="*/ 2221446 w 2870125"/>
                <a:gd name="connsiteY1" fmla="*/ 229837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2621"/>
                <a:gd name="connsiteY0" fmla="*/ 0 h 931481"/>
                <a:gd name="connsiteX1" fmla="*/ 2221446 w 2872621"/>
                <a:gd name="connsiteY1" fmla="*/ 229837 h 931481"/>
                <a:gd name="connsiteX2" fmla="*/ 2870125 w 2872621"/>
                <a:gd name="connsiteY2" fmla="*/ 386927 h 931481"/>
                <a:gd name="connsiteX3" fmla="*/ 1508277 w 2872621"/>
                <a:gd name="connsiteY3" fmla="*/ 931481 h 931481"/>
                <a:gd name="connsiteX0" fmla="*/ 0 w 2872621"/>
                <a:gd name="connsiteY0" fmla="*/ 0 h 931481"/>
                <a:gd name="connsiteX1" fmla="*/ 1911892 w 2872621"/>
                <a:gd name="connsiteY1" fmla="*/ 147993 h 931481"/>
                <a:gd name="connsiteX2" fmla="*/ 2870125 w 2872621"/>
                <a:gd name="connsiteY2" fmla="*/ 386927 h 931481"/>
                <a:gd name="connsiteX3" fmla="*/ 1508277 w 2872621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2870125 w 2873354"/>
                <a:gd name="connsiteY1" fmla="*/ 386927 h 931481"/>
                <a:gd name="connsiteX2" fmla="*/ 1508277 w 2873354"/>
                <a:gd name="connsiteY2" fmla="*/ 931481 h 931481"/>
                <a:gd name="connsiteX0" fmla="*/ 0 w 2873354"/>
                <a:gd name="connsiteY0" fmla="*/ 0 h 931481"/>
                <a:gd name="connsiteX1" fmla="*/ 2870125 w 2873354"/>
                <a:gd name="connsiteY1" fmla="*/ 386927 h 931481"/>
                <a:gd name="connsiteX2" fmla="*/ 1508277 w 2873354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6573" h="931481">
                  <a:moveTo>
                    <a:pt x="0" y="0"/>
                  </a:moveTo>
                  <a:cubicBezTo>
                    <a:pt x="2803529" y="135173"/>
                    <a:pt x="2873494" y="231680"/>
                    <a:pt x="2873354" y="344057"/>
                  </a:cubicBezTo>
                  <a:cubicBezTo>
                    <a:pt x="2940410" y="456225"/>
                    <a:pt x="1942371" y="554556"/>
                    <a:pt x="1508277" y="931481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>
                  <a:effectLst/>
                  <a:latin typeface="Times New Roman"/>
                  <a:ea typeface="Times New Roman"/>
                </a:rPr>
                <a:t> 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Поле 18420"/>
            <p:cNvSpPr txBox="1"/>
            <p:nvPr/>
          </p:nvSpPr>
          <p:spPr>
            <a:xfrm>
              <a:off x="7747616" y="2618998"/>
              <a:ext cx="337973" cy="329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i="1" dirty="0">
                  <a:effectLst/>
                  <a:latin typeface="Cambria Math"/>
                  <a:ea typeface="Calibri"/>
                  <a:sym typeface="Symbol"/>
                </a:rPr>
                <a:t></a:t>
              </a:r>
              <a:endParaRPr lang="ru-RU" sz="1400" dirty="0">
                <a:effectLst/>
                <a:latin typeface="Times New Roman"/>
                <a:ea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Поле 18424"/>
                <p:cNvSpPr txBox="1"/>
                <p:nvPr/>
              </p:nvSpPr>
              <p:spPr>
                <a:xfrm>
                  <a:off x="10438826" y="4591258"/>
                  <a:ext cx="337973" cy="3294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98" name="Поле 184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826" y="4591258"/>
                  <a:ext cx="337973" cy="32945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оле 18425"/>
                <p:cNvSpPr txBox="1"/>
                <p:nvPr/>
              </p:nvSpPr>
              <p:spPr>
                <a:xfrm>
                  <a:off x="7362660" y="2859991"/>
                  <a:ext cx="337973" cy="3294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</m:t>
                            </m:r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99" name="Поле 184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660" y="2859991"/>
                  <a:ext cx="337973" cy="32945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23214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оле 18426"/>
                <p:cNvSpPr txBox="1"/>
                <p:nvPr/>
              </p:nvSpPr>
              <p:spPr>
                <a:xfrm>
                  <a:off x="7363261" y="3163909"/>
                  <a:ext cx="337973" cy="3294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0,1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00" name="Поле 184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261" y="3163909"/>
                  <a:ext cx="337973" cy="32945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2857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Поле 18427"/>
                <p:cNvSpPr txBox="1"/>
                <p:nvPr/>
              </p:nvSpPr>
              <p:spPr>
                <a:xfrm>
                  <a:off x="7375221" y="3493397"/>
                  <a:ext cx="337973" cy="3294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0,2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01" name="Поле 184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221" y="3493397"/>
                  <a:ext cx="337973" cy="32945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2857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оле 1380"/>
                <p:cNvSpPr txBox="1"/>
                <p:nvPr/>
              </p:nvSpPr>
              <p:spPr>
                <a:xfrm>
                  <a:off x="9985596" y="4726165"/>
                  <a:ext cx="372184" cy="3294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𝑐𝑟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02" name="Поле 1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5596" y="4726165"/>
                  <a:ext cx="372184" cy="32945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Полилиния 102"/>
            <p:cNvSpPr/>
            <p:nvPr/>
          </p:nvSpPr>
          <p:spPr>
            <a:xfrm rot="13473796">
              <a:off x="8364702" y="3317722"/>
              <a:ext cx="2339234" cy="586580"/>
            </a:xfrm>
            <a:custGeom>
              <a:avLst/>
              <a:gdLst>
                <a:gd name="connsiteX0" fmla="*/ 2808514 w 2808514"/>
                <a:gd name="connsiteY0" fmla="*/ 0 h 1615044"/>
                <a:gd name="connsiteX1" fmla="*/ 1638795 w 2808514"/>
                <a:gd name="connsiteY1" fmla="*/ 356259 h 1615044"/>
                <a:gd name="connsiteX2" fmla="*/ 837210 w 2808514"/>
                <a:gd name="connsiteY2" fmla="*/ 665018 h 1615044"/>
                <a:gd name="connsiteX3" fmla="*/ 385948 w 2808514"/>
                <a:gd name="connsiteY3" fmla="*/ 961901 h 1615044"/>
                <a:gd name="connsiteX4" fmla="*/ 136566 w 2808514"/>
                <a:gd name="connsiteY4" fmla="*/ 1276597 h 1615044"/>
                <a:gd name="connsiteX5" fmla="*/ 0 w 2808514"/>
                <a:gd name="connsiteY5" fmla="*/ 1615044 h 1615044"/>
                <a:gd name="connsiteX0" fmla="*/ 2899336 w 2899336"/>
                <a:gd name="connsiteY0" fmla="*/ 0 h 1312694"/>
                <a:gd name="connsiteX1" fmla="*/ 1638795 w 2899336"/>
                <a:gd name="connsiteY1" fmla="*/ 53909 h 1312694"/>
                <a:gd name="connsiteX2" fmla="*/ 837210 w 2899336"/>
                <a:gd name="connsiteY2" fmla="*/ 362668 h 1312694"/>
                <a:gd name="connsiteX3" fmla="*/ 385948 w 2899336"/>
                <a:gd name="connsiteY3" fmla="*/ 659551 h 1312694"/>
                <a:gd name="connsiteX4" fmla="*/ 136566 w 2899336"/>
                <a:gd name="connsiteY4" fmla="*/ 974247 h 1312694"/>
                <a:gd name="connsiteX5" fmla="*/ 0 w 2899336"/>
                <a:gd name="connsiteY5" fmla="*/ 1312694 h 1312694"/>
                <a:gd name="connsiteX0" fmla="*/ 2899336 w 2899336"/>
                <a:gd name="connsiteY0" fmla="*/ 0 h 1312694"/>
                <a:gd name="connsiteX1" fmla="*/ 1638795 w 2899336"/>
                <a:gd name="connsiteY1" fmla="*/ 53909 h 1312694"/>
                <a:gd name="connsiteX2" fmla="*/ 837210 w 2899336"/>
                <a:gd name="connsiteY2" fmla="*/ 362668 h 1312694"/>
                <a:gd name="connsiteX3" fmla="*/ 385948 w 2899336"/>
                <a:gd name="connsiteY3" fmla="*/ 659551 h 1312694"/>
                <a:gd name="connsiteX4" fmla="*/ 136566 w 2899336"/>
                <a:gd name="connsiteY4" fmla="*/ 974247 h 1312694"/>
                <a:gd name="connsiteX5" fmla="*/ 0 w 2899336"/>
                <a:gd name="connsiteY5" fmla="*/ 1312694 h 1312694"/>
                <a:gd name="connsiteX0" fmla="*/ 2879164 w 2879164"/>
                <a:gd name="connsiteY0" fmla="*/ 59310 h 1270174"/>
                <a:gd name="connsiteX1" fmla="*/ 1638795 w 2879164"/>
                <a:gd name="connsiteY1" fmla="*/ 11389 h 1270174"/>
                <a:gd name="connsiteX2" fmla="*/ 837210 w 2879164"/>
                <a:gd name="connsiteY2" fmla="*/ 320148 h 1270174"/>
                <a:gd name="connsiteX3" fmla="*/ 385948 w 2879164"/>
                <a:gd name="connsiteY3" fmla="*/ 617031 h 1270174"/>
                <a:gd name="connsiteX4" fmla="*/ 136566 w 2879164"/>
                <a:gd name="connsiteY4" fmla="*/ 931727 h 1270174"/>
                <a:gd name="connsiteX5" fmla="*/ 0 w 2879164"/>
                <a:gd name="connsiteY5" fmla="*/ 1270174 h 1270174"/>
                <a:gd name="connsiteX0" fmla="*/ 2879164 w 2879164"/>
                <a:gd name="connsiteY0" fmla="*/ 68469 h 1279333"/>
                <a:gd name="connsiteX1" fmla="*/ 1638795 w 2879164"/>
                <a:gd name="connsiteY1" fmla="*/ 20548 h 1279333"/>
                <a:gd name="connsiteX2" fmla="*/ 837210 w 2879164"/>
                <a:gd name="connsiteY2" fmla="*/ 329307 h 1279333"/>
                <a:gd name="connsiteX3" fmla="*/ 385948 w 2879164"/>
                <a:gd name="connsiteY3" fmla="*/ 626190 h 1279333"/>
                <a:gd name="connsiteX4" fmla="*/ 136566 w 2879164"/>
                <a:gd name="connsiteY4" fmla="*/ 940886 h 1279333"/>
                <a:gd name="connsiteX5" fmla="*/ 0 w 2879164"/>
                <a:gd name="connsiteY5" fmla="*/ 1279333 h 1279333"/>
                <a:gd name="connsiteX0" fmla="*/ 2879164 w 2879164"/>
                <a:gd name="connsiteY0" fmla="*/ 124591 h 1335455"/>
                <a:gd name="connsiteX1" fmla="*/ 1584862 w 2879164"/>
                <a:gd name="connsiteY1" fmla="*/ 10966 h 1335455"/>
                <a:gd name="connsiteX2" fmla="*/ 837210 w 2879164"/>
                <a:gd name="connsiteY2" fmla="*/ 385429 h 1335455"/>
                <a:gd name="connsiteX3" fmla="*/ 385948 w 2879164"/>
                <a:gd name="connsiteY3" fmla="*/ 682312 h 1335455"/>
                <a:gd name="connsiteX4" fmla="*/ 136566 w 2879164"/>
                <a:gd name="connsiteY4" fmla="*/ 997008 h 1335455"/>
                <a:gd name="connsiteX5" fmla="*/ 0 w 2879164"/>
                <a:gd name="connsiteY5" fmla="*/ 1335455 h 1335455"/>
                <a:gd name="connsiteX0" fmla="*/ 2879164 w 2879164"/>
                <a:gd name="connsiteY0" fmla="*/ 116538 h 1327402"/>
                <a:gd name="connsiteX1" fmla="*/ 1584862 w 2879164"/>
                <a:gd name="connsiteY1" fmla="*/ 2913 h 1327402"/>
                <a:gd name="connsiteX2" fmla="*/ 733377 w 2879164"/>
                <a:gd name="connsiteY2" fmla="*/ 225600 h 1327402"/>
                <a:gd name="connsiteX3" fmla="*/ 385948 w 2879164"/>
                <a:gd name="connsiteY3" fmla="*/ 674259 h 1327402"/>
                <a:gd name="connsiteX4" fmla="*/ 136566 w 2879164"/>
                <a:gd name="connsiteY4" fmla="*/ 988955 h 1327402"/>
                <a:gd name="connsiteX5" fmla="*/ 0 w 2879164"/>
                <a:gd name="connsiteY5" fmla="*/ 1327402 h 1327402"/>
                <a:gd name="connsiteX0" fmla="*/ 2879164 w 2879164"/>
                <a:gd name="connsiteY0" fmla="*/ 116538 h 1327402"/>
                <a:gd name="connsiteX1" fmla="*/ 1584862 w 2879164"/>
                <a:gd name="connsiteY1" fmla="*/ 2913 h 1327402"/>
                <a:gd name="connsiteX2" fmla="*/ 733377 w 2879164"/>
                <a:gd name="connsiteY2" fmla="*/ 225600 h 1327402"/>
                <a:gd name="connsiteX3" fmla="*/ 136566 w 2879164"/>
                <a:gd name="connsiteY3" fmla="*/ 988955 h 1327402"/>
                <a:gd name="connsiteX4" fmla="*/ 0 w 2879164"/>
                <a:gd name="connsiteY4" fmla="*/ 1327402 h 1327402"/>
                <a:gd name="connsiteX0" fmla="*/ 2856025 w 2856025"/>
                <a:gd name="connsiteY0" fmla="*/ 116538 h 1352065"/>
                <a:gd name="connsiteX1" fmla="*/ 1561723 w 2856025"/>
                <a:gd name="connsiteY1" fmla="*/ 2913 h 1352065"/>
                <a:gd name="connsiteX2" fmla="*/ 710238 w 2856025"/>
                <a:gd name="connsiteY2" fmla="*/ 225600 h 1352065"/>
                <a:gd name="connsiteX3" fmla="*/ 113427 w 2856025"/>
                <a:gd name="connsiteY3" fmla="*/ 988955 h 1352065"/>
                <a:gd name="connsiteX4" fmla="*/ 0 w 2856025"/>
                <a:gd name="connsiteY4" fmla="*/ 1352065 h 1352065"/>
                <a:gd name="connsiteX0" fmla="*/ 2742598 w 2742598"/>
                <a:gd name="connsiteY0" fmla="*/ 116538 h 988955"/>
                <a:gd name="connsiteX1" fmla="*/ 1448296 w 2742598"/>
                <a:gd name="connsiteY1" fmla="*/ 2913 h 988955"/>
                <a:gd name="connsiteX2" fmla="*/ 596811 w 2742598"/>
                <a:gd name="connsiteY2" fmla="*/ 225600 h 988955"/>
                <a:gd name="connsiteX3" fmla="*/ 0 w 2742598"/>
                <a:gd name="connsiteY3" fmla="*/ 988955 h 988955"/>
                <a:gd name="connsiteX0" fmla="*/ 3035996 w 3035996"/>
                <a:gd name="connsiteY0" fmla="*/ 116538 h 717352"/>
                <a:gd name="connsiteX1" fmla="*/ 1741694 w 3035996"/>
                <a:gd name="connsiteY1" fmla="*/ 2913 h 717352"/>
                <a:gd name="connsiteX2" fmla="*/ 890209 w 3035996"/>
                <a:gd name="connsiteY2" fmla="*/ 225600 h 717352"/>
                <a:gd name="connsiteX3" fmla="*/ 0 w 3035996"/>
                <a:gd name="connsiteY3" fmla="*/ 717352 h 717352"/>
                <a:gd name="connsiteX0" fmla="*/ 3035996 w 3035996"/>
                <a:gd name="connsiteY0" fmla="*/ 116538 h 717352"/>
                <a:gd name="connsiteX1" fmla="*/ 1741694 w 3035996"/>
                <a:gd name="connsiteY1" fmla="*/ 2913 h 717352"/>
                <a:gd name="connsiteX2" fmla="*/ 890209 w 3035996"/>
                <a:gd name="connsiteY2" fmla="*/ 225600 h 717352"/>
                <a:gd name="connsiteX3" fmla="*/ 0 w 3035996"/>
                <a:gd name="connsiteY3" fmla="*/ 717352 h 717352"/>
                <a:gd name="connsiteX0" fmla="*/ 3074562 w 3074562"/>
                <a:gd name="connsiteY0" fmla="*/ 116538 h 676248"/>
                <a:gd name="connsiteX1" fmla="*/ 1780260 w 3074562"/>
                <a:gd name="connsiteY1" fmla="*/ 2913 h 676248"/>
                <a:gd name="connsiteX2" fmla="*/ 928775 w 3074562"/>
                <a:gd name="connsiteY2" fmla="*/ 225600 h 676248"/>
                <a:gd name="connsiteX3" fmla="*/ 0 w 3074562"/>
                <a:gd name="connsiteY3" fmla="*/ 676248 h 676248"/>
                <a:gd name="connsiteX0" fmla="*/ 3074562 w 3074562"/>
                <a:gd name="connsiteY0" fmla="*/ 115387 h 675097"/>
                <a:gd name="connsiteX1" fmla="*/ 1780260 w 3074562"/>
                <a:gd name="connsiteY1" fmla="*/ 1762 h 675097"/>
                <a:gd name="connsiteX2" fmla="*/ 925096 w 3074562"/>
                <a:gd name="connsiteY2" fmla="*/ 195861 h 675097"/>
                <a:gd name="connsiteX3" fmla="*/ 0 w 3074562"/>
                <a:gd name="connsiteY3" fmla="*/ 675097 h 675097"/>
                <a:gd name="connsiteX0" fmla="*/ 3074562 w 3074562"/>
                <a:gd name="connsiteY0" fmla="*/ 139321 h 699031"/>
                <a:gd name="connsiteX1" fmla="*/ 1795983 w 3074562"/>
                <a:gd name="connsiteY1" fmla="*/ 1343 h 699031"/>
                <a:gd name="connsiteX2" fmla="*/ 925096 w 3074562"/>
                <a:gd name="connsiteY2" fmla="*/ 219795 h 699031"/>
                <a:gd name="connsiteX3" fmla="*/ 0 w 3074562"/>
                <a:gd name="connsiteY3" fmla="*/ 699031 h 699031"/>
                <a:gd name="connsiteX0" fmla="*/ 3083792 w 3083792"/>
                <a:gd name="connsiteY0" fmla="*/ 213594 h 697692"/>
                <a:gd name="connsiteX1" fmla="*/ 1795983 w 3083792"/>
                <a:gd name="connsiteY1" fmla="*/ 4 h 697692"/>
                <a:gd name="connsiteX2" fmla="*/ 925096 w 3083792"/>
                <a:gd name="connsiteY2" fmla="*/ 218456 h 697692"/>
                <a:gd name="connsiteX3" fmla="*/ 0 w 3083792"/>
                <a:gd name="connsiteY3" fmla="*/ 697692 h 697692"/>
                <a:gd name="connsiteX0" fmla="*/ 3083792 w 3083792"/>
                <a:gd name="connsiteY0" fmla="*/ 213594 h 697692"/>
                <a:gd name="connsiteX1" fmla="*/ 1795983 w 3083792"/>
                <a:gd name="connsiteY1" fmla="*/ 4 h 697692"/>
                <a:gd name="connsiteX2" fmla="*/ 925096 w 3083792"/>
                <a:gd name="connsiteY2" fmla="*/ 218456 h 697692"/>
                <a:gd name="connsiteX3" fmla="*/ 0 w 3083792"/>
                <a:gd name="connsiteY3" fmla="*/ 697692 h 697692"/>
                <a:gd name="connsiteX0" fmla="*/ 3083792 w 3083792"/>
                <a:gd name="connsiteY0" fmla="*/ 233960 h 718058"/>
                <a:gd name="connsiteX1" fmla="*/ 1800017 w 3083792"/>
                <a:gd name="connsiteY1" fmla="*/ 3 h 718058"/>
                <a:gd name="connsiteX2" fmla="*/ 925096 w 3083792"/>
                <a:gd name="connsiteY2" fmla="*/ 238822 h 718058"/>
                <a:gd name="connsiteX3" fmla="*/ 0 w 3083792"/>
                <a:gd name="connsiteY3" fmla="*/ 718058 h 718058"/>
                <a:gd name="connsiteX0" fmla="*/ 3083792 w 3083792"/>
                <a:gd name="connsiteY0" fmla="*/ 235200 h 719298"/>
                <a:gd name="connsiteX1" fmla="*/ 1800017 w 3083792"/>
                <a:gd name="connsiteY1" fmla="*/ 1243 h 719298"/>
                <a:gd name="connsiteX2" fmla="*/ 925096 w 3083792"/>
                <a:gd name="connsiteY2" fmla="*/ 240062 h 719298"/>
                <a:gd name="connsiteX3" fmla="*/ 0 w 3083792"/>
                <a:gd name="connsiteY3" fmla="*/ 719298 h 719298"/>
                <a:gd name="connsiteX0" fmla="*/ 2664553 w 2664553"/>
                <a:gd name="connsiteY0" fmla="*/ 166434 h 719162"/>
                <a:gd name="connsiteX1" fmla="*/ 1800017 w 2664553"/>
                <a:gd name="connsiteY1" fmla="*/ 1107 h 719162"/>
                <a:gd name="connsiteX2" fmla="*/ 925096 w 2664553"/>
                <a:gd name="connsiteY2" fmla="*/ 239926 h 719162"/>
                <a:gd name="connsiteX3" fmla="*/ 0 w 2664553"/>
                <a:gd name="connsiteY3" fmla="*/ 719162 h 719162"/>
                <a:gd name="connsiteX0" fmla="*/ 2664553 w 2664553"/>
                <a:gd name="connsiteY0" fmla="*/ 168672 h 721400"/>
                <a:gd name="connsiteX1" fmla="*/ 1800017 w 2664553"/>
                <a:gd name="connsiteY1" fmla="*/ 3345 h 721400"/>
                <a:gd name="connsiteX2" fmla="*/ 925096 w 2664553"/>
                <a:gd name="connsiteY2" fmla="*/ 242164 h 721400"/>
                <a:gd name="connsiteX3" fmla="*/ 0 w 2664553"/>
                <a:gd name="connsiteY3" fmla="*/ 721400 h 721400"/>
                <a:gd name="connsiteX0" fmla="*/ 2672087 w 2672087"/>
                <a:gd name="connsiteY0" fmla="*/ 198719 h 718749"/>
                <a:gd name="connsiteX1" fmla="*/ 1800017 w 2672087"/>
                <a:gd name="connsiteY1" fmla="*/ 694 h 718749"/>
                <a:gd name="connsiteX2" fmla="*/ 925096 w 2672087"/>
                <a:gd name="connsiteY2" fmla="*/ 239513 h 718749"/>
                <a:gd name="connsiteX3" fmla="*/ 0 w 2672087"/>
                <a:gd name="connsiteY3" fmla="*/ 718749 h 718749"/>
                <a:gd name="connsiteX0" fmla="*/ 2672087 w 2672087"/>
                <a:gd name="connsiteY0" fmla="*/ 198530 h 718560"/>
                <a:gd name="connsiteX1" fmla="*/ 1800017 w 2672087"/>
                <a:gd name="connsiteY1" fmla="*/ 505 h 718560"/>
                <a:gd name="connsiteX2" fmla="*/ 925096 w 2672087"/>
                <a:gd name="connsiteY2" fmla="*/ 239324 h 718560"/>
                <a:gd name="connsiteX3" fmla="*/ 0 w 2672087"/>
                <a:gd name="connsiteY3" fmla="*/ 718560 h 718560"/>
                <a:gd name="connsiteX0" fmla="*/ 2672087 w 2672087"/>
                <a:gd name="connsiteY0" fmla="*/ 198048 h 718078"/>
                <a:gd name="connsiteX1" fmla="*/ 1800017 w 2672087"/>
                <a:gd name="connsiteY1" fmla="*/ 23 h 718078"/>
                <a:gd name="connsiteX2" fmla="*/ 902017 w 2672087"/>
                <a:gd name="connsiteY2" fmla="*/ 206020 h 718078"/>
                <a:gd name="connsiteX3" fmla="*/ 0 w 2672087"/>
                <a:gd name="connsiteY3" fmla="*/ 718078 h 718078"/>
                <a:gd name="connsiteX0" fmla="*/ 2648948 w 2648948"/>
                <a:gd name="connsiteY0" fmla="*/ 198048 h 742741"/>
                <a:gd name="connsiteX1" fmla="*/ 1776878 w 2648948"/>
                <a:gd name="connsiteY1" fmla="*/ 23 h 742741"/>
                <a:gd name="connsiteX2" fmla="*/ 878878 w 2648948"/>
                <a:gd name="connsiteY2" fmla="*/ 206020 h 742741"/>
                <a:gd name="connsiteX3" fmla="*/ 0 w 2648948"/>
                <a:gd name="connsiteY3" fmla="*/ 742741 h 742741"/>
                <a:gd name="connsiteX0" fmla="*/ 2648948 w 2648948"/>
                <a:gd name="connsiteY0" fmla="*/ 198048 h 742741"/>
                <a:gd name="connsiteX1" fmla="*/ 1776878 w 2648948"/>
                <a:gd name="connsiteY1" fmla="*/ 23 h 742741"/>
                <a:gd name="connsiteX2" fmla="*/ 878878 w 2648948"/>
                <a:gd name="connsiteY2" fmla="*/ 206020 h 742741"/>
                <a:gd name="connsiteX3" fmla="*/ 0 w 2648948"/>
                <a:gd name="connsiteY3" fmla="*/ 742741 h 74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948" h="742741">
                  <a:moveTo>
                    <a:pt x="2648948" y="198048"/>
                  </a:moveTo>
                  <a:cubicBezTo>
                    <a:pt x="2140908" y="54880"/>
                    <a:pt x="2071890" y="-1306"/>
                    <a:pt x="1776878" y="23"/>
                  </a:cubicBezTo>
                  <a:cubicBezTo>
                    <a:pt x="1481866" y="1352"/>
                    <a:pt x="1175024" y="82234"/>
                    <a:pt x="878878" y="206020"/>
                  </a:cubicBezTo>
                  <a:cubicBezTo>
                    <a:pt x="582732" y="329806"/>
                    <a:pt x="191946" y="592303"/>
                    <a:pt x="0" y="742741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10219082" y="4109155"/>
              <a:ext cx="0" cy="6167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Прямоугольник 104"/>
              <p:cNvSpPr/>
              <p:nvPr/>
            </p:nvSpPr>
            <p:spPr>
              <a:xfrm>
                <a:off x="2531974" y="4240429"/>
                <a:ext cx="1421671" cy="6834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74" y="4240429"/>
                <a:ext cx="1421671" cy="6834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Группа 105"/>
          <p:cNvGrpSpPr/>
          <p:nvPr/>
        </p:nvGrpSpPr>
        <p:grpSpPr>
          <a:xfrm>
            <a:off x="4765864" y="3211224"/>
            <a:ext cx="3328963" cy="2672487"/>
            <a:chOff x="649671" y="926125"/>
            <a:chExt cx="3328963" cy="2672487"/>
          </a:xfrm>
        </p:grpSpPr>
        <p:cxnSp>
          <p:nvCxnSpPr>
            <p:cNvPr id="107" name="Прямая со стрелкой 106"/>
            <p:cNvCxnSpPr/>
            <p:nvPr/>
          </p:nvCxnSpPr>
          <p:spPr>
            <a:xfrm flipH="1" flipV="1">
              <a:off x="1095190" y="1031218"/>
              <a:ext cx="11570" cy="2183256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 flipV="1">
              <a:off x="1102064" y="3214474"/>
              <a:ext cx="2535989" cy="1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Полилиния 108"/>
            <p:cNvSpPr/>
            <p:nvPr/>
          </p:nvSpPr>
          <p:spPr>
            <a:xfrm>
              <a:off x="1102064" y="1340408"/>
              <a:ext cx="2243254" cy="1880377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6775" h="2179930">
                  <a:moveTo>
                    <a:pt x="0" y="0"/>
                  </a:moveTo>
                  <a:cubicBezTo>
                    <a:pt x="777240" y="85953"/>
                    <a:pt x="1549421" y="134112"/>
                    <a:pt x="2018995" y="219456"/>
                  </a:cubicBezTo>
                  <a:cubicBezTo>
                    <a:pt x="2488569" y="304800"/>
                    <a:pt x="2750386" y="399896"/>
                    <a:pt x="2817442" y="512064"/>
                  </a:cubicBezTo>
                  <a:cubicBezTo>
                    <a:pt x="2884498" y="624232"/>
                    <a:pt x="2765327" y="752248"/>
                    <a:pt x="2640787" y="848565"/>
                  </a:cubicBezTo>
                  <a:cubicBezTo>
                    <a:pt x="2516247" y="944882"/>
                    <a:pt x="2250643" y="1109473"/>
                    <a:pt x="2114092" y="1221639"/>
                  </a:cubicBezTo>
                  <a:cubicBezTo>
                    <a:pt x="1977542" y="1333805"/>
                    <a:pt x="1906828" y="1420369"/>
                    <a:pt x="1821484" y="1521562"/>
                  </a:cubicBezTo>
                  <a:cubicBezTo>
                    <a:pt x="1736140" y="1622755"/>
                    <a:pt x="1669084" y="1719072"/>
                    <a:pt x="1602028" y="1828800"/>
                  </a:cubicBezTo>
                  <a:cubicBezTo>
                    <a:pt x="1534972" y="1938528"/>
                    <a:pt x="1449628" y="2116585"/>
                    <a:pt x="1419148" y="2179930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1095190" y="1609306"/>
              <a:ext cx="1338438" cy="1605163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  <a:gd name="connsiteX0" fmla="*/ 0 w 2836775"/>
                <a:gd name="connsiteY0" fmla="*/ 0 h 1828800"/>
                <a:gd name="connsiteX1" fmla="*/ 2018995 w 2836775"/>
                <a:gd name="connsiteY1" fmla="*/ 219456 h 1828800"/>
                <a:gd name="connsiteX2" fmla="*/ 2817442 w 2836775"/>
                <a:gd name="connsiteY2" fmla="*/ 512064 h 1828800"/>
                <a:gd name="connsiteX3" fmla="*/ 2640787 w 2836775"/>
                <a:gd name="connsiteY3" fmla="*/ 848565 h 1828800"/>
                <a:gd name="connsiteX4" fmla="*/ 2114092 w 2836775"/>
                <a:gd name="connsiteY4" fmla="*/ 1221639 h 1828800"/>
                <a:gd name="connsiteX5" fmla="*/ 1821484 w 2836775"/>
                <a:gd name="connsiteY5" fmla="*/ 1521562 h 1828800"/>
                <a:gd name="connsiteX6" fmla="*/ 1602028 w 2836775"/>
                <a:gd name="connsiteY6" fmla="*/ 1828800 h 1828800"/>
                <a:gd name="connsiteX0" fmla="*/ 0 w 2836775"/>
                <a:gd name="connsiteY0" fmla="*/ 0 h 1521562"/>
                <a:gd name="connsiteX1" fmla="*/ 2018995 w 2836775"/>
                <a:gd name="connsiteY1" fmla="*/ 219456 h 1521562"/>
                <a:gd name="connsiteX2" fmla="*/ 2817442 w 2836775"/>
                <a:gd name="connsiteY2" fmla="*/ 512064 h 1521562"/>
                <a:gd name="connsiteX3" fmla="*/ 2640787 w 2836775"/>
                <a:gd name="connsiteY3" fmla="*/ 848565 h 1521562"/>
                <a:gd name="connsiteX4" fmla="*/ 2114092 w 2836775"/>
                <a:gd name="connsiteY4" fmla="*/ 1221639 h 1521562"/>
                <a:gd name="connsiteX5" fmla="*/ 1821484 w 2836775"/>
                <a:gd name="connsiteY5" fmla="*/ 1521562 h 152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6775" h="1521562">
                  <a:moveTo>
                    <a:pt x="0" y="0"/>
                  </a:moveTo>
                  <a:cubicBezTo>
                    <a:pt x="777240" y="85953"/>
                    <a:pt x="1549421" y="134112"/>
                    <a:pt x="2018995" y="219456"/>
                  </a:cubicBezTo>
                  <a:cubicBezTo>
                    <a:pt x="2488569" y="304800"/>
                    <a:pt x="2750386" y="399896"/>
                    <a:pt x="2817442" y="512064"/>
                  </a:cubicBezTo>
                  <a:cubicBezTo>
                    <a:pt x="2884498" y="624232"/>
                    <a:pt x="2765327" y="752248"/>
                    <a:pt x="2640787" y="848565"/>
                  </a:cubicBezTo>
                  <a:cubicBezTo>
                    <a:pt x="2516247" y="944882"/>
                    <a:pt x="2250643" y="1109473"/>
                    <a:pt x="2114092" y="1221639"/>
                  </a:cubicBezTo>
                  <a:cubicBezTo>
                    <a:pt x="1977542" y="1333805"/>
                    <a:pt x="1906828" y="1420369"/>
                    <a:pt x="1821484" y="1521562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/>
                  <a:ea typeface="Times New Roman"/>
                </a:rPr>
                <a:t> </a:t>
              </a:r>
              <a:endParaRPr lang="ru-RU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1090494" y="1996492"/>
              <a:ext cx="698111" cy="1224226"/>
            </a:xfrm>
            <a:custGeom>
              <a:avLst/>
              <a:gdLst>
                <a:gd name="connsiteX0" fmla="*/ 0 w 2757304"/>
                <a:gd name="connsiteY0" fmla="*/ 0 h 2188057"/>
                <a:gd name="connsiteX1" fmla="*/ 2011680 w 2757304"/>
                <a:gd name="connsiteY1" fmla="*/ 248717 h 2188057"/>
                <a:gd name="connsiteX2" fmla="*/ 2743200 w 2757304"/>
                <a:gd name="connsiteY2" fmla="*/ 460858 h 2188057"/>
                <a:gd name="connsiteX3" fmla="*/ 2487168 w 2757304"/>
                <a:gd name="connsiteY3" fmla="*/ 746151 h 2188057"/>
                <a:gd name="connsiteX4" fmla="*/ 2399385 w 2757304"/>
                <a:gd name="connsiteY4" fmla="*/ 826618 h 2188057"/>
                <a:gd name="connsiteX5" fmla="*/ 2106777 w 2757304"/>
                <a:gd name="connsiteY5" fmla="*/ 1082650 h 2188057"/>
                <a:gd name="connsiteX6" fmla="*/ 1843430 w 2757304"/>
                <a:gd name="connsiteY6" fmla="*/ 1411834 h 2188057"/>
                <a:gd name="connsiteX7" fmla="*/ 1602028 w 2757304"/>
                <a:gd name="connsiteY7" fmla="*/ 1828800 h 2188057"/>
                <a:gd name="connsiteX8" fmla="*/ 1521561 w 2757304"/>
                <a:gd name="connsiteY8" fmla="*/ 2128723 h 2188057"/>
                <a:gd name="connsiteX9" fmla="*/ 1521561 w 2757304"/>
                <a:gd name="connsiteY9" fmla="*/ 2179930 h 2188057"/>
                <a:gd name="connsiteX10" fmla="*/ 1536192 w 2757304"/>
                <a:gd name="connsiteY10" fmla="*/ 2187245 h 2188057"/>
                <a:gd name="connsiteX0" fmla="*/ 0 w 2745590"/>
                <a:gd name="connsiteY0" fmla="*/ 0 h 2188057"/>
                <a:gd name="connsiteX1" fmla="*/ 2011680 w 2745590"/>
                <a:gd name="connsiteY1" fmla="*/ 248717 h 2188057"/>
                <a:gd name="connsiteX2" fmla="*/ 2743200 w 2745590"/>
                <a:gd name="connsiteY2" fmla="*/ 460858 h 2188057"/>
                <a:gd name="connsiteX3" fmla="*/ 2487168 w 2745590"/>
                <a:gd name="connsiteY3" fmla="*/ 746151 h 2188057"/>
                <a:gd name="connsiteX4" fmla="*/ 2399385 w 2745590"/>
                <a:gd name="connsiteY4" fmla="*/ 826618 h 2188057"/>
                <a:gd name="connsiteX5" fmla="*/ 2106777 w 2745590"/>
                <a:gd name="connsiteY5" fmla="*/ 1082650 h 2188057"/>
                <a:gd name="connsiteX6" fmla="*/ 1843430 w 2745590"/>
                <a:gd name="connsiteY6" fmla="*/ 1411834 h 2188057"/>
                <a:gd name="connsiteX7" fmla="*/ 1602028 w 2745590"/>
                <a:gd name="connsiteY7" fmla="*/ 1828800 h 2188057"/>
                <a:gd name="connsiteX8" fmla="*/ 1521561 w 2745590"/>
                <a:gd name="connsiteY8" fmla="*/ 2128723 h 2188057"/>
                <a:gd name="connsiteX9" fmla="*/ 1521561 w 2745590"/>
                <a:gd name="connsiteY9" fmla="*/ 2179930 h 2188057"/>
                <a:gd name="connsiteX10" fmla="*/ 1536192 w 2745590"/>
                <a:gd name="connsiteY10" fmla="*/ 2187245 h 2188057"/>
                <a:gd name="connsiteX0" fmla="*/ 0 w 2745816"/>
                <a:gd name="connsiteY0" fmla="*/ 0 h 2188057"/>
                <a:gd name="connsiteX1" fmla="*/ 2011680 w 2745816"/>
                <a:gd name="connsiteY1" fmla="*/ 248717 h 2188057"/>
                <a:gd name="connsiteX2" fmla="*/ 2743200 w 2745816"/>
                <a:gd name="connsiteY2" fmla="*/ 460858 h 2188057"/>
                <a:gd name="connsiteX3" fmla="*/ 2487168 w 2745816"/>
                <a:gd name="connsiteY3" fmla="*/ 746151 h 2188057"/>
                <a:gd name="connsiteX4" fmla="*/ 2399385 w 2745816"/>
                <a:gd name="connsiteY4" fmla="*/ 826618 h 2188057"/>
                <a:gd name="connsiteX5" fmla="*/ 2106777 w 2745816"/>
                <a:gd name="connsiteY5" fmla="*/ 1082650 h 2188057"/>
                <a:gd name="connsiteX6" fmla="*/ 1843430 w 2745816"/>
                <a:gd name="connsiteY6" fmla="*/ 1411834 h 2188057"/>
                <a:gd name="connsiteX7" fmla="*/ 1602028 w 2745816"/>
                <a:gd name="connsiteY7" fmla="*/ 1828800 h 2188057"/>
                <a:gd name="connsiteX8" fmla="*/ 1521561 w 2745816"/>
                <a:gd name="connsiteY8" fmla="*/ 2128723 h 2188057"/>
                <a:gd name="connsiteX9" fmla="*/ 1521561 w 2745816"/>
                <a:gd name="connsiteY9" fmla="*/ 2179930 h 2188057"/>
                <a:gd name="connsiteX10" fmla="*/ 1536192 w 2745816"/>
                <a:gd name="connsiteY10" fmla="*/ 2187245 h 2188057"/>
                <a:gd name="connsiteX0" fmla="*/ 0 w 2746156"/>
                <a:gd name="connsiteY0" fmla="*/ 0 h 2188057"/>
                <a:gd name="connsiteX1" fmla="*/ 2011680 w 2746156"/>
                <a:gd name="connsiteY1" fmla="*/ 248717 h 2188057"/>
                <a:gd name="connsiteX2" fmla="*/ 2743200 w 2746156"/>
                <a:gd name="connsiteY2" fmla="*/ 460858 h 2188057"/>
                <a:gd name="connsiteX3" fmla="*/ 2487168 w 2746156"/>
                <a:gd name="connsiteY3" fmla="*/ 746151 h 2188057"/>
                <a:gd name="connsiteX4" fmla="*/ 2106777 w 2746156"/>
                <a:gd name="connsiteY4" fmla="*/ 1082650 h 2188057"/>
                <a:gd name="connsiteX5" fmla="*/ 1843430 w 2746156"/>
                <a:gd name="connsiteY5" fmla="*/ 1411834 h 2188057"/>
                <a:gd name="connsiteX6" fmla="*/ 1602028 w 2746156"/>
                <a:gd name="connsiteY6" fmla="*/ 1828800 h 2188057"/>
                <a:gd name="connsiteX7" fmla="*/ 1521561 w 2746156"/>
                <a:gd name="connsiteY7" fmla="*/ 2128723 h 2188057"/>
                <a:gd name="connsiteX8" fmla="*/ 1521561 w 2746156"/>
                <a:gd name="connsiteY8" fmla="*/ 2179930 h 2188057"/>
                <a:gd name="connsiteX9" fmla="*/ 1536192 w 2746156"/>
                <a:gd name="connsiteY9" fmla="*/ 2187245 h 2188057"/>
                <a:gd name="connsiteX0" fmla="*/ 0 w 2743373"/>
                <a:gd name="connsiteY0" fmla="*/ 0 h 2188057"/>
                <a:gd name="connsiteX1" fmla="*/ 2011680 w 2743373"/>
                <a:gd name="connsiteY1" fmla="*/ 248717 h 2188057"/>
                <a:gd name="connsiteX2" fmla="*/ 2743200 w 2743373"/>
                <a:gd name="connsiteY2" fmla="*/ 460858 h 2188057"/>
                <a:gd name="connsiteX3" fmla="*/ 2487168 w 2743373"/>
                <a:gd name="connsiteY3" fmla="*/ 746151 h 2188057"/>
                <a:gd name="connsiteX4" fmla="*/ 2106777 w 2743373"/>
                <a:gd name="connsiteY4" fmla="*/ 1082650 h 2188057"/>
                <a:gd name="connsiteX5" fmla="*/ 1843430 w 2743373"/>
                <a:gd name="connsiteY5" fmla="*/ 1411834 h 2188057"/>
                <a:gd name="connsiteX6" fmla="*/ 1602028 w 2743373"/>
                <a:gd name="connsiteY6" fmla="*/ 1828800 h 2188057"/>
                <a:gd name="connsiteX7" fmla="*/ 1521561 w 2743373"/>
                <a:gd name="connsiteY7" fmla="*/ 2128723 h 2188057"/>
                <a:gd name="connsiteX8" fmla="*/ 1521561 w 2743373"/>
                <a:gd name="connsiteY8" fmla="*/ 2179930 h 2188057"/>
                <a:gd name="connsiteX9" fmla="*/ 1536192 w 2743373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41401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9154"/>
                <a:gd name="connsiteY0" fmla="*/ 0 h 2188057"/>
                <a:gd name="connsiteX1" fmla="*/ 2018995 w 2759154"/>
                <a:gd name="connsiteY1" fmla="*/ 219456 h 2188057"/>
                <a:gd name="connsiteX2" fmla="*/ 2743200 w 2759154"/>
                <a:gd name="connsiteY2" fmla="*/ 460858 h 2188057"/>
                <a:gd name="connsiteX3" fmla="*/ 2487168 w 2759154"/>
                <a:gd name="connsiteY3" fmla="*/ 746151 h 2188057"/>
                <a:gd name="connsiteX4" fmla="*/ 2106777 w 2759154"/>
                <a:gd name="connsiteY4" fmla="*/ 1082650 h 2188057"/>
                <a:gd name="connsiteX5" fmla="*/ 1843430 w 2759154"/>
                <a:gd name="connsiteY5" fmla="*/ 1411834 h 2188057"/>
                <a:gd name="connsiteX6" fmla="*/ 1602028 w 2759154"/>
                <a:gd name="connsiteY6" fmla="*/ 1828800 h 2188057"/>
                <a:gd name="connsiteX7" fmla="*/ 1521561 w 2759154"/>
                <a:gd name="connsiteY7" fmla="*/ 2128723 h 2188057"/>
                <a:gd name="connsiteX8" fmla="*/ 1521561 w 2759154"/>
                <a:gd name="connsiteY8" fmla="*/ 2179930 h 2188057"/>
                <a:gd name="connsiteX9" fmla="*/ 1536192 w 2759154"/>
                <a:gd name="connsiteY9" fmla="*/ 2187245 h 2188057"/>
                <a:gd name="connsiteX0" fmla="*/ 0 w 2752700"/>
                <a:gd name="connsiteY0" fmla="*/ 0 h 2188057"/>
                <a:gd name="connsiteX1" fmla="*/ 2018995 w 2752700"/>
                <a:gd name="connsiteY1" fmla="*/ 219456 h 2188057"/>
                <a:gd name="connsiteX2" fmla="*/ 2743200 w 2752700"/>
                <a:gd name="connsiteY2" fmla="*/ 460858 h 2188057"/>
                <a:gd name="connsiteX3" fmla="*/ 2487168 w 2752700"/>
                <a:gd name="connsiteY3" fmla="*/ 746151 h 2188057"/>
                <a:gd name="connsiteX4" fmla="*/ 2106777 w 2752700"/>
                <a:gd name="connsiteY4" fmla="*/ 1082650 h 2188057"/>
                <a:gd name="connsiteX5" fmla="*/ 1843430 w 2752700"/>
                <a:gd name="connsiteY5" fmla="*/ 1411834 h 2188057"/>
                <a:gd name="connsiteX6" fmla="*/ 1602028 w 2752700"/>
                <a:gd name="connsiteY6" fmla="*/ 1828800 h 2188057"/>
                <a:gd name="connsiteX7" fmla="*/ 1521561 w 2752700"/>
                <a:gd name="connsiteY7" fmla="*/ 2128723 h 2188057"/>
                <a:gd name="connsiteX8" fmla="*/ 1521561 w 2752700"/>
                <a:gd name="connsiteY8" fmla="*/ 2179930 h 2188057"/>
                <a:gd name="connsiteX9" fmla="*/ 1536192 w 2752700"/>
                <a:gd name="connsiteY9" fmla="*/ 2187245 h 2188057"/>
                <a:gd name="connsiteX0" fmla="*/ 0 w 2764519"/>
                <a:gd name="connsiteY0" fmla="*/ 0 h 2188057"/>
                <a:gd name="connsiteX1" fmla="*/ 2018995 w 2764519"/>
                <a:gd name="connsiteY1" fmla="*/ 219456 h 2188057"/>
                <a:gd name="connsiteX2" fmla="*/ 2743200 w 2764519"/>
                <a:gd name="connsiteY2" fmla="*/ 460858 h 2188057"/>
                <a:gd name="connsiteX3" fmla="*/ 2531059 w 2764519"/>
                <a:gd name="connsiteY3" fmla="*/ 833934 h 2188057"/>
                <a:gd name="connsiteX4" fmla="*/ 2106777 w 2764519"/>
                <a:gd name="connsiteY4" fmla="*/ 1082650 h 2188057"/>
                <a:gd name="connsiteX5" fmla="*/ 1843430 w 2764519"/>
                <a:gd name="connsiteY5" fmla="*/ 1411834 h 2188057"/>
                <a:gd name="connsiteX6" fmla="*/ 1602028 w 2764519"/>
                <a:gd name="connsiteY6" fmla="*/ 1828800 h 2188057"/>
                <a:gd name="connsiteX7" fmla="*/ 1521561 w 2764519"/>
                <a:gd name="connsiteY7" fmla="*/ 2128723 h 2188057"/>
                <a:gd name="connsiteX8" fmla="*/ 1521561 w 2764519"/>
                <a:gd name="connsiteY8" fmla="*/ 2179930 h 2188057"/>
                <a:gd name="connsiteX9" fmla="*/ 1536192 w 2764519"/>
                <a:gd name="connsiteY9" fmla="*/ 2187245 h 2188057"/>
                <a:gd name="connsiteX0" fmla="*/ 0 w 2784483"/>
                <a:gd name="connsiteY0" fmla="*/ 0 h 2188057"/>
                <a:gd name="connsiteX1" fmla="*/ 2018995 w 2784483"/>
                <a:gd name="connsiteY1" fmla="*/ 219456 h 2188057"/>
                <a:gd name="connsiteX2" fmla="*/ 2764519 w 2784483"/>
                <a:gd name="connsiteY2" fmla="*/ 519379 h 2188057"/>
                <a:gd name="connsiteX3" fmla="*/ 2531059 w 2784483"/>
                <a:gd name="connsiteY3" fmla="*/ 833934 h 2188057"/>
                <a:gd name="connsiteX4" fmla="*/ 2106777 w 2784483"/>
                <a:gd name="connsiteY4" fmla="*/ 1082650 h 2188057"/>
                <a:gd name="connsiteX5" fmla="*/ 1843430 w 2784483"/>
                <a:gd name="connsiteY5" fmla="*/ 1411834 h 2188057"/>
                <a:gd name="connsiteX6" fmla="*/ 1602028 w 2784483"/>
                <a:gd name="connsiteY6" fmla="*/ 1828800 h 2188057"/>
                <a:gd name="connsiteX7" fmla="*/ 1521561 w 2784483"/>
                <a:gd name="connsiteY7" fmla="*/ 2128723 h 2188057"/>
                <a:gd name="connsiteX8" fmla="*/ 1521561 w 2784483"/>
                <a:gd name="connsiteY8" fmla="*/ 2179930 h 2188057"/>
                <a:gd name="connsiteX9" fmla="*/ 1536192 w 2784483"/>
                <a:gd name="connsiteY9" fmla="*/ 2187245 h 2188057"/>
                <a:gd name="connsiteX0" fmla="*/ 0 w 2779620"/>
                <a:gd name="connsiteY0" fmla="*/ 0 h 2188057"/>
                <a:gd name="connsiteX1" fmla="*/ 2018995 w 2779620"/>
                <a:gd name="connsiteY1" fmla="*/ 219456 h 2188057"/>
                <a:gd name="connsiteX2" fmla="*/ 2764519 w 2779620"/>
                <a:gd name="connsiteY2" fmla="*/ 519379 h 2188057"/>
                <a:gd name="connsiteX3" fmla="*/ 2531059 w 2779620"/>
                <a:gd name="connsiteY3" fmla="*/ 833934 h 2188057"/>
                <a:gd name="connsiteX4" fmla="*/ 2106777 w 2779620"/>
                <a:gd name="connsiteY4" fmla="*/ 1082650 h 2188057"/>
                <a:gd name="connsiteX5" fmla="*/ 1843430 w 2779620"/>
                <a:gd name="connsiteY5" fmla="*/ 1411834 h 2188057"/>
                <a:gd name="connsiteX6" fmla="*/ 1602028 w 2779620"/>
                <a:gd name="connsiteY6" fmla="*/ 1828800 h 2188057"/>
                <a:gd name="connsiteX7" fmla="*/ 1521561 w 2779620"/>
                <a:gd name="connsiteY7" fmla="*/ 2128723 h 2188057"/>
                <a:gd name="connsiteX8" fmla="*/ 1521561 w 2779620"/>
                <a:gd name="connsiteY8" fmla="*/ 2179930 h 2188057"/>
                <a:gd name="connsiteX9" fmla="*/ 1536192 w 2779620"/>
                <a:gd name="connsiteY9" fmla="*/ 2187245 h 2188057"/>
                <a:gd name="connsiteX0" fmla="*/ 0 w 2794005"/>
                <a:gd name="connsiteY0" fmla="*/ 0 h 2188057"/>
                <a:gd name="connsiteX1" fmla="*/ 2018995 w 2794005"/>
                <a:gd name="connsiteY1" fmla="*/ 219456 h 2188057"/>
                <a:gd name="connsiteX2" fmla="*/ 2779620 w 2794005"/>
                <a:gd name="connsiteY2" fmla="*/ 504749 h 2188057"/>
                <a:gd name="connsiteX3" fmla="*/ 2531059 w 2794005"/>
                <a:gd name="connsiteY3" fmla="*/ 833934 h 2188057"/>
                <a:gd name="connsiteX4" fmla="*/ 2106777 w 2794005"/>
                <a:gd name="connsiteY4" fmla="*/ 1082650 h 2188057"/>
                <a:gd name="connsiteX5" fmla="*/ 1843430 w 2794005"/>
                <a:gd name="connsiteY5" fmla="*/ 1411834 h 2188057"/>
                <a:gd name="connsiteX6" fmla="*/ 1602028 w 2794005"/>
                <a:gd name="connsiteY6" fmla="*/ 1828800 h 2188057"/>
                <a:gd name="connsiteX7" fmla="*/ 1521561 w 2794005"/>
                <a:gd name="connsiteY7" fmla="*/ 2128723 h 2188057"/>
                <a:gd name="connsiteX8" fmla="*/ 1521561 w 2794005"/>
                <a:gd name="connsiteY8" fmla="*/ 2179930 h 2188057"/>
                <a:gd name="connsiteX9" fmla="*/ 1536192 w 2794005"/>
                <a:gd name="connsiteY9" fmla="*/ 2187245 h 2188057"/>
                <a:gd name="connsiteX0" fmla="*/ 0 w 2801186"/>
                <a:gd name="connsiteY0" fmla="*/ 0 h 2188057"/>
                <a:gd name="connsiteX1" fmla="*/ 2018995 w 2801186"/>
                <a:gd name="connsiteY1" fmla="*/ 219456 h 2188057"/>
                <a:gd name="connsiteX2" fmla="*/ 2779620 w 2801186"/>
                <a:gd name="connsiteY2" fmla="*/ 504749 h 2188057"/>
                <a:gd name="connsiteX3" fmla="*/ 2531059 w 2801186"/>
                <a:gd name="connsiteY3" fmla="*/ 833934 h 2188057"/>
                <a:gd name="connsiteX4" fmla="*/ 2106777 w 2801186"/>
                <a:gd name="connsiteY4" fmla="*/ 1082650 h 2188057"/>
                <a:gd name="connsiteX5" fmla="*/ 1843430 w 2801186"/>
                <a:gd name="connsiteY5" fmla="*/ 1411834 h 2188057"/>
                <a:gd name="connsiteX6" fmla="*/ 1602028 w 2801186"/>
                <a:gd name="connsiteY6" fmla="*/ 1828800 h 2188057"/>
                <a:gd name="connsiteX7" fmla="*/ 1521561 w 2801186"/>
                <a:gd name="connsiteY7" fmla="*/ 2128723 h 2188057"/>
                <a:gd name="connsiteX8" fmla="*/ 1521561 w 2801186"/>
                <a:gd name="connsiteY8" fmla="*/ 2179930 h 2188057"/>
                <a:gd name="connsiteX9" fmla="*/ 1536192 w 2801186"/>
                <a:gd name="connsiteY9" fmla="*/ 2187245 h 2188057"/>
                <a:gd name="connsiteX0" fmla="*/ 0 w 2825009"/>
                <a:gd name="connsiteY0" fmla="*/ 0 h 2188057"/>
                <a:gd name="connsiteX1" fmla="*/ 2018995 w 2825009"/>
                <a:gd name="connsiteY1" fmla="*/ 219456 h 2188057"/>
                <a:gd name="connsiteX2" fmla="*/ 2779620 w 2825009"/>
                <a:gd name="connsiteY2" fmla="*/ 504749 h 2188057"/>
                <a:gd name="connsiteX3" fmla="*/ 2670048 w 2825009"/>
                <a:gd name="connsiteY3" fmla="*/ 797358 h 2188057"/>
                <a:gd name="connsiteX4" fmla="*/ 2106777 w 2825009"/>
                <a:gd name="connsiteY4" fmla="*/ 1082650 h 2188057"/>
                <a:gd name="connsiteX5" fmla="*/ 1843430 w 2825009"/>
                <a:gd name="connsiteY5" fmla="*/ 1411834 h 2188057"/>
                <a:gd name="connsiteX6" fmla="*/ 1602028 w 2825009"/>
                <a:gd name="connsiteY6" fmla="*/ 1828800 h 2188057"/>
                <a:gd name="connsiteX7" fmla="*/ 1521561 w 2825009"/>
                <a:gd name="connsiteY7" fmla="*/ 2128723 h 2188057"/>
                <a:gd name="connsiteX8" fmla="*/ 1521561 w 2825009"/>
                <a:gd name="connsiteY8" fmla="*/ 2179930 h 2188057"/>
                <a:gd name="connsiteX9" fmla="*/ 1536192 w 2825009"/>
                <a:gd name="connsiteY9" fmla="*/ 2187245 h 2188057"/>
                <a:gd name="connsiteX0" fmla="*/ 0 w 2817442"/>
                <a:gd name="connsiteY0" fmla="*/ 0 h 2188057"/>
                <a:gd name="connsiteX1" fmla="*/ 2018995 w 2817442"/>
                <a:gd name="connsiteY1" fmla="*/ 219456 h 2188057"/>
                <a:gd name="connsiteX2" fmla="*/ 2779620 w 2817442"/>
                <a:gd name="connsiteY2" fmla="*/ 504749 h 2188057"/>
                <a:gd name="connsiteX3" fmla="*/ 2640787 w 2817442"/>
                <a:gd name="connsiteY3" fmla="*/ 848565 h 2188057"/>
                <a:gd name="connsiteX4" fmla="*/ 2106777 w 2817442"/>
                <a:gd name="connsiteY4" fmla="*/ 1082650 h 2188057"/>
                <a:gd name="connsiteX5" fmla="*/ 1843430 w 2817442"/>
                <a:gd name="connsiteY5" fmla="*/ 1411834 h 2188057"/>
                <a:gd name="connsiteX6" fmla="*/ 1602028 w 2817442"/>
                <a:gd name="connsiteY6" fmla="*/ 1828800 h 2188057"/>
                <a:gd name="connsiteX7" fmla="*/ 1521561 w 2817442"/>
                <a:gd name="connsiteY7" fmla="*/ 2128723 h 2188057"/>
                <a:gd name="connsiteX8" fmla="*/ 1521561 w 2817442"/>
                <a:gd name="connsiteY8" fmla="*/ 2179930 h 2188057"/>
                <a:gd name="connsiteX9" fmla="*/ 1536192 w 2817442"/>
                <a:gd name="connsiteY9" fmla="*/ 2187245 h 2188057"/>
                <a:gd name="connsiteX0" fmla="*/ 0 w 2850592"/>
                <a:gd name="connsiteY0" fmla="*/ 0 h 2188057"/>
                <a:gd name="connsiteX1" fmla="*/ 2018995 w 2850592"/>
                <a:gd name="connsiteY1" fmla="*/ 219456 h 2188057"/>
                <a:gd name="connsiteX2" fmla="*/ 2817442 w 2850592"/>
                <a:gd name="connsiteY2" fmla="*/ 512064 h 2188057"/>
                <a:gd name="connsiteX3" fmla="*/ 2640787 w 2850592"/>
                <a:gd name="connsiteY3" fmla="*/ 848565 h 2188057"/>
                <a:gd name="connsiteX4" fmla="*/ 2106777 w 2850592"/>
                <a:gd name="connsiteY4" fmla="*/ 1082650 h 2188057"/>
                <a:gd name="connsiteX5" fmla="*/ 1843430 w 2850592"/>
                <a:gd name="connsiteY5" fmla="*/ 1411834 h 2188057"/>
                <a:gd name="connsiteX6" fmla="*/ 1602028 w 2850592"/>
                <a:gd name="connsiteY6" fmla="*/ 1828800 h 2188057"/>
                <a:gd name="connsiteX7" fmla="*/ 1521561 w 2850592"/>
                <a:gd name="connsiteY7" fmla="*/ 2128723 h 2188057"/>
                <a:gd name="connsiteX8" fmla="*/ 1521561 w 2850592"/>
                <a:gd name="connsiteY8" fmla="*/ 2179930 h 2188057"/>
                <a:gd name="connsiteX9" fmla="*/ 1536192 w 2850592"/>
                <a:gd name="connsiteY9" fmla="*/ 2187245 h 2188057"/>
                <a:gd name="connsiteX0" fmla="*/ 0 w 2836207"/>
                <a:gd name="connsiteY0" fmla="*/ 0 h 2188057"/>
                <a:gd name="connsiteX1" fmla="*/ 2018995 w 2836207"/>
                <a:gd name="connsiteY1" fmla="*/ 219456 h 2188057"/>
                <a:gd name="connsiteX2" fmla="*/ 2817442 w 2836207"/>
                <a:gd name="connsiteY2" fmla="*/ 512064 h 2188057"/>
                <a:gd name="connsiteX3" fmla="*/ 2640787 w 2836207"/>
                <a:gd name="connsiteY3" fmla="*/ 848565 h 2188057"/>
                <a:gd name="connsiteX4" fmla="*/ 2106777 w 2836207"/>
                <a:gd name="connsiteY4" fmla="*/ 1082650 h 2188057"/>
                <a:gd name="connsiteX5" fmla="*/ 1843430 w 2836207"/>
                <a:gd name="connsiteY5" fmla="*/ 1411834 h 2188057"/>
                <a:gd name="connsiteX6" fmla="*/ 1602028 w 2836207"/>
                <a:gd name="connsiteY6" fmla="*/ 1828800 h 2188057"/>
                <a:gd name="connsiteX7" fmla="*/ 1521561 w 2836207"/>
                <a:gd name="connsiteY7" fmla="*/ 2128723 h 2188057"/>
                <a:gd name="connsiteX8" fmla="*/ 1521561 w 2836207"/>
                <a:gd name="connsiteY8" fmla="*/ 2179930 h 2188057"/>
                <a:gd name="connsiteX9" fmla="*/ 1536192 w 283620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43430 w 2836097"/>
                <a:gd name="connsiteY5" fmla="*/ 1411834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188057"/>
                <a:gd name="connsiteX1" fmla="*/ 2018995 w 2836097"/>
                <a:gd name="connsiteY1" fmla="*/ 219456 h 2188057"/>
                <a:gd name="connsiteX2" fmla="*/ 2817442 w 2836097"/>
                <a:gd name="connsiteY2" fmla="*/ 512064 h 2188057"/>
                <a:gd name="connsiteX3" fmla="*/ 2640787 w 2836097"/>
                <a:gd name="connsiteY3" fmla="*/ 848565 h 2188057"/>
                <a:gd name="connsiteX4" fmla="*/ 2114092 w 2836097"/>
                <a:gd name="connsiteY4" fmla="*/ 1221639 h 2188057"/>
                <a:gd name="connsiteX5" fmla="*/ 1821484 w 2836097"/>
                <a:gd name="connsiteY5" fmla="*/ 1521562 h 2188057"/>
                <a:gd name="connsiteX6" fmla="*/ 1602028 w 2836097"/>
                <a:gd name="connsiteY6" fmla="*/ 1828800 h 2188057"/>
                <a:gd name="connsiteX7" fmla="*/ 1521561 w 2836097"/>
                <a:gd name="connsiteY7" fmla="*/ 2128723 h 2188057"/>
                <a:gd name="connsiteX8" fmla="*/ 1521561 w 2836097"/>
                <a:gd name="connsiteY8" fmla="*/ 2179930 h 2188057"/>
                <a:gd name="connsiteX9" fmla="*/ 1536192 w 2836097"/>
                <a:gd name="connsiteY9" fmla="*/ 2187245 h 2188057"/>
                <a:gd name="connsiteX0" fmla="*/ 0 w 2836097"/>
                <a:gd name="connsiteY0" fmla="*/ 0 h 2212141"/>
                <a:gd name="connsiteX1" fmla="*/ 2018995 w 2836097"/>
                <a:gd name="connsiteY1" fmla="*/ 219456 h 2212141"/>
                <a:gd name="connsiteX2" fmla="*/ 2817442 w 2836097"/>
                <a:gd name="connsiteY2" fmla="*/ 512064 h 2212141"/>
                <a:gd name="connsiteX3" fmla="*/ 2640787 w 2836097"/>
                <a:gd name="connsiteY3" fmla="*/ 848565 h 2212141"/>
                <a:gd name="connsiteX4" fmla="*/ 2114092 w 2836097"/>
                <a:gd name="connsiteY4" fmla="*/ 1221639 h 2212141"/>
                <a:gd name="connsiteX5" fmla="*/ 1821484 w 2836097"/>
                <a:gd name="connsiteY5" fmla="*/ 1521562 h 2212141"/>
                <a:gd name="connsiteX6" fmla="*/ 1602028 w 2836097"/>
                <a:gd name="connsiteY6" fmla="*/ 1828800 h 2212141"/>
                <a:gd name="connsiteX7" fmla="*/ 1455724 w 2836097"/>
                <a:gd name="connsiteY7" fmla="*/ 2188057 h 2212141"/>
                <a:gd name="connsiteX8" fmla="*/ 1521561 w 2836097"/>
                <a:gd name="connsiteY8" fmla="*/ 2179930 h 2212141"/>
                <a:gd name="connsiteX9" fmla="*/ 1536192 w 2836097"/>
                <a:gd name="connsiteY9" fmla="*/ 2187245 h 2212141"/>
                <a:gd name="connsiteX0" fmla="*/ 0 w 2836097"/>
                <a:gd name="connsiteY0" fmla="*/ 0 h 2187362"/>
                <a:gd name="connsiteX1" fmla="*/ 2018995 w 2836097"/>
                <a:gd name="connsiteY1" fmla="*/ 219456 h 2187362"/>
                <a:gd name="connsiteX2" fmla="*/ 2817442 w 2836097"/>
                <a:gd name="connsiteY2" fmla="*/ 512064 h 2187362"/>
                <a:gd name="connsiteX3" fmla="*/ 2640787 w 2836097"/>
                <a:gd name="connsiteY3" fmla="*/ 848565 h 2187362"/>
                <a:gd name="connsiteX4" fmla="*/ 2114092 w 2836097"/>
                <a:gd name="connsiteY4" fmla="*/ 1221639 h 2187362"/>
                <a:gd name="connsiteX5" fmla="*/ 1821484 w 2836097"/>
                <a:gd name="connsiteY5" fmla="*/ 1521562 h 2187362"/>
                <a:gd name="connsiteX6" fmla="*/ 1602028 w 2836097"/>
                <a:gd name="connsiteY6" fmla="*/ 1828800 h 2187362"/>
                <a:gd name="connsiteX7" fmla="*/ 1521561 w 2836097"/>
                <a:gd name="connsiteY7" fmla="*/ 2179930 h 2187362"/>
                <a:gd name="connsiteX8" fmla="*/ 1536192 w 2836097"/>
                <a:gd name="connsiteY8" fmla="*/ 2187245 h 2187362"/>
                <a:gd name="connsiteX0" fmla="*/ 0 w 2836097"/>
                <a:gd name="connsiteY0" fmla="*/ 0 h 2208873"/>
                <a:gd name="connsiteX1" fmla="*/ 2018995 w 2836097"/>
                <a:gd name="connsiteY1" fmla="*/ 219456 h 2208873"/>
                <a:gd name="connsiteX2" fmla="*/ 2817442 w 2836097"/>
                <a:gd name="connsiteY2" fmla="*/ 512064 h 2208873"/>
                <a:gd name="connsiteX3" fmla="*/ 2640787 w 2836097"/>
                <a:gd name="connsiteY3" fmla="*/ 848565 h 2208873"/>
                <a:gd name="connsiteX4" fmla="*/ 2114092 w 2836097"/>
                <a:gd name="connsiteY4" fmla="*/ 1221639 h 2208873"/>
                <a:gd name="connsiteX5" fmla="*/ 1821484 w 2836097"/>
                <a:gd name="connsiteY5" fmla="*/ 1521562 h 2208873"/>
                <a:gd name="connsiteX6" fmla="*/ 1602028 w 2836097"/>
                <a:gd name="connsiteY6" fmla="*/ 1828800 h 2208873"/>
                <a:gd name="connsiteX7" fmla="*/ 1521561 w 2836097"/>
                <a:gd name="connsiteY7" fmla="*/ 2179930 h 2208873"/>
                <a:gd name="connsiteX8" fmla="*/ 1419149 w 2836097"/>
                <a:gd name="connsiteY8" fmla="*/ 2187362 h 2208873"/>
                <a:gd name="connsiteX0" fmla="*/ 0 w 2836097"/>
                <a:gd name="connsiteY0" fmla="*/ 0 h 2218638"/>
                <a:gd name="connsiteX1" fmla="*/ 2018995 w 2836097"/>
                <a:gd name="connsiteY1" fmla="*/ 219456 h 2218638"/>
                <a:gd name="connsiteX2" fmla="*/ 2817442 w 2836097"/>
                <a:gd name="connsiteY2" fmla="*/ 512064 h 2218638"/>
                <a:gd name="connsiteX3" fmla="*/ 2640787 w 2836097"/>
                <a:gd name="connsiteY3" fmla="*/ 848565 h 2218638"/>
                <a:gd name="connsiteX4" fmla="*/ 2114092 w 2836097"/>
                <a:gd name="connsiteY4" fmla="*/ 1221639 h 2218638"/>
                <a:gd name="connsiteX5" fmla="*/ 1821484 w 2836097"/>
                <a:gd name="connsiteY5" fmla="*/ 1521562 h 2218638"/>
                <a:gd name="connsiteX6" fmla="*/ 1602028 w 2836097"/>
                <a:gd name="connsiteY6" fmla="*/ 1828800 h 2218638"/>
                <a:gd name="connsiteX7" fmla="*/ 1521561 w 2836097"/>
                <a:gd name="connsiteY7" fmla="*/ 2179930 h 2218638"/>
                <a:gd name="connsiteX8" fmla="*/ 1419149 w 2836097"/>
                <a:gd name="connsiteY8" fmla="*/ 2208873 h 2218638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521561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097"/>
                <a:gd name="connsiteY0" fmla="*/ 0 h 2179930"/>
                <a:gd name="connsiteX1" fmla="*/ 2018995 w 2836097"/>
                <a:gd name="connsiteY1" fmla="*/ 219456 h 2179930"/>
                <a:gd name="connsiteX2" fmla="*/ 2817442 w 2836097"/>
                <a:gd name="connsiteY2" fmla="*/ 512064 h 2179930"/>
                <a:gd name="connsiteX3" fmla="*/ 2640787 w 2836097"/>
                <a:gd name="connsiteY3" fmla="*/ 848565 h 2179930"/>
                <a:gd name="connsiteX4" fmla="*/ 2114092 w 2836097"/>
                <a:gd name="connsiteY4" fmla="*/ 1221639 h 2179930"/>
                <a:gd name="connsiteX5" fmla="*/ 1821484 w 2836097"/>
                <a:gd name="connsiteY5" fmla="*/ 1521562 h 2179930"/>
                <a:gd name="connsiteX6" fmla="*/ 1602028 w 2836097"/>
                <a:gd name="connsiteY6" fmla="*/ 1828800 h 2179930"/>
                <a:gd name="connsiteX7" fmla="*/ 1419148 w 2836097"/>
                <a:gd name="connsiteY7" fmla="*/ 2179930 h 2179930"/>
                <a:gd name="connsiteX0" fmla="*/ 0 w 2836775"/>
                <a:gd name="connsiteY0" fmla="*/ 0 h 2179930"/>
                <a:gd name="connsiteX1" fmla="*/ 2018995 w 2836775"/>
                <a:gd name="connsiteY1" fmla="*/ 219456 h 2179930"/>
                <a:gd name="connsiteX2" fmla="*/ 2817442 w 2836775"/>
                <a:gd name="connsiteY2" fmla="*/ 512064 h 2179930"/>
                <a:gd name="connsiteX3" fmla="*/ 2640787 w 2836775"/>
                <a:gd name="connsiteY3" fmla="*/ 848565 h 2179930"/>
                <a:gd name="connsiteX4" fmla="*/ 2114092 w 2836775"/>
                <a:gd name="connsiteY4" fmla="*/ 1221639 h 2179930"/>
                <a:gd name="connsiteX5" fmla="*/ 1821484 w 2836775"/>
                <a:gd name="connsiteY5" fmla="*/ 1521562 h 2179930"/>
                <a:gd name="connsiteX6" fmla="*/ 1602028 w 2836775"/>
                <a:gd name="connsiteY6" fmla="*/ 1828800 h 2179930"/>
                <a:gd name="connsiteX7" fmla="*/ 1419148 w 2836775"/>
                <a:gd name="connsiteY7" fmla="*/ 2179930 h 2179930"/>
                <a:gd name="connsiteX0" fmla="*/ 0 w 2836775"/>
                <a:gd name="connsiteY0" fmla="*/ 0 h 1828800"/>
                <a:gd name="connsiteX1" fmla="*/ 2018995 w 2836775"/>
                <a:gd name="connsiteY1" fmla="*/ 219456 h 1828800"/>
                <a:gd name="connsiteX2" fmla="*/ 2817442 w 2836775"/>
                <a:gd name="connsiteY2" fmla="*/ 512064 h 1828800"/>
                <a:gd name="connsiteX3" fmla="*/ 2640787 w 2836775"/>
                <a:gd name="connsiteY3" fmla="*/ 848565 h 1828800"/>
                <a:gd name="connsiteX4" fmla="*/ 2114092 w 2836775"/>
                <a:gd name="connsiteY4" fmla="*/ 1221639 h 1828800"/>
                <a:gd name="connsiteX5" fmla="*/ 1821484 w 2836775"/>
                <a:gd name="connsiteY5" fmla="*/ 1521562 h 1828800"/>
                <a:gd name="connsiteX6" fmla="*/ 1602028 w 2836775"/>
                <a:gd name="connsiteY6" fmla="*/ 1828800 h 1828800"/>
                <a:gd name="connsiteX0" fmla="*/ 0 w 2836775"/>
                <a:gd name="connsiteY0" fmla="*/ 0 h 1521562"/>
                <a:gd name="connsiteX1" fmla="*/ 2018995 w 2836775"/>
                <a:gd name="connsiteY1" fmla="*/ 219456 h 1521562"/>
                <a:gd name="connsiteX2" fmla="*/ 2817442 w 2836775"/>
                <a:gd name="connsiteY2" fmla="*/ 512064 h 1521562"/>
                <a:gd name="connsiteX3" fmla="*/ 2640787 w 2836775"/>
                <a:gd name="connsiteY3" fmla="*/ 848565 h 1521562"/>
                <a:gd name="connsiteX4" fmla="*/ 2114092 w 2836775"/>
                <a:gd name="connsiteY4" fmla="*/ 1221639 h 1521562"/>
                <a:gd name="connsiteX5" fmla="*/ 1821484 w 2836775"/>
                <a:gd name="connsiteY5" fmla="*/ 1521562 h 1521562"/>
                <a:gd name="connsiteX0" fmla="*/ 0 w 2836775"/>
                <a:gd name="connsiteY0" fmla="*/ 0 h 1221639"/>
                <a:gd name="connsiteX1" fmla="*/ 2018995 w 2836775"/>
                <a:gd name="connsiteY1" fmla="*/ 219456 h 1221639"/>
                <a:gd name="connsiteX2" fmla="*/ 2817442 w 2836775"/>
                <a:gd name="connsiteY2" fmla="*/ 512064 h 1221639"/>
                <a:gd name="connsiteX3" fmla="*/ 2640787 w 2836775"/>
                <a:gd name="connsiteY3" fmla="*/ 848565 h 1221639"/>
                <a:gd name="connsiteX4" fmla="*/ 2114092 w 2836775"/>
                <a:gd name="connsiteY4" fmla="*/ 1221639 h 1221639"/>
                <a:gd name="connsiteX0" fmla="*/ 0 w 2836775"/>
                <a:gd name="connsiteY0" fmla="*/ 0 h 848565"/>
                <a:gd name="connsiteX1" fmla="*/ 2018995 w 2836775"/>
                <a:gd name="connsiteY1" fmla="*/ 219456 h 848565"/>
                <a:gd name="connsiteX2" fmla="*/ 2817442 w 2836775"/>
                <a:gd name="connsiteY2" fmla="*/ 512064 h 848565"/>
                <a:gd name="connsiteX3" fmla="*/ 2640787 w 2836775"/>
                <a:gd name="connsiteY3" fmla="*/ 848565 h 848565"/>
                <a:gd name="connsiteX0" fmla="*/ 0 w 2819949"/>
                <a:gd name="connsiteY0" fmla="*/ 0 h 853534"/>
                <a:gd name="connsiteX1" fmla="*/ 2018995 w 2819949"/>
                <a:gd name="connsiteY1" fmla="*/ 219456 h 853534"/>
                <a:gd name="connsiteX2" fmla="*/ 2817442 w 2819949"/>
                <a:gd name="connsiteY2" fmla="*/ 512064 h 853534"/>
                <a:gd name="connsiteX3" fmla="*/ 1460603 w 2819949"/>
                <a:gd name="connsiteY3" fmla="*/ 853534 h 853534"/>
                <a:gd name="connsiteX0" fmla="*/ 0 w 2822451"/>
                <a:gd name="connsiteY0" fmla="*/ 0 h 853534"/>
                <a:gd name="connsiteX1" fmla="*/ 2018995 w 2822451"/>
                <a:gd name="connsiteY1" fmla="*/ 219456 h 853534"/>
                <a:gd name="connsiteX2" fmla="*/ 2819949 w 2822451"/>
                <a:gd name="connsiteY2" fmla="*/ 433695 h 853534"/>
                <a:gd name="connsiteX3" fmla="*/ 1460603 w 2822451"/>
                <a:gd name="connsiteY3" fmla="*/ 853534 h 853534"/>
                <a:gd name="connsiteX0" fmla="*/ 0 w 2870125"/>
                <a:gd name="connsiteY0" fmla="*/ 0 h 931481"/>
                <a:gd name="connsiteX1" fmla="*/ 2066669 w 2870125"/>
                <a:gd name="connsiteY1" fmla="*/ 297403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0125"/>
                <a:gd name="connsiteY0" fmla="*/ 0 h 931481"/>
                <a:gd name="connsiteX1" fmla="*/ 2221446 w 2870125"/>
                <a:gd name="connsiteY1" fmla="*/ 229837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0125"/>
                <a:gd name="connsiteY0" fmla="*/ 0 h 931481"/>
                <a:gd name="connsiteX1" fmla="*/ 2221446 w 2870125"/>
                <a:gd name="connsiteY1" fmla="*/ 229837 h 931481"/>
                <a:gd name="connsiteX2" fmla="*/ 2867623 w 2870125"/>
                <a:gd name="connsiteY2" fmla="*/ 511642 h 931481"/>
                <a:gd name="connsiteX3" fmla="*/ 1508277 w 2870125"/>
                <a:gd name="connsiteY3" fmla="*/ 931481 h 931481"/>
                <a:gd name="connsiteX0" fmla="*/ 0 w 2872621"/>
                <a:gd name="connsiteY0" fmla="*/ 0 h 931481"/>
                <a:gd name="connsiteX1" fmla="*/ 2221446 w 2872621"/>
                <a:gd name="connsiteY1" fmla="*/ 229837 h 931481"/>
                <a:gd name="connsiteX2" fmla="*/ 2870125 w 2872621"/>
                <a:gd name="connsiteY2" fmla="*/ 386927 h 931481"/>
                <a:gd name="connsiteX3" fmla="*/ 1508277 w 2872621"/>
                <a:gd name="connsiteY3" fmla="*/ 931481 h 931481"/>
                <a:gd name="connsiteX0" fmla="*/ 0 w 2872621"/>
                <a:gd name="connsiteY0" fmla="*/ 0 h 931481"/>
                <a:gd name="connsiteX1" fmla="*/ 1911892 w 2872621"/>
                <a:gd name="connsiteY1" fmla="*/ 147993 h 931481"/>
                <a:gd name="connsiteX2" fmla="*/ 2870125 w 2872621"/>
                <a:gd name="connsiteY2" fmla="*/ 386927 h 931481"/>
                <a:gd name="connsiteX3" fmla="*/ 1508277 w 2872621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1911892 w 2873354"/>
                <a:gd name="connsiteY1" fmla="*/ 147993 h 931481"/>
                <a:gd name="connsiteX2" fmla="*/ 2870125 w 2873354"/>
                <a:gd name="connsiteY2" fmla="*/ 386927 h 931481"/>
                <a:gd name="connsiteX3" fmla="*/ 1508277 w 2873354"/>
                <a:gd name="connsiteY3" fmla="*/ 931481 h 931481"/>
                <a:gd name="connsiteX0" fmla="*/ 0 w 2873354"/>
                <a:gd name="connsiteY0" fmla="*/ 0 h 931481"/>
                <a:gd name="connsiteX1" fmla="*/ 2870125 w 2873354"/>
                <a:gd name="connsiteY1" fmla="*/ 386927 h 931481"/>
                <a:gd name="connsiteX2" fmla="*/ 1508277 w 2873354"/>
                <a:gd name="connsiteY2" fmla="*/ 931481 h 931481"/>
                <a:gd name="connsiteX0" fmla="*/ 0 w 2873354"/>
                <a:gd name="connsiteY0" fmla="*/ 0 h 931481"/>
                <a:gd name="connsiteX1" fmla="*/ 2870125 w 2873354"/>
                <a:gd name="connsiteY1" fmla="*/ 386927 h 931481"/>
                <a:gd name="connsiteX2" fmla="*/ 1508277 w 2873354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  <a:gd name="connsiteX0" fmla="*/ 0 w 2876573"/>
                <a:gd name="connsiteY0" fmla="*/ 0 h 931481"/>
                <a:gd name="connsiteX1" fmla="*/ 2873354 w 2876573"/>
                <a:gd name="connsiteY1" fmla="*/ 344057 h 931481"/>
                <a:gd name="connsiteX2" fmla="*/ 1508277 w 2876573"/>
                <a:gd name="connsiteY2" fmla="*/ 931481 h 93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6573" h="931481">
                  <a:moveTo>
                    <a:pt x="0" y="0"/>
                  </a:moveTo>
                  <a:cubicBezTo>
                    <a:pt x="2803529" y="135173"/>
                    <a:pt x="2873494" y="231680"/>
                    <a:pt x="2873354" y="344057"/>
                  </a:cubicBezTo>
                  <a:cubicBezTo>
                    <a:pt x="2940410" y="456225"/>
                    <a:pt x="1942371" y="554556"/>
                    <a:pt x="1508277" y="931481"/>
                  </a:cubicBezTo>
                </a:path>
              </a:pathLst>
            </a:cu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>
                  <a:effectLst/>
                  <a:latin typeface="Times New Roman"/>
                  <a:ea typeface="Times New Roman"/>
                </a:rPr>
                <a:t> 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2" name="Поле 1386"/>
            <p:cNvSpPr txBox="1"/>
            <p:nvPr/>
          </p:nvSpPr>
          <p:spPr>
            <a:xfrm>
              <a:off x="1048155" y="926125"/>
              <a:ext cx="326961" cy="3703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i="1">
                  <a:effectLst/>
                  <a:latin typeface="Cambria Math"/>
                  <a:ea typeface="Calibri"/>
                  <a:sym typeface="Symbol"/>
                </a:rPr>
                <a:t></a:t>
              </a:r>
              <a:endParaRPr lang="ru-RU" sz="1400">
                <a:effectLst/>
                <a:latin typeface="Times New Roman"/>
                <a:ea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оле 1387"/>
                <p:cNvSpPr txBox="1"/>
                <p:nvPr/>
              </p:nvSpPr>
              <p:spPr>
                <a:xfrm>
                  <a:off x="3651673" y="3076579"/>
                  <a:ext cx="326961" cy="3703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13" name="Поле 13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1673" y="3076579"/>
                  <a:ext cx="326961" cy="37037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Поле 1388"/>
                <p:cNvSpPr txBox="1"/>
                <p:nvPr/>
              </p:nvSpPr>
              <p:spPr>
                <a:xfrm>
                  <a:off x="649671" y="1130299"/>
                  <a:ext cx="326961" cy="3703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</m:t>
                            </m:r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14" name="Поле 13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71" y="1130299"/>
                  <a:ext cx="326961" cy="3703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28302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Поле 1389"/>
                <p:cNvSpPr txBox="1"/>
                <p:nvPr/>
              </p:nvSpPr>
              <p:spPr>
                <a:xfrm>
                  <a:off x="661354" y="1471962"/>
                  <a:ext cx="326961" cy="3703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0,1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15" name="Поле 13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54" y="1471962"/>
                  <a:ext cx="326961" cy="3703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33962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Поле 1390"/>
                <p:cNvSpPr txBox="1"/>
                <p:nvPr/>
              </p:nvSpPr>
              <p:spPr>
                <a:xfrm>
                  <a:off x="672924" y="1842372"/>
                  <a:ext cx="326961" cy="3703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sym typeface="Symbol"/>
                              </a:rPr>
                              <m:t>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0,2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16" name="Поле 13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24" y="1842372"/>
                  <a:ext cx="326961" cy="37037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33962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Поле 1391"/>
                <p:cNvSpPr txBox="1"/>
                <p:nvPr/>
              </p:nvSpPr>
              <p:spPr>
                <a:xfrm>
                  <a:off x="3213212" y="3228241"/>
                  <a:ext cx="360056" cy="3703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</a:rPr>
                              <m:t>𝑐𝑟</m:t>
                            </m:r>
                          </m:sub>
                        </m:sSub>
                      </m:oMath>
                    </m:oMathPara>
                  </a14:m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17" name="Поле 13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212" y="3228241"/>
                  <a:ext cx="360056" cy="37037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Полилиния 117"/>
            <p:cNvSpPr/>
            <p:nvPr/>
          </p:nvSpPr>
          <p:spPr>
            <a:xfrm>
              <a:off x="1114384" y="1786615"/>
              <a:ext cx="2399330" cy="1433887"/>
            </a:xfrm>
            <a:custGeom>
              <a:avLst/>
              <a:gdLst>
                <a:gd name="connsiteX0" fmla="*/ 2808514 w 2808514"/>
                <a:gd name="connsiteY0" fmla="*/ 0 h 1615044"/>
                <a:gd name="connsiteX1" fmla="*/ 1638795 w 2808514"/>
                <a:gd name="connsiteY1" fmla="*/ 356259 h 1615044"/>
                <a:gd name="connsiteX2" fmla="*/ 837210 w 2808514"/>
                <a:gd name="connsiteY2" fmla="*/ 665018 h 1615044"/>
                <a:gd name="connsiteX3" fmla="*/ 385948 w 2808514"/>
                <a:gd name="connsiteY3" fmla="*/ 961901 h 1615044"/>
                <a:gd name="connsiteX4" fmla="*/ 136566 w 2808514"/>
                <a:gd name="connsiteY4" fmla="*/ 1276597 h 1615044"/>
                <a:gd name="connsiteX5" fmla="*/ 0 w 2808514"/>
                <a:gd name="connsiteY5" fmla="*/ 1615044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8514" h="1615044">
                  <a:moveTo>
                    <a:pt x="2808514" y="0"/>
                  </a:moveTo>
                  <a:cubicBezTo>
                    <a:pt x="2387930" y="122711"/>
                    <a:pt x="1967346" y="245423"/>
                    <a:pt x="1638795" y="356259"/>
                  </a:cubicBezTo>
                  <a:cubicBezTo>
                    <a:pt x="1310244" y="467095"/>
                    <a:pt x="1046018" y="564078"/>
                    <a:pt x="837210" y="665018"/>
                  </a:cubicBezTo>
                  <a:cubicBezTo>
                    <a:pt x="628402" y="765958"/>
                    <a:pt x="502722" y="859971"/>
                    <a:pt x="385948" y="961901"/>
                  </a:cubicBezTo>
                  <a:cubicBezTo>
                    <a:pt x="269174" y="1063831"/>
                    <a:pt x="200891" y="1167740"/>
                    <a:pt x="136566" y="1276597"/>
                  </a:cubicBezTo>
                  <a:cubicBezTo>
                    <a:pt x="72241" y="1385454"/>
                    <a:pt x="36120" y="1500249"/>
                    <a:pt x="0" y="1615044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3319346" y="1852663"/>
              <a:ext cx="25972" cy="136161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Прямоугольник 119"/>
              <p:cNvSpPr/>
              <p:nvPr/>
            </p:nvSpPr>
            <p:spPr>
              <a:xfrm>
                <a:off x="5810457" y="2988684"/>
                <a:ext cx="1364861" cy="6157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57" y="2988684"/>
                <a:ext cx="1364861" cy="6157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433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3-phases current system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1" name="Группа 40"/>
          <p:cNvGrpSpPr/>
          <p:nvPr/>
        </p:nvGrpSpPr>
        <p:grpSpPr>
          <a:xfrm>
            <a:off x="377325" y="1371663"/>
            <a:ext cx="4387182" cy="4549814"/>
            <a:chOff x="684213" y="1052513"/>
            <a:chExt cx="2257425" cy="2339975"/>
          </a:xfrm>
        </p:grpSpPr>
        <p:sp>
          <p:nvSpPr>
            <p:cNvPr id="4" name="Oval 155"/>
            <p:cNvSpPr>
              <a:spLocks noChangeArrowheads="1"/>
            </p:cNvSpPr>
            <p:nvPr/>
          </p:nvSpPr>
          <p:spPr bwMode="auto">
            <a:xfrm>
              <a:off x="950913" y="1385888"/>
              <a:ext cx="1733550" cy="1758950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" name="Oval 156"/>
            <p:cNvSpPr>
              <a:spLocks noChangeArrowheads="1"/>
            </p:cNvSpPr>
            <p:nvPr/>
          </p:nvSpPr>
          <p:spPr bwMode="auto">
            <a:xfrm>
              <a:off x="1168400" y="1609725"/>
              <a:ext cx="1298575" cy="13192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" name="Line 157"/>
            <p:cNvSpPr>
              <a:spLocks noChangeShapeType="1"/>
            </p:cNvSpPr>
            <p:nvPr/>
          </p:nvSpPr>
          <p:spPr bwMode="auto">
            <a:xfrm>
              <a:off x="1817688" y="1239838"/>
              <a:ext cx="0" cy="208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Line 158"/>
            <p:cNvSpPr>
              <a:spLocks noChangeShapeType="1"/>
            </p:cNvSpPr>
            <p:nvPr/>
          </p:nvSpPr>
          <p:spPr bwMode="auto">
            <a:xfrm rot="7200000">
              <a:off x="1817688" y="1246188"/>
              <a:ext cx="0" cy="2051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Line 159"/>
            <p:cNvSpPr>
              <a:spLocks noChangeShapeType="1"/>
            </p:cNvSpPr>
            <p:nvPr/>
          </p:nvSpPr>
          <p:spPr bwMode="auto">
            <a:xfrm rot="14400000">
              <a:off x="1817688" y="1254125"/>
              <a:ext cx="0" cy="2051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Oval 160"/>
            <p:cNvSpPr>
              <a:spLocks noChangeArrowheads="1"/>
            </p:cNvSpPr>
            <p:nvPr/>
          </p:nvSpPr>
          <p:spPr bwMode="auto">
            <a:xfrm>
              <a:off x="1743075" y="1460500"/>
              <a:ext cx="144463" cy="1460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" name="Oval 161"/>
            <p:cNvSpPr>
              <a:spLocks noChangeArrowheads="1"/>
            </p:cNvSpPr>
            <p:nvPr/>
          </p:nvSpPr>
          <p:spPr bwMode="auto">
            <a:xfrm>
              <a:off x="2371725" y="2563813"/>
              <a:ext cx="146050" cy="14605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" name="Oval 162"/>
            <p:cNvSpPr>
              <a:spLocks noChangeArrowheads="1"/>
            </p:cNvSpPr>
            <p:nvPr/>
          </p:nvSpPr>
          <p:spPr bwMode="auto">
            <a:xfrm>
              <a:off x="2371725" y="1833563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" name="Oval 163"/>
            <p:cNvSpPr>
              <a:spLocks noChangeArrowheads="1"/>
            </p:cNvSpPr>
            <p:nvPr/>
          </p:nvSpPr>
          <p:spPr bwMode="auto">
            <a:xfrm>
              <a:off x="1120775" y="2568575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" name="Oval 164"/>
            <p:cNvSpPr>
              <a:spLocks noChangeArrowheads="1"/>
            </p:cNvSpPr>
            <p:nvPr/>
          </p:nvSpPr>
          <p:spPr bwMode="auto">
            <a:xfrm>
              <a:off x="1117600" y="1825625"/>
              <a:ext cx="144463" cy="14605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Oval 165"/>
            <p:cNvSpPr>
              <a:spLocks noChangeArrowheads="1"/>
            </p:cNvSpPr>
            <p:nvPr/>
          </p:nvSpPr>
          <p:spPr bwMode="auto">
            <a:xfrm>
              <a:off x="1744663" y="2932113"/>
              <a:ext cx="146050" cy="1460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" name="Text Box 166"/>
            <p:cNvSpPr txBox="1">
              <a:spLocks noChangeArrowheads="1"/>
            </p:cNvSpPr>
            <p:nvPr/>
          </p:nvSpPr>
          <p:spPr bwMode="auto">
            <a:xfrm>
              <a:off x="1854121" y="1401763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A</a:t>
              </a:r>
              <a:r>
                <a:rPr lang="de-DE" altLang="de-DE" sz="2000" b="1" baseline="-25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Text Box 167"/>
            <p:cNvSpPr txBox="1">
              <a:spLocks noChangeArrowheads="1"/>
            </p:cNvSpPr>
            <p:nvPr/>
          </p:nvSpPr>
          <p:spPr bwMode="auto">
            <a:xfrm>
              <a:off x="1556676" y="2887663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A</a:t>
              </a:r>
              <a:r>
                <a:rPr lang="de-DE" altLang="de-DE" sz="2000" b="1" baseline="-20000" dirty="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Text Box 168"/>
            <p:cNvSpPr txBox="1">
              <a:spLocks noChangeArrowheads="1"/>
            </p:cNvSpPr>
            <p:nvPr/>
          </p:nvSpPr>
          <p:spPr bwMode="auto">
            <a:xfrm>
              <a:off x="2257346" y="2654300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C</a:t>
              </a:r>
              <a:r>
                <a:rPr lang="de-DE" altLang="de-DE" sz="2000" b="1" baseline="-20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Text Box 169"/>
            <p:cNvSpPr txBox="1">
              <a:spLocks noChangeArrowheads="1"/>
            </p:cNvSpPr>
            <p:nvPr/>
          </p:nvSpPr>
          <p:spPr bwMode="auto">
            <a:xfrm>
              <a:off x="1114965" y="1646149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C</a:t>
              </a:r>
              <a:r>
                <a:rPr lang="de-DE" altLang="de-DE" sz="2000" b="1" baseline="-20000" dirty="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 Box 170"/>
            <p:cNvSpPr txBox="1">
              <a:spLocks noChangeArrowheads="1"/>
            </p:cNvSpPr>
            <p:nvPr/>
          </p:nvSpPr>
          <p:spPr bwMode="auto">
            <a:xfrm>
              <a:off x="965458" y="2388041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B</a:t>
              </a:r>
              <a:r>
                <a:rPr lang="de-DE" altLang="de-DE" sz="2000" b="1" baseline="-25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Text Box 171"/>
            <p:cNvSpPr txBox="1">
              <a:spLocks noChangeArrowheads="1"/>
            </p:cNvSpPr>
            <p:nvPr/>
          </p:nvSpPr>
          <p:spPr bwMode="auto">
            <a:xfrm>
              <a:off x="2399252" y="1936750"/>
              <a:ext cx="239365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cs typeface="Arial" panose="020B0604020202020204" pitchFamily="34" charset="0"/>
                </a:rPr>
                <a:t>B</a:t>
              </a:r>
              <a:r>
                <a:rPr lang="de-DE" altLang="de-DE" sz="2000" b="1" baseline="-20000" dirty="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Line 172"/>
            <p:cNvSpPr>
              <a:spLocks noChangeShapeType="1"/>
            </p:cNvSpPr>
            <p:nvPr/>
          </p:nvSpPr>
          <p:spPr bwMode="auto">
            <a:xfrm flipV="1">
              <a:off x="1819275" y="1135063"/>
              <a:ext cx="0" cy="395287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Line 173"/>
            <p:cNvSpPr>
              <a:spLocks noChangeShapeType="1"/>
            </p:cNvSpPr>
            <p:nvPr/>
          </p:nvSpPr>
          <p:spPr bwMode="auto">
            <a:xfrm flipV="1">
              <a:off x="684213" y="1887538"/>
              <a:ext cx="0" cy="1460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Line 174"/>
            <p:cNvSpPr>
              <a:spLocks noChangeShapeType="1"/>
            </p:cNvSpPr>
            <p:nvPr/>
          </p:nvSpPr>
          <p:spPr bwMode="auto">
            <a:xfrm flipH="1">
              <a:off x="684213" y="1895475"/>
              <a:ext cx="50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Line 175"/>
            <p:cNvSpPr>
              <a:spLocks noChangeShapeType="1"/>
            </p:cNvSpPr>
            <p:nvPr/>
          </p:nvSpPr>
          <p:spPr bwMode="auto">
            <a:xfrm flipH="1">
              <a:off x="2438400" y="1911350"/>
              <a:ext cx="503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Line 176"/>
            <p:cNvSpPr>
              <a:spLocks noChangeShapeType="1"/>
            </p:cNvSpPr>
            <p:nvPr/>
          </p:nvSpPr>
          <p:spPr bwMode="auto">
            <a:xfrm flipV="1">
              <a:off x="2930525" y="1906588"/>
              <a:ext cx="0" cy="1460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Line 177"/>
            <p:cNvSpPr>
              <a:spLocks noChangeShapeType="1"/>
            </p:cNvSpPr>
            <p:nvPr/>
          </p:nvSpPr>
          <p:spPr bwMode="auto">
            <a:xfrm flipH="1">
              <a:off x="684213" y="3357563"/>
              <a:ext cx="2241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Line 178"/>
            <p:cNvSpPr>
              <a:spLocks noChangeShapeType="1"/>
            </p:cNvSpPr>
            <p:nvPr/>
          </p:nvSpPr>
          <p:spPr bwMode="auto">
            <a:xfrm>
              <a:off x="1814513" y="2997200"/>
              <a:ext cx="0" cy="360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Line 179"/>
            <p:cNvSpPr>
              <a:spLocks noChangeShapeType="1"/>
            </p:cNvSpPr>
            <p:nvPr/>
          </p:nvSpPr>
          <p:spPr bwMode="auto">
            <a:xfrm flipV="1">
              <a:off x="827088" y="2636838"/>
              <a:ext cx="360362" cy="21590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Line 180"/>
            <p:cNvSpPr>
              <a:spLocks noChangeShapeType="1"/>
            </p:cNvSpPr>
            <p:nvPr/>
          </p:nvSpPr>
          <p:spPr bwMode="auto">
            <a:xfrm flipH="1" flipV="1">
              <a:off x="2447925" y="2636838"/>
              <a:ext cx="315911" cy="179387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Text Box 181"/>
            <p:cNvSpPr txBox="1">
              <a:spLocks noChangeArrowheads="1"/>
            </p:cNvSpPr>
            <p:nvPr/>
          </p:nvSpPr>
          <p:spPr bwMode="auto">
            <a:xfrm>
              <a:off x="1800225" y="1052513"/>
              <a:ext cx="224518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>
                  <a:cs typeface="Arial" panose="020B0604020202020204" pitchFamily="34" charset="0"/>
                </a:rPr>
                <a:t>L</a:t>
              </a:r>
              <a:r>
                <a:rPr lang="de-DE" altLang="de-DE" sz="2000" b="1" baseline="-20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Text Box 182"/>
            <p:cNvSpPr txBox="1">
              <a:spLocks noChangeArrowheads="1"/>
            </p:cNvSpPr>
            <p:nvPr/>
          </p:nvSpPr>
          <p:spPr bwMode="auto">
            <a:xfrm>
              <a:off x="2568575" y="2752725"/>
              <a:ext cx="224518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>
                  <a:cs typeface="Arial" panose="020B0604020202020204" pitchFamily="34" charset="0"/>
                </a:rPr>
                <a:t>L</a:t>
              </a:r>
              <a:r>
                <a:rPr lang="de-DE" altLang="de-DE" sz="2000" b="1" baseline="-20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Text Box 183"/>
            <p:cNvSpPr txBox="1">
              <a:spLocks noChangeArrowheads="1"/>
            </p:cNvSpPr>
            <p:nvPr/>
          </p:nvSpPr>
          <p:spPr bwMode="auto">
            <a:xfrm>
              <a:off x="755650" y="2816225"/>
              <a:ext cx="224518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>
                  <a:cs typeface="Arial" panose="020B0604020202020204" pitchFamily="34" charset="0"/>
                </a:rPr>
                <a:t>L</a:t>
              </a:r>
              <a:r>
                <a:rPr lang="de-DE" altLang="de-DE" sz="2000" b="1" baseline="-200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3" name="Line 192"/>
            <p:cNvSpPr>
              <a:spLocks noChangeShapeType="1"/>
            </p:cNvSpPr>
            <p:nvPr/>
          </p:nvSpPr>
          <p:spPr bwMode="auto">
            <a:xfrm flipH="1">
              <a:off x="1544638" y="2278063"/>
              <a:ext cx="269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Line 193"/>
            <p:cNvSpPr>
              <a:spLocks noChangeShapeType="1"/>
            </p:cNvSpPr>
            <p:nvPr/>
          </p:nvSpPr>
          <p:spPr bwMode="auto">
            <a:xfrm rot="7200000" flipH="1">
              <a:off x="1747837" y="2165351"/>
              <a:ext cx="269875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Line 194"/>
            <p:cNvSpPr>
              <a:spLocks noChangeShapeType="1"/>
            </p:cNvSpPr>
            <p:nvPr/>
          </p:nvSpPr>
          <p:spPr bwMode="auto">
            <a:xfrm rot="14400000" flipH="1">
              <a:off x="1747837" y="2395538"/>
              <a:ext cx="2698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Text Box 195"/>
            <p:cNvSpPr txBox="1">
              <a:spLocks noChangeArrowheads="1"/>
            </p:cNvSpPr>
            <p:nvPr/>
          </p:nvSpPr>
          <p:spPr bwMode="auto">
            <a:xfrm>
              <a:off x="1327728" y="2138363"/>
              <a:ext cx="254211" cy="20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B</a:t>
              </a:r>
              <a:r>
                <a:rPr lang="de-DE" altLang="de-DE" sz="2000" b="1" baseline="-20000" dirty="0">
                  <a:solidFill>
                    <a:srgbClr val="C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7" name="Text Box 196"/>
            <p:cNvSpPr txBox="1">
              <a:spLocks noChangeArrowheads="1"/>
            </p:cNvSpPr>
            <p:nvPr/>
          </p:nvSpPr>
          <p:spPr bwMode="auto">
            <a:xfrm>
              <a:off x="1814703" y="1867607"/>
              <a:ext cx="254211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B</a:t>
              </a:r>
              <a:r>
                <a:rPr lang="de-DE" altLang="de-DE" sz="2000" b="1" baseline="-20000" dirty="0">
                  <a:solidFill>
                    <a:schemeClr val="accent3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8" name="Text Box 197"/>
            <p:cNvSpPr txBox="1">
              <a:spLocks noChangeArrowheads="1"/>
            </p:cNvSpPr>
            <p:nvPr/>
          </p:nvSpPr>
          <p:spPr bwMode="auto">
            <a:xfrm>
              <a:off x="1885851" y="2479493"/>
              <a:ext cx="254211" cy="22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B</a:t>
              </a:r>
              <a:r>
                <a:rPr lang="de-DE" altLang="de-DE" sz="2000" b="1" baseline="-20000" dirty="0">
                  <a:solidFill>
                    <a:schemeClr val="accent2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9" name="Oval 198"/>
            <p:cNvSpPr>
              <a:spLocks noChangeArrowheads="1"/>
            </p:cNvSpPr>
            <p:nvPr/>
          </p:nvSpPr>
          <p:spPr bwMode="auto">
            <a:xfrm>
              <a:off x="1778000" y="3321050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90670"/>
              </p:ext>
            </p:extLst>
          </p:nvPr>
        </p:nvGraphicFramePr>
        <p:xfrm>
          <a:off x="5174296" y="1588853"/>
          <a:ext cx="6509704" cy="433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age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35" y="1595616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582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Rotating field</a:t>
            </a:r>
            <a:endParaRPr lang="uk-UA" dirty="0"/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Failtri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15" y="1595616"/>
            <a:ext cx="4157503" cy="41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919668" y="1744725"/>
            <a:ext cx="3635599" cy="3600450"/>
            <a:chOff x="9271696" y="1972490"/>
            <a:chExt cx="3635599" cy="3600450"/>
          </a:xfrm>
        </p:grpSpPr>
        <p:sp>
          <p:nvSpPr>
            <p:cNvPr id="6" name="Oval 160"/>
            <p:cNvSpPr>
              <a:spLocks noChangeArrowheads="1"/>
            </p:cNvSpPr>
            <p:nvPr/>
          </p:nvSpPr>
          <p:spPr bwMode="auto">
            <a:xfrm>
              <a:off x="11014276" y="2141192"/>
              <a:ext cx="144462" cy="1460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" name="Text Box 167"/>
            <p:cNvSpPr txBox="1">
              <a:spLocks noChangeArrowheads="1"/>
            </p:cNvSpPr>
            <p:nvPr/>
          </p:nvSpPr>
          <p:spPr bwMode="auto">
            <a:xfrm>
              <a:off x="9580577" y="4579422"/>
              <a:ext cx="3529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cs typeface="Arial" panose="020B0604020202020204" pitchFamily="34" charset="0"/>
                </a:rPr>
                <a:t>C</a:t>
              </a:r>
              <a:r>
                <a:rPr lang="de-DE" altLang="de-DE" sz="1200" b="1" baseline="-20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68"/>
            <p:cNvSpPr txBox="1">
              <a:spLocks noChangeArrowheads="1"/>
            </p:cNvSpPr>
            <p:nvPr/>
          </p:nvSpPr>
          <p:spPr bwMode="auto">
            <a:xfrm>
              <a:off x="12322033" y="4565804"/>
              <a:ext cx="3529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cs typeface="Arial" panose="020B0604020202020204" pitchFamily="34" charset="0"/>
                </a:rPr>
                <a:t>B</a:t>
              </a:r>
              <a:r>
                <a:rPr lang="de-DE" altLang="de-DE" sz="1200" b="1" baseline="-20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Text Box 166"/>
            <p:cNvSpPr txBox="1">
              <a:spLocks noChangeArrowheads="1"/>
            </p:cNvSpPr>
            <p:nvPr/>
          </p:nvSpPr>
          <p:spPr bwMode="auto">
            <a:xfrm>
              <a:off x="11139646" y="1984021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 Box 166"/>
            <p:cNvSpPr txBox="1">
              <a:spLocks noChangeArrowheads="1"/>
            </p:cNvSpPr>
            <p:nvPr/>
          </p:nvSpPr>
          <p:spPr bwMode="auto">
            <a:xfrm>
              <a:off x="11155015" y="5325867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Text Box 166"/>
            <p:cNvSpPr txBox="1">
              <a:spLocks noChangeArrowheads="1"/>
            </p:cNvSpPr>
            <p:nvPr/>
          </p:nvSpPr>
          <p:spPr bwMode="auto">
            <a:xfrm>
              <a:off x="12492548" y="3017344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8" name="Text Box 166"/>
            <p:cNvSpPr txBox="1">
              <a:spLocks noChangeArrowheads="1"/>
            </p:cNvSpPr>
            <p:nvPr/>
          </p:nvSpPr>
          <p:spPr bwMode="auto">
            <a:xfrm>
              <a:off x="9507041" y="3007903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B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Oval 164"/>
            <p:cNvSpPr>
              <a:spLocks noChangeArrowheads="1"/>
            </p:cNvSpPr>
            <p:nvPr/>
          </p:nvSpPr>
          <p:spPr bwMode="auto">
            <a:xfrm>
              <a:off x="9652665" y="2916508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9" name="Rad 82"/>
            <p:cNvSpPr/>
            <p:nvPr/>
          </p:nvSpPr>
          <p:spPr>
            <a:xfrm>
              <a:off x="9271696" y="1972490"/>
              <a:ext cx="3635599" cy="3600450"/>
            </a:xfrm>
            <a:prstGeom prst="donut">
              <a:avLst>
                <a:gd name="adj" fmla="val 9038"/>
              </a:avLst>
            </a:prstGeom>
            <a:solidFill>
              <a:schemeClr val="bg2">
                <a:lumMod val="75000"/>
                <a:alpha val="5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" name="Oval 162"/>
            <p:cNvSpPr>
              <a:spLocks noChangeArrowheads="1"/>
            </p:cNvSpPr>
            <p:nvPr/>
          </p:nvSpPr>
          <p:spPr bwMode="auto">
            <a:xfrm>
              <a:off x="12365590" y="2906508"/>
              <a:ext cx="146050" cy="1460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" name="Oval 161"/>
            <p:cNvSpPr>
              <a:spLocks noChangeArrowheads="1"/>
            </p:cNvSpPr>
            <p:nvPr/>
          </p:nvSpPr>
          <p:spPr bwMode="auto">
            <a:xfrm>
              <a:off x="12376876" y="4479719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" name="Oval 163"/>
            <p:cNvSpPr>
              <a:spLocks noChangeArrowheads="1"/>
            </p:cNvSpPr>
            <p:nvPr/>
          </p:nvSpPr>
          <p:spPr bwMode="auto">
            <a:xfrm>
              <a:off x="9646689" y="4478879"/>
              <a:ext cx="146050" cy="1460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" name="Oval 165"/>
            <p:cNvSpPr>
              <a:spLocks noChangeArrowheads="1"/>
            </p:cNvSpPr>
            <p:nvPr/>
          </p:nvSpPr>
          <p:spPr bwMode="auto">
            <a:xfrm>
              <a:off x="11015002" y="5252842"/>
              <a:ext cx="146050" cy="1460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415659" y="1726889"/>
            <a:ext cx="3635599" cy="3600450"/>
            <a:chOff x="9271696" y="1972490"/>
            <a:chExt cx="3635599" cy="3600450"/>
          </a:xfrm>
        </p:grpSpPr>
        <p:sp>
          <p:nvSpPr>
            <p:cNvPr id="45" name="Oval 160"/>
            <p:cNvSpPr>
              <a:spLocks noChangeArrowheads="1"/>
            </p:cNvSpPr>
            <p:nvPr/>
          </p:nvSpPr>
          <p:spPr bwMode="auto">
            <a:xfrm>
              <a:off x="11014276" y="2141192"/>
              <a:ext cx="144462" cy="1460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6" name="Text Box 167"/>
            <p:cNvSpPr txBox="1">
              <a:spLocks noChangeArrowheads="1"/>
            </p:cNvSpPr>
            <p:nvPr/>
          </p:nvSpPr>
          <p:spPr bwMode="auto">
            <a:xfrm>
              <a:off x="9580577" y="4579422"/>
              <a:ext cx="3529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cs typeface="Arial" panose="020B0604020202020204" pitchFamily="34" charset="0"/>
                </a:rPr>
                <a:t>C</a:t>
              </a:r>
              <a:r>
                <a:rPr lang="de-DE" altLang="de-DE" sz="1200" b="1" baseline="-20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7" name="Text Box 168"/>
            <p:cNvSpPr txBox="1">
              <a:spLocks noChangeArrowheads="1"/>
            </p:cNvSpPr>
            <p:nvPr/>
          </p:nvSpPr>
          <p:spPr bwMode="auto">
            <a:xfrm>
              <a:off x="12322033" y="4565804"/>
              <a:ext cx="3529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cs typeface="Arial" panose="020B0604020202020204" pitchFamily="34" charset="0"/>
                </a:rPr>
                <a:t>B</a:t>
              </a:r>
              <a:r>
                <a:rPr lang="de-DE" altLang="de-DE" sz="1200" b="1" baseline="-20000" dirty="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Text Box 166"/>
            <p:cNvSpPr txBox="1">
              <a:spLocks noChangeArrowheads="1"/>
            </p:cNvSpPr>
            <p:nvPr/>
          </p:nvSpPr>
          <p:spPr bwMode="auto">
            <a:xfrm>
              <a:off x="11139646" y="1984021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9" name="Text Box 166"/>
            <p:cNvSpPr txBox="1">
              <a:spLocks noChangeArrowheads="1"/>
            </p:cNvSpPr>
            <p:nvPr/>
          </p:nvSpPr>
          <p:spPr bwMode="auto">
            <a:xfrm>
              <a:off x="11155015" y="5325867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Text Box 166"/>
            <p:cNvSpPr txBox="1">
              <a:spLocks noChangeArrowheads="1"/>
            </p:cNvSpPr>
            <p:nvPr/>
          </p:nvSpPr>
          <p:spPr bwMode="auto">
            <a:xfrm>
              <a:off x="12492548" y="3017344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1" name="Text Box 166"/>
            <p:cNvSpPr txBox="1">
              <a:spLocks noChangeArrowheads="1"/>
            </p:cNvSpPr>
            <p:nvPr/>
          </p:nvSpPr>
          <p:spPr bwMode="auto">
            <a:xfrm>
              <a:off x="9507041" y="3007903"/>
              <a:ext cx="168316" cy="184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B</a:t>
              </a:r>
              <a:r>
                <a:rPr lang="de-DE" altLang="de-DE" sz="12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Oval 164"/>
            <p:cNvSpPr>
              <a:spLocks noChangeArrowheads="1"/>
            </p:cNvSpPr>
            <p:nvPr/>
          </p:nvSpPr>
          <p:spPr bwMode="auto">
            <a:xfrm>
              <a:off x="9652665" y="2916508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3" name="Rad 82"/>
            <p:cNvSpPr/>
            <p:nvPr/>
          </p:nvSpPr>
          <p:spPr>
            <a:xfrm>
              <a:off x="9271696" y="1972490"/>
              <a:ext cx="3635599" cy="3600450"/>
            </a:xfrm>
            <a:prstGeom prst="donut">
              <a:avLst>
                <a:gd name="adj" fmla="val 9038"/>
              </a:avLst>
            </a:prstGeom>
            <a:solidFill>
              <a:schemeClr val="bg2">
                <a:lumMod val="75000"/>
                <a:alpha val="5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4" name="Oval 162"/>
            <p:cNvSpPr>
              <a:spLocks noChangeArrowheads="1"/>
            </p:cNvSpPr>
            <p:nvPr/>
          </p:nvSpPr>
          <p:spPr bwMode="auto">
            <a:xfrm>
              <a:off x="12365590" y="2906508"/>
              <a:ext cx="146050" cy="1460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12376876" y="4479719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6" name="Oval 163"/>
            <p:cNvSpPr>
              <a:spLocks noChangeArrowheads="1"/>
            </p:cNvSpPr>
            <p:nvPr/>
          </p:nvSpPr>
          <p:spPr bwMode="auto">
            <a:xfrm>
              <a:off x="9646689" y="4478879"/>
              <a:ext cx="146050" cy="1460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7" name="Oval 165"/>
            <p:cNvSpPr>
              <a:spLocks noChangeArrowheads="1"/>
            </p:cNvSpPr>
            <p:nvPr/>
          </p:nvSpPr>
          <p:spPr bwMode="auto">
            <a:xfrm>
              <a:off x="11015002" y="5252842"/>
              <a:ext cx="146050" cy="1460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9880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0018" y="211896"/>
            <a:ext cx="11657568" cy="6145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Vector control </a:t>
            </a:r>
            <a:r>
              <a:rPr lang="en-US" dirty="0"/>
              <a:t>of AC motor</a:t>
            </a:r>
            <a:endParaRPr lang="uk-UA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6" name="Полотно 821"/>
          <p:cNvGrpSpPr>
            <a:grpSpLocks/>
          </p:cNvGrpSpPr>
          <p:nvPr/>
        </p:nvGrpSpPr>
        <p:grpSpPr bwMode="auto">
          <a:xfrm>
            <a:off x="1315217" y="688437"/>
            <a:ext cx="9404350" cy="5614988"/>
            <a:chOff x="0" y="0"/>
            <a:chExt cx="94049" cy="56153"/>
          </a:xfrm>
        </p:grpSpPr>
        <p:sp>
          <p:nvSpPr>
            <p:cNvPr id="87" name="AutoShape 13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4049" cy="56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88" name="Овал 556"/>
            <p:cNvSpPr>
              <a:spLocks noChangeArrowheads="1"/>
            </p:cNvSpPr>
            <p:nvPr/>
          </p:nvSpPr>
          <p:spPr bwMode="auto">
            <a:xfrm>
              <a:off x="13674" y="7781"/>
              <a:ext cx="1113" cy="111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89" name="Прямая со стрелкой 557"/>
            <p:cNvSpPr>
              <a:spLocks noChangeShapeType="1"/>
            </p:cNvSpPr>
            <p:nvPr/>
          </p:nvSpPr>
          <p:spPr bwMode="auto">
            <a:xfrm>
              <a:off x="9619" y="8338"/>
              <a:ext cx="405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0" name="Поле 558"/>
            <p:cNvSpPr txBox="1">
              <a:spLocks noChangeArrowheads="1"/>
            </p:cNvSpPr>
            <p:nvPr/>
          </p:nvSpPr>
          <p:spPr bwMode="auto">
            <a:xfrm>
              <a:off x="18842" y="6588"/>
              <a:ext cx="3933" cy="368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рямая со стрелкой 638"/>
            <p:cNvSpPr>
              <a:spLocks noChangeShapeType="1"/>
            </p:cNvSpPr>
            <p:nvPr/>
          </p:nvSpPr>
          <p:spPr bwMode="auto">
            <a:xfrm>
              <a:off x="14787" y="8338"/>
              <a:ext cx="405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2" name="Овал 639"/>
            <p:cNvSpPr>
              <a:spLocks noChangeArrowheads="1"/>
            </p:cNvSpPr>
            <p:nvPr/>
          </p:nvSpPr>
          <p:spPr bwMode="auto">
            <a:xfrm>
              <a:off x="10811" y="15030"/>
              <a:ext cx="1114" cy="111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3" name="Прямая со стрелкой 640"/>
            <p:cNvSpPr>
              <a:spLocks noChangeShapeType="1"/>
            </p:cNvSpPr>
            <p:nvPr/>
          </p:nvSpPr>
          <p:spPr bwMode="auto">
            <a:xfrm>
              <a:off x="8751" y="15585"/>
              <a:ext cx="206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4" name="Поле 641"/>
            <p:cNvSpPr txBox="1">
              <a:spLocks noChangeArrowheads="1"/>
            </p:cNvSpPr>
            <p:nvPr/>
          </p:nvSpPr>
          <p:spPr bwMode="auto">
            <a:xfrm>
              <a:off x="15980" y="13678"/>
              <a:ext cx="4383" cy="356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Прямая со стрелкой 642"/>
            <p:cNvSpPr>
              <a:spLocks noChangeShapeType="1"/>
            </p:cNvSpPr>
            <p:nvPr/>
          </p:nvSpPr>
          <p:spPr bwMode="auto">
            <a:xfrm>
              <a:off x="11925" y="15587"/>
              <a:ext cx="405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6" name="Прямая со стрелкой 643"/>
            <p:cNvSpPr>
              <a:spLocks noChangeShapeType="1"/>
            </p:cNvSpPr>
            <p:nvPr/>
          </p:nvSpPr>
          <p:spPr bwMode="auto">
            <a:xfrm>
              <a:off x="22813" y="8447"/>
              <a:ext cx="7797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7" name="Поле 646"/>
            <p:cNvSpPr txBox="1">
              <a:spLocks noChangeArrowheads="1"/>
            </p:cNvSpPr>
            <p:nvPr/>
          </p:nvSpPr>
          <p:spPr bwMode="auto">
            <a:xfrm>
              <a:off x="23222" y="14515"/>
              <a:ext cx="2246" cy="184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ая со стрелкой 648"/>
            <p:cNvSpPr>
              <a:spLocks noChangeShapeType="1"/>
            </p:cNvSpPr>
            <p:nvPr/>
          </p:nvSpPr>
          <p:spPr bwMode="auto">
            <a:xfrm>
              <a:off x="20348" y="15523"/>
              <a:ext cx="287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9" name="Прямая со стрелкой 650"/>
            <p:cNvSpPr>
              <a:spLocks noChangeShapeType="1"/>
            </p:cNvSpPr>
            <p:nvPr/>
          </p:nvSpPr>
          <p:spPr bwMode="auto">
            <a:xfrm>
              <a:off x="25466" y="15463"/>
              <a:ext cx="2632" cy="6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0" name="Овал 651"/>
            <p:cNvSpPr>
              <a:spLocks noChangeArrowheads="1"/>
            </p:cNvSpPr>
            <p:nvPr/>
          </p:nvSpPr>
          <p:spPr bwMode="auto">
            <a:xfrm>
              <a:off x="30611" y="7872"/>
              <a:ext cx="1113" cy="1058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1" name="Овал 652"/>
            <p:cNvSpPr>
              <a:spLocks noChangeArrowheads="1"/>
            </p:cNvSpPr>
            <p:nvPr/>
          </p:nvSpPr>
          <p:spPr bwMode="auto">
            <a:xfrm>
              <a:off x="28099" y="14973"/>
              <a:ext cx="1113" cy="1058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" name="Прямая со стрелкой 653"/>
            <p:cNvSpPr>
              <a:spLocks noChangeShapeType="1"/>
            </p:cNvSpPr>
            <p:nvPr/>
          </p:nvSpPr>
          <p:spPr bwMode="auto">
            <a:xfrm flipH="1" flipV="1">
              <a:off x="31243" y="9010"/>
              <a:ext cx="0" cy="1335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" name="Прямая со стрелкой 654"/>
            <p:cNvSpPr>
              <a:spLocks noChangeShapeType="1"/>
            </p:cNvSpPr>
            <p:nvPr/>
          </p:nvSpPr>
          <p:spPr bwMode="auto">
            <a:xfrm flipV="1">
              <a:off x="28639" y="16022"/>
              <a:ext cx="1" cy="1334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4" name="Поле 655"/>
            <p:cNvSpPr txBox="1">
              <a:spLocks noChangeArrowheads="1"/>
            </p:cNvSpPr>
            <p:nvPr/>
          </p:nvSpPr>
          <p:spPr bwMode="auto">
            <a:xfrm>
              <a:off x="35400" y="6535"/>
              <a:ext cx="4037" cy="378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CC1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Прямая со стрелкой 656"/>
            <p:cNvSpPr>
              <a:spLocks noChangeShapeType="1"/>
            </p:cNvSpPr>
            <p:nvPr/>
          </p:nvSpPr>
          <p:spPr bwMode="auto">
            <a:xfrm flipV="1">
              <a:off x="31724" y="8395"/>
              <a:ext cx="3675" cy="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6" name="Прямая со стрелкой 657"/>
            <p:cNvSpPr>
              <a:spLocks noChangeShapeType="1"/>
            </p:cNvSpPr>
            <p:nvPr/>
          </p:nvSpPr>
          <p:spPr bwMode="auto">
            <a:xfrm>
              <a:off x="29212" y="15502"/>
              <a:ext cx="6186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7" name="Поле 658"/>
            <p:cNvSpPr txBox="1">
              <a:spLocks noChangeArrowheads="1"/>
            </p:cNvSpPr>
            <p:nvPr/>
          </p:nvSpPr>
          <p:spPr bwMode="auto">
            <a:xfrm>
              <a:off x="35400" y="13785"/>
              <a:ext cx="4037" cy="357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CC2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Прямая со стрелкой 660"/>
            <p:cNvSpPr>
              <a:spLocks noChangeShapeType="1"/>
            </p:cNvSpPr>
            <p:nvPr/>
          </p:nvSpPr>
          <p:spPr bwMode="auto">
            <a:xfrm>
              <a:off x="39446" y="8472"/>
              <a:ext cx="2906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9" name="Прямая со стрелкой 662"/>
            <p:cNvSpPr>
              <a:spLocks noChangeShapeType="1"/>
            </p:cNvSpPr>
            <p:nvPr/>
          </p:nvSpPr>
          <p:spPr bwMode="auto">
            <a:xfrm flipV="1">
              <a:off x="39446" y="15462"/>
              <a:ext cx="2906" cy="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0" name="Поле 663"/>
            <p:cNvSpPr txBox="1">
              <a:spLocks noChangeArrowheads="1"/>
            </p:cNvSpPr>
            <p:nvPr/>
          </p:nvSpPr>
          <p:spPr bwMode="auto">
            <a:xfrm>
              <a:off x="42354" y="6588"/>
              <a:ext cx="6247" cy="1077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Прямая со стрелкой 659"/>
            <p:cNvSpPr>
              <a:spLocks noChangeShapeType="1"/>
            </p:cNvSpPr>
            <p:nvPr/>
          </p:nvSpPr>
          <p:spPr bwMode="auto">
            <a:xfrm flipV="1">
              <a:off x="48597" y="8448"/>
              <a:ext cx="748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2" name="Прямая со стрелкой 661"/>
            <p:cNvSpPr>
              <a:spLocks noChangeShapeType="1"/>
            </p:cNvSpPr>
            <p:nvPr/>
          </p:nvSpPr>
          <p:spPr bwMode="auto">
            <a:xfrm>
              <a:off x="48599" y="15475"/>
              <a:ext cx="7478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3" name="Поле 664"/>
            <p:cNvSpPr txBox="1">
              <a:spLocks noChangeArrowheads="1"/>
            </p:cNvSpPr>
            <p:nvPr/>
          </p:nvSpPr>
          <p:spPr bwMode="auto">
            <a:xfrm>
              <a:off x="56079" y="6588"/>
              <a:ext cx="3845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CT2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Прямая со стрелкой 665"/>
            <p:cNvSpPr>
              <a:spLocks noChangeShapeType="1"/>
            </p:cNvSpPr>
            <p:nvPr/>
          </p:nvSpPr>
          <p:spPr bwMode="auto">
            <a:xfrm>
              <a:off x="59919" y="8336"/>
              <a:ext cx="5037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5" name="Прямая со стрелкой 666"/>
            <p:cNvSpPr>
              <a:spLocks noChangeShapeType="1"/>
            </p:cNvSpPr>
            <p:nvPr/>
          </p:nvSpPr>
          <p:spPr bwMode="auto">
            <a:xfrm flipV="1">
              <a:off x="59921" y="15521"/>
              <a:ext cx="5032" cy="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6" name="Прямая соединительная линия 19990"/>
            <p:cNvSpPr>
              <a:spLocks noChangeShapeType="1"/>
            </p:cNvSpPr>
            <p:nvPr/>
          </p:nvSpPr>
          <p:spPr bwMode="auto">
            <a:xfrm flipV="1">
              <a:off x="31187" y="22301"/>
              <a:ext cx="19734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7" name="Прямая со стрелкой 667"/>
            <p:cNvSpPr>
              <a:spLocks noChangeShapeType="1"/>
            </p:cNvSpPr>
            <p:nvPr/>
          </p:nvSpPr>
          <p:spPr bwMode="auto">
            <a:xfrm>
              <a:off x="68806" y="8338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8" name="Поле 668"/>
            <p:cNvSpPr txBox="1">
              <a:spLocks noChangeArrowheads="1"/>
            </p:cNvSpPr>
            <p:nvPr/>
          </p:nvSpPr>
          <p:spPr bwMode="auto">
            <a:xfrm>
              <a:off x="64961" y="6588"/>
              <a:ext cx="3845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PC2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Прямая со стрелкой 669"/>
            <p:cNvSpPr>
              <a:spLocks noChangeShapeType="1"/>
            </p:cNvSpPr>
            <p:nvPr/>
          </p:nvSpPr>
          <p:spPr bwMode="auto">
            <a:xfrm>
              <a:off x="68806" y="11769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0" name="Прямая со стрелкой 670"/>
            <p:cNvSpPr>
              <a:spLocks noChangeShapeType="1"/>
            </p:cNvSpPr>
            <p:nvPr/>
          </p:nvSpPr>
          <p:spPr bwMode="auto">
            <a:xfrm>
              <a:off x="68806" y="15525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1" name="Поле 671"/>
            <p:cNvSpPr txBox="1">
              <a:spLocks noChangeArrowheads="1"/>
            </p:cNvSpPr>
            <p:nvPr/>
          </p:nvSpPr>
          <p:spPr bwMode="auto">
            <a:xfrm>
              <a:off x="73058" y="6463"/>
              <a:ext cx="10764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INVERTER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Прямая со стрелкой 672"/>
            <p:cNvSpPr>
              <a:spLocks noChangeShapeType="1"/>
            </p:cNvSpPr>
            <p:nvPr/>
          </p:nvSpPr>
          <p:spPr bwMode="auto">
            <a:xfrm rot="5400000">
              <a:off x="73054" y="4337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3" name="Прямая со стрелкой 673"/>
            <p:cNvSpPr>
              <a:spLocks noChangeShapeType="1"/>
            </p:cNvSpPr>
            <p:nvPr/>
          </p:nvSpPr>
          <p:spPr bwMode="auto">
            <a:xfrm rot="5400000">
              <a:off x="79561" y="4337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4" name="Прямая со стрелкой 674"/>
            <p:cNvSpPr>
              <a:spLocks noChangeShapeType="1"/>
            </p:cNvSpPr>
            <p:nvPr/>
          </p:nvSpPr>
          <p:spPr bwMode="auto">
            <a:xfrm rot="5400000">
              <a:off x="76420" y="4337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5" name="Прямая со стрелкой 675"/>
            <p:cNvSpPr>
              <a:spLocks noChangeShapeType="1"/>
            </p:cNvSpPr>
            <p:nvPr/>
          </p:nvSpPr>
          <p:spPr bwMode="auto">
            <a:xfrm rot="5400000">
              <a:off x="73054" y="19427"/>
              <a:ext cx="425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grpSp>
          <p:nvGrpSpPr>
            <p:cNvPr id="126" name="Группа 540"/>
            <p:cNvGrpSpPr>
              <a:grpSpLocks/>
            </p:cNvGrpSpPr>
            <p:nvPr/>
          </p:nvGrpSpPr>
          <p:grpSpPr bwMode="auto">
            <a:xfrm>
              <a:off x="74212" y="21554"/>
              <a:ext cx="1740" cy="1536"/>
              <a:chOff x="59907" y="21685"/>
              <a:chExt cx="1740" cy="1536"/>
            </a:xfrm>
          </p:grpSpPr>
          <p:sp>
            <p:nvSpPr>
              <p:cNvPr id="216" name="Дуга 539"/>
              <p:cNvSpPr>
                <a:spLocks/>
              </p:cNvSpPr>
              <p:nvPr/>
            </p:nvSpPr>
            <p:spPr bwMode="auto">
              <a:xfrm>
                <a:off x="59907" y="21757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17" name="Дуга 676"/>
              <p:cNvSpPr>
                <a:spLocks/>
              </p:cNvSpPr>
              <p:nvPr/>
            </p:nvSpPr>
            <p:spPr bwMode="auto">
              <a:xfrm flipV="1">
                <a:off x="59908" y="21685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127" name="Прямая со стрелкой 677"/>
            <p:cNvSpPr>
              <a:spLocks noChangeShapeType="1"/>
            </p:cNvSpPr>
            <p:nvPr/>
          </p:nvSpPr>
          <p:spPr bwMode="auto">
            <a:xfrm flipH="1">
              <a:off x="78515" y="17237"/>
              <a:ext cx="0" cy="773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grpSp>
          <p:nvGrpSpPr>
            <p:cNvPr id="128" name="Группа 678"/>
            <p:cNvGrpSpPr>
              <a:grpSpLocks/>
            </p:cNvGrpSpPr>
            <p:nvPr/>
          </p:nvGrpSpPr>
          <p:grpSpPr bwMode="auto">
            <a:xfrm>
              <a:off x="77589" y="24900"/>
              <a:ext cx="1740" cy="1537"/>
              <a:chOff x="59907" y="21685"/>
              <a:chExt cx="1740" cy="1536"/>
            </a:xfrm>
          </p:grpSpPr>
          <p:sp>
            <p:nvSpPr>
              <p:cNvPr id="214" name="Дуга 679"/>
              <p:cNvSpPr>
                <a:spLocks/>
              </p:cNvSpPr>
              <p:nvPr/>
            </p:nvSpPr>
            <p:spPr bwMode="auto">
              <a:xfrm>
                <a:off x="59907" y="21757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15" name="Дуга 680"/>
              <p:cNvSpPr>
                <a:spLocks/>
              </p:cNvSpPr>
              <p:nvPr/>
            </p:nvSpPr>
            <p:spPr bwMode="auto">
              <a:xfrm flipV="1">
                <a:off x="59908" y="21685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29" name="Группа 681"/>
            <p:cNvGrpSpPr>
              <a:grpSpLocks/>
            </p:cNvGrpSpPr>
            <p:nvPr/>
          </p:nvGrpSpPr>
          <p:grpSpPr bwMode="auto">
            <a:xfrm>
              <a:off x="80850" y="28525"/>
              <a:ext cx="1741" cy="1537"/>
              <a:chOff x="59907" y="21685"/>
              <a:chExt cx="1740" cy="1536"/>
            </a:xfrm>
          </p:grpSpPr>
          <p:sp>
            <p:nvSpPr>
              <p:cNvPr id="212" name="Дуга 682"/>
              <p:cNvSpPr>
                <a:spLocks/>
              </p:cNvSpPr>
              <p:nvPr/>
            </p:nvSpPr>
            <p:spPr bwMode="auto">
              <a:xfrm>
                <a:off x="59907" y="21757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13" name="Дуга 683"/>
              <p:cNvSpPr>
                <a:spLocks/>
              </p:cNvSpPr>
              <p:nvPr/>
            </p:nvSpPr>
            <p:spPr bwMode="auto">
              <a:xfrm flipV="1">
                <a:off x="59908" y="21685"/>
                <a:ext cx="1739" cy="1464"/>
              </a:xfrm>
              <a:custGeom>
                <a:avLst/>
                <a:gdLst>
                  <a:gd name="T0" fmla="*/ 870 w 173904"/>
                  <a:gd name="T1" fmla="*/ 0 h 146398"/>
                  <a:gd name="T2" fmla="*/ 1739 w 173904"/>
                  <a:gd name="T3" fmla="*/ 727 h 1463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3904" h="146398" stroke="0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  <a:lnTo>
                      <a:pt x="86952" y="73199"/>
                    </a:lnTo>
                    <a:lnTo>
                      <a:pt x="86952" y="0"/>
                    </a:lnTo>
                    <a:close/>
                  </a:path>
                  <a:path w="173904" h="146398" fill="none">
                    <a:moveTo>
                      <a:pt x="86952" y="0"/>
                    </a:moveTo>
                    <a:cubicBezTo>
                      <a:pt x="134732" y="0"/>
                      <a:pt x="173561" y="32455"/>
                      <a:pt x="173902" y="72676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130" name="Прямая со стрелкой 684"/>
            <p:cNvSpPr>
              <a:spLocks noChangeShapeType="1"/>
            </p:cNvSpPr>
            <p:nvPr/>
          </p:nvSpPr>
          <p:spPr bwMode="auto">
            <a:xfrm flipH="1">
              <a:off x="81776" y="17237"/>
              <a:ext cx="0" cy="1136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1" name="Прямая со стрелкой 685"/>
            <p:cNvSpPr>
              <a:spLocks noChangeShapeType="1"/>
            </p:cNvSpPr>
            <p:nvPr/>
          </p:nvSpPr>
          <p:spPr bwMode="auto">
            <a:xfrm>
              <a:off x="68803" y="22312"/>
              <a:ext cx="637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2" name="Прямая со стрелкой 686"/>
            <p:cNvSpPr>
              <a:spLocks noChangeShapeType="1"/>
            </p:cNvSpPr>
            <p:nvPr/>
          </p:nvSpPr>
          <p:spPr bwMode="auto">
            <a:xfrm flipV="1">
              <a:off x="68806" y="25680"/>
              <a:ext cx="973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3" name="Прямая со стрелкой 687"/>
            <p:cNvSpPr>
              <a:spLocks noChangeShapeType="1"/>
            </p:cNvSpPr>
            <p:nvPr/>
          </p:nvSpPr>
          <p:spPr bwMode="auto">
            <a:xfrm>
              <a:off x="68803" y="29344"/>
              <a:ext cx="1290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4" name="Прямая со стрелкой 688"/>
            <p:cNvSpPr>
              <a:spLocks noChangeShapeType="1"/>
            </p:cNvSpPr>
            <p:nvPr/>
          </p:nvSpPr>
          <p:spPr bwMode="auto">
            <a:xfrm flipH="1">
              <a:off x="75170" y="23014"/>
              <a:ext cx="7" cy="1204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5" name="Прямая со стрелкой 689"/>
            <p:cNvSpPr>
              <a:spLocks noChangeShapeType="1"/>
            </p:cNvSpPr>
            <p:nvPr/>
          </p:nvSpPr>
          <p:spPr bwMode="auto">
            <a:xfrm flipH="1">
              <a:off x="78546" y="26363"/>
              <a:ext cx="0" cy="773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6" name="Прямая со стрелкой 690"/>
            <p:cNvSpPr>
              <a:spLocks noChangeShapeType="1"/>
            </p:cNvSpPr>
            <p:nvPr/>
          </p:nvSpPr>
          <p:spPr bwMode="auto">
            <a:xfrm flipH="1">
              <a:off x="81704" y="29986"/>
              <a:ext cx="0" cy="507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7" name="Поле 691"/>
            <p:cNvSpPr txBox="1">
              <a:spLocks noChangeArrowheads="1"/>
            </p:cNvSpPr>
            <p:nvPr/>
          </p:nvSpPr>
          <p:spPr bwMode="auto">
            <a:xfrm>
              <a:off x="64961" y="20425"/>
              <a:ext cx="3845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PC1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Поле 692"/>
            <p:cNvSpPr txBox="1">
              <a:spLocks noChangeArrowheads="1"/>
            </p:cNvSpPr>
            <p:nvPr/>
          </p:nvSpPr>
          <p:spPr bwMode="auto">
            <a:xfrm>
              <a:off x="50924" y="20394"/>
              <a:ext cx="3844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CT1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Прямая со стрелкой 693"/>
            <p:cNvSpPr>
              <a:spLocks noChangeShapeType="1"/>
            </p:cNvSpPr>
            <p:nvPr/>
          </p:nvSpPr>
          <p:spPr bwMode="auto">
            <a:xfrm flipH="1">
              <a:off x="54728" y="22303"/>
              <a:ext cx="10231" cy="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0" name="Прямая со стрелкой 694"/>
            <p:cNvSpPr>
              <a:spLocks noChangeShapeType="1"/>
            </p:cNvSpPr>
            <p:nvPr/>
          </p:nvSpPr>
          <p:spPr bwMode="auto">
            <a:xfrm flipH="1">
              <a:off x="54728" y="29362"/>
              <a:ext cx="10231" cy="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1" name="Прямая соединительная линия 695"/>
            <p:cNvSpPr>
              <a:spLocks noChangeShapeType="1"/>
            </p:cNvSpPr>
            <p:nvPr/>
          </p:nvSpPr>
          <p:spPr bwMode="auto">
            <a:xfrm flipV="1">
              <a:off x="28640" y="29359"/>
              <a:ext cx="22281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2" name="Прямая соединительная линия 696"/>
            <p:cNvSpPr>
              <a:spLocks noChangeShapeType="1"/>
            </p:cNvSpPr>
            <p:nvPr/>
          </p:nvSpPr>
          <p:spPr bwMode="auto">
            <a:xfrm flipH="1" flipV="1">
              <a:off x="63966" y="47217"/>
              <a:ext cx="1457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3" name="Овал 541"/>
            <p:cNvSpPr>
              <a:spLocks noChangeArrowheads="1"/>
            </p:cNvSpPr>
            <p:nvPr/>
          </p:nvSpPr>
          <p:spPr bwMode="auto">
            <a:xfrm>
              <a:off x="72550" y="34039"/>
              <a:ext cx="11989" cy="1198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4" name="Овал 697"/>
            <p:cNvSpPr>
              <a:spLocks noChangeArrowheads="1"/>
            </p:cNvSpPr>
            <p:nvPr/>
          </p:nvSpPr>
          <p:spPr bwMode="auto">
            <a:xfrm>
              <a:off x="74511" y="36071"/>
              <a:ext cx="8005" cy="800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5" name="Прямая со стрелкой 698"/>
            <p:cNvSpPr>
              <a:spLocks noChangeShapeType="1"/>
            </p:cNvSpPr>
            <p:nvPr/>
          </p:nvSpPr>
          <p:spPr bwMode="auto">
            <a:xfrm>
              <a:off x="73732" y="39213"/>
              <a:ext cx="0" cy="22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6" name="Прямая со стрелкой 699"/>
            <p:cNvSpPr>
              <a:spLocks noChangeShapeType="1"/>
            </p:cNvSpPr>
            <p:nvPr/>
          </p:nvSpPr>
          <p:spPr bwMode="auto">
            <a:xfrm rot="5400000">
              <a:off x="78444" y="43822"/>
              <a:ext cx="0" cy="22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7" name="Прямая со стрелкой 700"/>
            <p:cNvSpPr>
              <a:spLocks noChangeShapeType="1"/>
            </p:cNvSpPr>
            <p:nvPr/>
          </p:nvSpPr>
          <p:spPr bwMode="auto">
            <a:xfrm flipH="1">
              <a:off x="63969" y="40301"/>
              <a:ext cx="9757" cy="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8" name="Прямая со стрелкой 701"/>
            <p:cNvSpPr>
              <a:spLocks noChangeShapeType="1"/>
            </p:cNvSpPr>
            <p:nvPr/>
          </p:nvSpPr>
          <p:spPr bwMode="auto">
            <a:xfrm flipH="1">
              <a:off x="78539" y="44920"/>
              <a:ext cx="0" cy="230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9" name="Поле 702"/>
            <p:cNvSpPr txBox="1">
              <a:spLocks noChangeArrowheads="1"/>
            </p:cNvSpPr>
            <p:nvPr/>
          </p:nvSpPr>
          <p:spPr bwMode="auto">
            <a:xfrm>
              <a:off x="60127" y="38386"/>
              <a:ext cx="3845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FT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Прямая со стрелкой 703"/>
            <p:cNvSpPr>
              <a:spLocks noChangeShapeType="1"/>
            </p:cNvSpPr>
            <p:nvPr/>
          </p:nvSpPr>
          <p:spPr bwMode="auto">
            <a:xfrm flipH="1" flipV="1">
              <a:off x="63146" y="22301"/>
              <a:ext cx="0" cy="1601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1" name="Прямая со стрелкой 704"/>
            <p:cNvSpPr>
              <a:spLocks noChangeShapeType="1"/>
            </p:cNvSpPr>
            <p:nvPr/>
          </p:nvSpPr>
          <p:spPr bwMode="auto">
            <a:xfrm flipH="1" flipV="1">
              <a:off x="61022" y="29363"/>
              <a:ext cx="0" cy="901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2" name="Прямая со стрелкой 705"/>
            <p:cNvSpPr>
              <a:spLocks noChangeShapeType="1"/>
            </p:cNvSpPr>
            <p:nvPr/>
          </p:nvSpPr>
          <p:spPr bwMode="auto">
            <a:xfrm flipH="1">
              <a:off x="54783" y="40296"/>
              <a:ext cx="5341" cy="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3" name="Поле 706"/>
            <p:cNvSpPr txBox="1">
              <a:spLocks noChangeArrowheads="1"/>
            </p:cNvSpPr>
            <p:nvPr/>
          </p:nvSpPr>
          <p:spPr bwMode="auto">
            <a:xfrm>
              <a:off x="50924" y="38386"/>
              <a:ext cx="3844" cy="1078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VF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Прямая со стрелкой 707"/>
            <p:cNvSpPr>
              <a:spLocks noChangeShapeType="1"/>
            </p:cNvSpPr>
            <p:nvPr/>
          </p:nvSpPr>
          <p:spPr bwMode="auto">
            <a:xfrm flipH="1">
              <a:off x="54785" y="47221"/>
              <a:ext cx="5342" cy="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5" name="Прямая со стрелкой 708"/>
            <p:cNvSpPr>
              <a:spLocks noChangeShapeType="1"/>
            </p:cNvSpPr>
            <p:nvPr/>
          </p:nvSpPr>
          <p:spPr bwMode="auto">
            <a:xfrm>
              <a:off x="51604" y="31282"/>
              <a:ext cx="0" cy="71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6" name="Прямая со стрелкой 709"/>
            <p:cNvSpPr>
              <a:spLocks noChangeShapeType="1"/>
            </p:cNvSpPr>
            <p:nvPr/>
          </p:nvSpPr>
          <p:spPr bwMode="auto">
            <a:xfrm>
              <a:off x="54082" y="31288"/>
              <a:ext cx="0" cy="71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7" name="Прямая со стрелкой 710"/>
            <p:cNvSpPr>
              <a:spLocks noChangeShapeType="1"/>
            </p:cNvSpPr>
            <p:nvPr/>
          </p:nvSpPr>
          <p:spPr bwMode="auto">
            <a:xfrm>
              <a:off x="59135" y="17366"/>
              <a:ext cx="0" cy="187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8" name="Прямая со стрелкой 711"/>
            <p:cNvSpPr>
              <a:spLocks noChangeShapeType="1"/>
            </p:cNvSpPr>
            <p:nvPr/>
          </p:nvSpPr>
          <p:spPr bwMode="auto">
            <a:xfrm>
              <a:off x="56840" y="17426"/>
              <a:ext cx="0" cy="153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9" name="Прямая соединительная линия 712"/>
            <p:cNvSpPr>
              <a:spLocks noChangeShapeType="1"/>
            </p:cNvSpPr>
            <p:nvPr/>
          </p:nvSpPr>
          <p:spPr bwMode="auto">
            <a:xfrm flipV="1">
              <a:off x="51604" y="32765"/>
              <a:ext cx="5236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0" name="Прямая соединительная линия 713"/>
            <p:cNvSpPr>
              <a:spLocks noChangeShapeType="1"/>
            </p:cNvSpPr>
            <p:nvPr/>
          </p:nvSpPr>
          <p:spPr bwMode="auto">
            <a:xfrm flipV="1">
              <a:off x="54077" y="36058"/>
              <a:ext cx="505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1" name="Прямая соединительная линия 714"/>
            <p:cNvSpPr>
              <a:spLocks noChangeShapeType="1"/>
            </p:cNvSpPr>
            <p:nvPr/>
          </p:nvSpPr>
          <p:spPr bwMode="auto">
            <a:xfrm>
              <a:off x="14240" y="44032"/>
              <a:ext cx="366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2" name="Прямая со стрелкой 715"/>
            <p:cNvSpPr>
              <a:spLocks noChangeShapeType="1"/>
            </p:cNvSpPr>
            <p:nvPr/>
          </p:nvSpPr>
          <p:spPr bwMode="auto">
            <a:xfrm>
              <a:off x="24327" y="16360"/>
              <a:ext cx="2" cy="277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3" name="Прямая со стрелкой 716"/>
            <p:cNvSpPr>
              <a:spLocks noChangeShapeType="1"/>
            </p:cNvSpPr>
            <p:nvPr/>
          </p:nvSpPr>
          <p:spPr bwMode="auto">
            <a:xfrm flipV="1">
              <a:off x="14240" y="8967"/>
              <a:ext cx="0" cy="3510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4" name="Прямая соединительная линия 542"/>
            <p:cNvSpPr>
              <a:spLocks noChangeShapeType="1"/>
            </p:cNvSpPr>
            <p:nvPr/>
          </p:nvSpPr>
          <p:spPr bwMode="auto">
            <a:xfrm flipH="1">
              <a:off x="71244" y="40292"/>
              <a:ext cx="7298" cy="103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5" name="Овал 717"/>
            <p:cNvSpPr>
              <a:spLocks noChangeArrowheads="1"/>
            </p:cNvSpPr>
            <p:nvPr/>
          </p:nvSpPr>
          <p:spPr bwMode="auto">
            <a:xfrm>
              <a:off x="69137" y="50049"/>
              <a:ext cx="2780" cy="2780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6" name="Прямая соединительная линия 718"/>
            <p:cNvSpPr>
              <a:spLocks noChangeShapeType="1"/>
            </p:cNvSpPr>
            <p:nvPr/>
          </p:nvSpPr>
          <p:spPr bwMode="auto">
            <a:xfrm flipV="1">
              <a:off x="11332" y="51567"/>
              <a:ext cx="57802" cy="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7" name="Прямая со стрелкой 719"/>
            <p:cNvSpPr>
              <a:spLocks noChangeShapeType="1"/>
            </p:cNvSpPr>
            <p:nvPr/>
          </p:nvSpPr>
          <p:spPr bwMode="auto">
            <a:xfrm>
              <a:off x="47734" y="17417"/>
              <a:ext cx="0" cy="489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8" name="Прямая со стрелкой 720"/>
            <p:cNvSpPr>
              <a:spLocks noChangeShapeType="1"/>
            </p:cNvSpPr>
            <p:nvPr/>
          </p:nvSpPr>
          <p:spPr bwMode="auto">
            <a:xfrm>
              <a:off x="46281" y="17469"/>
              <a:ext cx="0" cy="1189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9" name="Прямая со стрелкой 721"/>
            <p:cNvSpPr>
              <a:spLocks noChangeShapeType="1"/>
            </p:cNvSpPr>
            <p:nvPr/>
          </p:nvSpPr>
          <p:spPr bwMode="auto">
            <a:xfrm>
              <a:off x="44772" y="17413"/>
              <a:ext cx="0" cy="2661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0" name="Прямая со стрелкой 722"/>
            <p:cNvSpPr>
              <a:spLocks noChangeShapeType="1"/>
            </p:cNvSpPr>
            <p:nvPr/>
          </p:nvSpPr>
          <p:spPr bwMode="auto">
            <a:xfrm>
              <a:off x="43266" y="17361"/>
              <a:ext cx="0" cy="3424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1" name="Прямая со стрелкой 723"/>
            <p:cNvSpPr>
              <a:spLocks noChangeShapeType="1"/>
            </p:cNvSpPr>
            <p:nvPr/>
          </p:nvSpPr>
          <p:spPr bwMode="auto">
            <a:xfrm flipV="1">
              <a:off x="11332" y="16245"/>
              <a:ext cx="0" cy="3535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2" name="Прямая со стрелкой 724"/>
            <p:cNvSpPr>
              <a:spLocks noChangeShapeType="1"/>
            </p:cNvSpPr>
            <p:nvPr/>
          </p:nvSpPr>
          <p:spPr bwMode="auto">
            <a:xfrm>
              <a:off x="1876" y="15749"/>
              <a:ext cx="294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3" name="Поле 725"/>
            <p:cNvSpPr txBox="1">
              <a:spLocks noChangeArrowheads="1"/>
            </p:cNvSpPr>
            <p:nvPr/>
          </p:nvSpPr>
          <p:spPr bwMode="auto">
            <a:xfrm>
              <a:off x="4818" y="13764"/>
              <a:ext cx="3933" cy="368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RG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Поле 555"/>
            <p:cNvSpPr txBox="1">
              <a:spLocks noChangeArrowheads="1"/>
            </p:cNvSpPr>
            <p:nvPr/>
          </p:nvSpPr>
          <p:spPr bwMode="auto">
            <a:xfrm>
              <a:off x="4818" y="5696"/>
              <a:ext cx="7748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2,rf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5" name="Поле 726"/>
            <p:cNvSpPr txBox="1">
              <a:spLocks noChangeArrowheads="1"/>
            </p:cNvSpPr>
            <p:nvPr/>
          </p:nvSpPr>
          <p:spPr bwMode="auto">
            <a:xfrm>
              <a:off x="145" y="12828"/>
              <a:ext cx="4673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ru-RU" sz="14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rf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6" name="Поле 727"/>
            <p:cNvSpPr txBox="1">
              <a:spLocks noChangeArrowheads="1"/>
            </p:cNvSpPr>
            <p:nvPr/>
          </p:nvSpPr>
          <p:spPr bwMode="auto">
            <a:xfrm>
              <a:off x="10453" y="12485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</a:t>
              </a:r>
            </a:p>
          </p:txBody>
        </p:sp>
        <p:sp>
          <p:nvSpPr>
            <p:cNvPr id="177" name="Поле 728"/>
            <p:cNvSpPr txBox="1">
              <a:spLocks noChangeArrowheads="1"/>
            </p:cNvSpPr>
            <p:nvPr/>
          </p:nvSpPr>
          <p:spPr bwMode="auto">
            <a:xfrm>
              <a:off x="8973" y="15085"/>
              <a:ext cx="3816" cy="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Поле 729"/>
            <p:cNvSpPr txBox="1">
              <a:spLocks noChangeArrowheads="1"/>
            </p:cNvSpPr>
            <p:nvPr/>
          </p:nvSpPr>
          <p:spPr bwMode="auto">
            <a:xfrm>
              <a:off x="11766" y="7866"/>
              <a:ext cx="3815" cy="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оле 730"/>
            <p:cNvSpPr txBox="1">
              <a:spLocks noChangeArrowheads="1"/>
            </p:cNvSpPr>
            <p:nvPr/>
          </p:nvSpPr>
          <p:spPr bwMode="auto">
            <a:xfrm>
              <a:off x="12948" y="4871"/>
              <a:ext cx="6053" cy="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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0" name="Поле 731"/>
            <p:cNvSpPr txBox="1">
              <a:spLocks noChangeArrowheads="1"/>
            </p:cNvSpPr>
            <p:nvPr/>
          </p:nvSpPr>
          <p:spPr bwMode="auto">
            <a:xfrm>
              <a:off x="22813" y="5163"/>
              <a:ext cx="6399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1u,rf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Поле 732"/>
            <p:cNvSpPr txBox="1">
              <a:spLocks noChangeArrowheads="1"/>
            </p:cNvSpPr>
            <p:nvPr/>
          </p:nvSpPr>
          <p:spPr bwMode="auto">
            <a:xfrm>
              <a:off x="19443" y="11966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T</a:t>
              </a:r>
              <a:r>
                <a:rPr kumimoji="0" lang="ru-RU" sz="14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Поле 733"/>
            <p:cNvSpPr txBox="1">
              <a:spLocks noChangeArrowheads="1"/>
            </p:cNvSpPr>
            <p:nvPr/>
          </p:nvSpPr>
          <p:spPr bwMode="auto">
            <a:xfrm>
              <a:off x="23938" y="11769"/>
              <a:ext cx="6877" cy="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1v,rf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Поле 734"/>
            <p:cNvSpPr txBox="1">
              <a:spLocks noChangeArrowheads="1"/>
            </p:cNvSpPr>
            <p:nvPr/>
          </p:nvSpPr>
          <p:spPr bwMode="auto">
            <a:xfrm>
              <a:off x="27708" y="8216"/>
              <a:ext cx="3815" cy="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Поле 735"/>
            <p:cNvSpPr txBox="1">
              <a:spLocks noChangeArrowheads="1"/>
            </p:cNvSpPr>
            <p:nvPr/>
          </p:nvSpPr>
          <p:spPr bwMode="auto">
            <a:xfrm>
              <a:off x="25469" y="15335"/>
              <a:ext cx="3815" cy="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Поле 736"/>
            <p:cNvSpPr txBox="1">
              <a:spLocks noChangeArrowheads="1"/>
            </p:cNvSpPr>
            <p:nvPr/>
          </p:nvSpPr>
          <p:spPr bwMode="auto">
            <a:xfrm>
              <a:off x="34772" y="19081"/>
              <a:ext cx="4673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1u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Поле 737"/>
            <p:cNvSpPr txBox="1">
              <a:spLocks noChangeArrowheads="1"/>
            </p:cNvSpPr>
            <p:nvPr/>
          </p:nvSpPr>
          <p:spPr bwMode="auto">
            <a:xfrm>
              <a:off x="34791" y="26059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1v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Поле 738"/>
            <p:cNvSpPr txBox="1">
              <a:spLocks noChangeArrowheads="1"/>
            </p:cNvSpPr>
            <p:nvPr/>
          </p:nvSpPr>
          <p:spPr bwMode="auto">
            <a:xfrm>
              <a:off x="49404" y="5175"/>
              <a:ext cx="717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1u,rf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Поле 739"/>
            <p:cNvSpPr txBox="1">
              <a:spLocks noChangeArrowheads="1"/>
            </p:cNvSpPr>
            <p:nvPr/>
          </p:nvSpPr>
          <p:spPr bwMode="auto">
            <a:xfrm>
              <a:off x="49663" y="12000"/>
              <a:ext cx="6414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1v,rf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Поле 740"/>
            <p:cNvSpPr txBox="1">
              <a:spLocks noChangeArrowheads="1"/>
            </p:cNvSpPr>
            <p:nvPr/>
          </p:nvSpPr>
          <p:spPr bwMode="auto">
            <a:xfrm>
              <a:off x="58887" y="4692"/>
              <a:ext cx="7101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,rf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0" name="Поле 741"/>
            <p:cNvSpPr txBox="1">
              <a:spLocks noChangeArrowheads="1"/>
            </p:cNvSpPr>
            <p:nvPr/>
          </p:nvSpPr>
          <p:spPr bwMode="auto">
            <a:xfrm>
              <a:off x="59216" y="11799"/>
              <a:ext cx="798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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,rf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1" name="Поле 742"/>
            <p:cNvSpPr txBox="1">
              <a:spLocks noChangeArrowheads="1"/>
            </p:cNvSpPr>
            <p:nvPr/>
          </p:nvSpPr>
          <p:spPr bwMode="auto">
            <a:xfrm>
              <a:off x="67610" y="5175"/>
              <a:ext cx="6341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1A,rf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Поле 743"/>
            <p:cNvSpPr txBox="1">
              <a:spLocks noChangeArrowheads="1"/>
            </p:cNvSpPr>
            <p:nvPr/>
          </p:nvSpPr>
          <p:spPr bwMode="auto">
            <a:xfrm>
              <a:off x="67899" y="8658"/>
              <a:ext cx="6943" cy="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1B,rf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Поле 744"/>
            <p:cNvSpPr txBox="1">
              <a:spLocks noChangeArrowheads="1"/>
            </p:cNvSpPr>
            <p:nvPr/>
          </p:nvSpPr>
          <p:spPr bwMode="auto">
            <a:xfrm>
              <a:off x="67643" y="12485"/>
              <a:ext cx="7250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1C,rf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Поле 745"/>
            <p:cNvSpPr txBox="1">
              <a:spLocks noChangeArrowheads="1"/>
            </p:cNvSpPr>
            <p:nvPr/>
          </p:nvSpPr>
          <p:spPr bwMode="auto">
            <a:xfrm>
              <a:off x="76945" y="0"/>
              <a:ext cx="4073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~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Поле 746"/>
            <p:cNvSpPr txBox="1">
              <a:spLocks noChangeArrowheads="1"/>
            </p:cNvSpPr>
            <p:nvPr/>
          </p:nvSpPr>
          <p:spPr bwMode="auto">
            <a:xfrm>
              <a:off x="69837" y="19081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1A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Поле 747"/>
            <p:cNvSpPr txBox="1">
              <a:spLocks noChangeArrowheads="1"/>
            </p:cNvSpPr>
            <p:nvPr/>
          </p:nvSpPr>
          <p:spPr bwMode="auto">
            <a:xfrm>
              <a:off x="70170" y="22506"/>
              <a:ext cx="4673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1B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Поле 748"/>
            <p:cNvSpPr txBox="1">
              <a:spLocks noChangeArrowheads="1"/>
            </p:cNvSpPr>
            <p:nvPr/>
          </p:nvSpPr>
          <p:spPr bwMode="auto">
            <a:xfrm>
              <a:off x="70048" y="26055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1C</a:t>
              </a:r>
              <a:endParaRPr kumimoji="0" lang="ru-RU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Поле 749"/>
            <p:cNvSpPr txBox="1">
              <a:spLocks noChangeArrowheads="1"/>
            </p:cNvSpPr>
            <p:nvPr/>
          </p:nvSpPr>
          <p:spPr bwMode="auto">
            <a:xfrm>
              <a:off x="59427" y="18809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9" name="Поле 750"/>
            <p:cNvSpPr txBox="1">
              <a:spLocks noChangeArrowheads="1"/>
            </p:cNvSpPr>
            <p:nvPr/>
          </p:nvSpPr>
          <p:spPr bwMode="auto">
            <a:xfrm>
              <a:off x="58887" y="25815"/>
              <a:ext cx="4672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200" name="Поле 751"/>
            <p:cNvSpPr txBox="1">
              <a:spLocks noChangeArrowheads="1"/>
            </p:cNvSpPr>
            <p:nvPr/>
          </p:nvSpPr>
          <p:spPr bwMode="auto">
            <a:xfrm>
              <a:off x="66108" y="37009"/>
              <a:ext cx="5809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1" name="Поле 752"/>
            <p:cNvSpPr txBox="1">
              <a:spLocks noChangeArrowheads="1"/>
            </p:cNvSpPr>
            <p:nvPr/>
          </p:nvSpPr>
          <p:spPr bwMode="auto">
            <a:xfrm>
              <a:off x="65988" y="44027"/>
              <a:ext cx="559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202" name="Поле 753"/>
            <p:cNvSpPr txBox="1">
              <a:spLocks noChangeArrowheads="1"/>
            </p:cNvSpPr>
            <p:nvPr/>
          </p:nvSpPr>
          <p:spPr bwMode="auto">
            <a:xfrm>
              <a:off x="55113" y="37586"/>
              <a:ext cx="5909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3" name="Поле 754"/>
            <p:cNvSpPr txBox="1">
              <a:spLocks noChangeArrowheads="1"/>
            </p:cNvSpPr>
            <p:nvPr/>
          </p:nvSpPr>
          <p:spPr bwMode="auto">
            <a:xfrm>
              <a:off x="55113" y="44253"/>
              <a:ext cx="5909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204" name="Поле 755"/>
            <p:cNvSpPr txBox="1">
              <a:spLocks noChangeArrowheads="1"/>
            </p:cNvSpPr>
            <p:nvPr/>
          </p:nvSpPr>
          <p:spPr bwMode="auto">
            <a:xfrm>
              <a:off x="30099" y="40998"/>
              <a:ext cx="13945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=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endParaRPr kumimoji="0" lang="ru-RU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5" name="Поле 756"/>
            <p:cNvSpPr txBox="1">
              <a:spLocks noChangeArrowheads="1"/>
            </p:cNvSpPr>
            <p:nvPr/>
          </p:nvSpPr>
          <p:spPr bwMode="auto">
            <a:xfrm>
              <a:off x="36522" y="48463"/>
              <a:ext cx="4673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206" name="Поле 758"/>
            <p:cNvSpPr txBox="1">
              <a:spLocks noChangeArrowheads="1"/>
            </p:cNvSpPr>
            <p:nvPr/>
          </p:nvSpPr>
          <p:spPr bwMode="auto">
            <a:xfrm>
              <a:off x="66108" y="48455"/>
              <a:ext cx="4673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SS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Поле 760"/>
            <p:cNvSpPr txBox="1">
              <a:spLocks noChangeArrowheads="1"/>
            </p:cNvSpPr>
            <p:nvPr/>
          </p:nvSpPr>
          <p:spPr bwMode="auto">
            <a:xfrm>
              <a:off x="30611" y="4963"/>
              <a:ext cx="5911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1u</a:t>
              </a:r>
            </a:p>
          </p:txBody>
        </p:sp>
        <p:sp>
          <p:nvSpPr>
            <p:cNvPr id="209" name="Поле 129"/>
            <p:cNvSpPr txBox="1">
              <a:spLocks noChangeArrowheads="1"/>
            </p:cNvSpPr>
            <p:nvPr/>
          </p:nvSpPr>
          <p:spPr bwMode="auto">
            <a:xfrm>
              <a:off x="30545" y="12339"/>
              <a:ext cx="5977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1v</a:t>
              </a:r>
            </a:p>
          </p:txBody>
        </p:sp>
        <p:sp>
          <p:nvSpPr>
            <p:cNvPr id="210" name="Поле 131"/>
            <p:cNvSpPr txBox="1">
              <a:spLocks noChangeArrowheads="1"/>
            </p:cNvSpPr>
            <p:nvPr/>
          </p:nvSpPr>
          <p:spPr bwMode="auto">
            <a:xfrm>
              <a:off x="45863" y="35304"/>
              <a:ext cx="5949" cy="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cos</a:t>
              </a: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211" name="Поле 132"/>
            <p:cNvSpPr txBox="1">
              <a:spLocks noChangeArrowheads="1"/>
            </p:cNvSpPr>
            <p:nvPr/>
          </p:nvSpPr>
          <p:spPr bwMode="auto">
            <a:xfrm>
              <a:off x="53225" y="35442"/>
              <a:ext cx="6699" cy="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</a:rPr>
                <a:t>sin</a:t>
              </a: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219" name="Rectangle 13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Rectangle 188"/>
          <p:cNvSpPr>
            <a:spLocks noChangeArrowheads="1"/>
          </p:cNvSpPr>
          <p:nvPr/>
        </p:nvSpPr>
        <p:spPr bwMode="auto">
          <a:xfrm>
            <a:off x="0" y="627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0018" y="211896"/>
            <a:ext cx="11657568" cy="6145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Questions for exam</a:t>
            </a:r>
            <a:endParaRPr lang="uk-UA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9" name="Rectangle 13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Rectangle 188"/>
          <p:cNvSpPr>
            <a:spLocks noChangeArrowheads="1"/>
          </p:cNvSpPr>
          <p:nvPr/>
        </p:nvSpPr>
        <p:spPr bwMode="auto">
          <a:xfrm>
            <a:off x="0" y="627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856" y="1062649"/>
            <a:ext cx="5420224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converter for?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electric motor for?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controller for?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controller for?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gearbox for?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closed loop control system of electric drive?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output parameters of electric drive is possible to control?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many electric drives can operate on one machine tool?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many machine tools can be driven by one electric drive?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torque-speed characteristic?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starting torque?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no-load speed?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rated behavior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4080" y="1062649"/>
            <a:ext cx="6096000" cy="5426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artificial characteristic?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developed torque?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load torque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 has this characteristic?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elevator, lift, crane, fan, pump, coiling machine, generator)?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degree in the load formula for the elevator (elevator, lift, crane, fan, pump, coiling machine, generator)?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torque-speed characteristic of different types of motors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14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electric drive can create the constant torque characteristic?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critical torque of AC motor?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conditions of static stability of AC electric drive?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a dynamic torque be created?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14"/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14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" name="Рисунок 2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84" y="4246957"/>
            <a:ext cx="1031376" cy="690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0018" y="211896"/>
            <a:ext cx="11657568" cy="6145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Questions for exam</a:t>
            </a:r>
            <a:endParaRPr lang="uk-UA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9" name="Rectangle 13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Rectangle 188"/>
          <p:cNvSpPr>
            <a:spLocks noChangeArrowheads="1"/>
          </p:cNvSpPr>
          <p:nvPr/>
        </p:nvSpPr>
        <p:spPr bwMode="auto">
          <a:xfrm>
            <a:off x="0" y="627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1" y="826040"/>
            <a:ext cx="5356860" cy="543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dependence between the sign of the motor speed and sign of the reactive load torque?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dependence between the sign of the motor speed and sign of the active load torque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ratio between motor torque and load torque need be for acceleration, deceleration of electric drive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is happening with motor (not synchronous) speed when the load becomes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bigger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types of speed control of DC electric drive do you know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change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parameter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DC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separately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excited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motor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corresponds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characteristic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example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)?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26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change in the mode parameter of series DC motor corresponds to the characteristic (example)?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6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6"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62" y="5322592"/>
            <a:ext cx="1426845" cy="835025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61" y="5277666"/>
            <a:ext cx="1339850" cy="96774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55" y="866098"/>
            <a:ext cx="1557020" cy="1165860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10" y="2225164"/>
            <a:ext cx="1111250" cy="792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2161" y="942524"/>
            <a:ext cx="468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31. What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is the trace of electric drive moving from the point 1 to point 3?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5475" y="1546398"/>
            <a:ext cx="437769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2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trace of electric drive moving from the point 3 to point 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32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which mode of DC motor is shown on the picture (traction, dynamic, regenerating, counter current braking modes)?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85758" y="3289234"/>
            <a:ext cx="622823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34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braking mode of DC motor is the most effective from the point of view saving electric energy?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34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speed control of AC motor with cage rotor do you know?</a:t>
            </a:r>
            <a:r>
              <a:rPr lang="uk-UA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34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speed control of AC motor with 3-phase wound rotor do you know?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3196" y="5155750"/>
            <a:ext cx="428224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7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type of regime parameter changing of AC electric motor is represented by each characteristic?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00" y="4948453"/>
            <a:ext cx="1882775" cy="1088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1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0018" y="211896"/>
            <a:ext cx="11657568" cy="6145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Questions for exam</a:t>
            </a:r>
            <a:endParaRPr lang="uk-UA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9" name="Rectangle 13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Rectangle 188"/>
          <p:cNvSpPr>
            <a:spLocks noChangeArrowheads="1"/>
          </p:cNvSpPr>
          <p:nvPr/>
        </p:nvSpPr>
        <p:spPr bwMode="auto">
          <a:xfrm>
            <a:off x="0" y="627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5" name="Рисунок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28" y="3383785"/>
            <a:ext cx="106997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Рисунок 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/>
          <a:stretch>
            <a:fillRect/>
          </a:stretch>
        </p:blipFill>
        <p:spPr bwMode="auto">
          <a:xfrm>
            <a:off x="4910613" y="838112"/>
            <a:ext cx="2192338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Рисунок 2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00" y="4704419"/>
            <a:ext cx="16510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655" y="3163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2410" y="921882"/>
            <a:ext cx="4609641" cy="51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indent="-342900" eaLnBrk="1" fontAlgn="base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8"/>
              <a:tabLst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line segment is a dynamic torque in the given point?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eaLnBrk="1" fontAlgn="base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8"/>
              <a:tabLst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line segment is a developed torque in the given point?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eaLnBrk="1" fontAlgn="base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8"/>
              <a:tabLst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equivalent torque diagram of the electric motor is calculated</a:t>
            </a:r>
            <a:r>
              <a:rPr lang="en-US" alt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8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speed control of synchronous motor do you know?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8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of which mode of AC motor is shown on the picture (traction, dynamic, regenerating, counter current braking modes)? </a:t>
            </a:r>
            <a:endParaRPr lang="en-US" alt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8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right torque diagram of the electric motor? 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8"/>
            </a:pPr>
            <a:r>
              <a:rPr lang="en-US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equivalent torque diagram of the electric motor is calculated</a:t>
            </a:r>
            <a:r>
              <a:rPr lang="en-US" alt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alt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2354" y="757019"/>
            <a:ext cx="4495800" cy="599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devices G-M electric drive system composed of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the EMF of the generator of G-M system decreases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devices the '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Thyristor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converter - motor' system composed of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happens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control angle of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thyristor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rectifier increases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devices the 'Chopper - DC motor' system composed of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the duty ratio DR decreases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devices 'Voltage adjuster-induction motor' electric drive system composed of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the Voltage adjuster output voltage for AC motor  decreases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the output frequency of the electric drive system 'Invertor-AC motor'  decreases but ratio V/f=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5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Types of electric drive systems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268289"/>
            <a:ext cx="5977345" cy="2554411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DC electric </a:t>
            </a:r>
            <a:r>
              <a:rPr lang="en-US" dirty="0"/>
              <a:t>drive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/>
              <a:t>Types of </a:t>
            </a:r>
            <a:r>
              <a:rPr lang="en-US" dirty="0" smtClean="0"/>
              <a:t>AC </a:t>
            </a:r>
            <a:r>
              <a:rPr lang="en-US" dirty="0"/>
              <a:t>electric drive systems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Types of electric drive systems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85697" y="3399014"/>
            <a:ext cx="5977345" cy="129375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Types of </a:t>
            </a:r>
            <a:r>
              <a:rPr lang="en-US" sz="3600" dirty="0" smtClean="0"/>
              <a:t>DC electric </a:t>
            </a:r>
            <a:r>
              <a:rPr lang="en-US" sz="3600" dirty="0"/>
              <a:t>drive </a:t>
            </a:r>
            <a:r>
              <a:rPr lang="en-US" sz="3600" dirty="0" smtClean="0"/>
              <a:t>systems</a:t>
            </a:r>
            <a:endParaRPr lang="en-US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3198" y="223975"/>
            <a:ext cx="11704841" cy="5375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Types of DC current drives:  G-M system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01004" y="6306778"/>
            <a:ext cx="9960655" cy="236083"/>
          </a:xfrm>
        </p:spPr>
        <p:txBody>
          <a:bodyPr/>
          <a:lstStyle/>
          <a:p>
            <a:endParaRPr lang="ru-RU"/>
          </a:p>
        </p:txBody>
      </p:sp>
      <p:sp>
        <p:nvSpPr>
          <p:cNvPr id="114" name="Rectangle 10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" name="Rectangle 121"/>
          <p:cNvSpPr>
            <a:spLocks noChangeArrowheads="1"/>
          </p:cNvSpPr>
          <p:nvPr/>
        </p:nvSpPr>
        <p:spPr bwMode="auto">
          <a:xfrm>
            <a:off x="0" y="657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" name="Rectangle 123"/>
          <p:cNvSpPr>
            <a:spLocks noChangeArrowheads="1"/>
          </p:cNvSpPr>
          <p:nvPr/>
        </p:nvSpPr>
        <p:spPr bwMode="auto">
          <a:xfrm>
            <a:off x="0" y="923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1" name="Группа 140"/>
          <p:cNvGrpSpPr/>
          <p:nvPr/>
        </p:nvGrpSpPr>
        <p:grpSpPr>
          <a:xfrm>
            <a:off x="2343540" y="1008475"/>
            <a:ext cx="7756635" cy="4842557"/>
            <a:chOff x="3005322" y="1866182"/>
            <a:chExt cx="6224388" cy="3759044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448351"/>
                </p:ext>
              </p:extLst>
            </p:nvPr>
          </p:nvGraphicFramePr>
          <p:xfrm>
            <a:off x="3539870" y="2046761"/>
            <a:ext cx="1714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3" name="Формула" r:id="rId3" imgW="164957" imgH="190335" progId="Equation.3">
                    <p:embed/>
                  </p:oleObj>
                </mc:Choice>
                <mc:Fallback>
                  <p:oleObj name="Формула" r:id="rId3" imgW="164957" imgH="190335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9870" y="2046761"/>
                          <a:ext cx="171450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667801"/>
                </p:ext>
              </p:extLst>
            </p:nvPr>
          </p:nvGraphicFramePr>
          <p:xfrm>
            <a:off x="5431869" y="2962110"/>
            <a:ext cx="347474" cy="389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4" name="Формула" r:id="rId5" imgW="241091" imgH="266469" progId="Equation.3">
                    <p:embed/>
                  </p:oleObj>
                </mc:Choice>
                <mc:Fallback>
                  <p:oleObj name="Формула" r:id="rId5" imgW="241091" imgH="266469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1869" y="2962110"/>
                          <a:ext cx="347474" cy="3891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480189"/>
                </p:ext>
              </p:extLst>
            </p:nvPr>
          </p:nvGraphicFramePr>
          <p:xfrm>
            <a:off x="6961885" y="2956736"/>
            <a:ext cx="367920" cy="317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5" name="Формула" r:id="rId7" imgW="279279" imgH="241195" progId="Equation.3">
                    <p:embed/>
                  </p:oleObj>
                </mc:Choice>
                <mc:Fallback>
                  <p:oleObj name="Формула" r:id="rId7" imgW="279279" imgH="241195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1885" y="2956736"/>
                          <a:ext cx="367920" cy="3171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794685"/>
                </p:ext>
              </p:extLst>
            </p:nvPr>
          </p:nvGraphicFramePr>
          <p:xfrm>
            <a:off x="4005618" y="2780692"/>
            <a:ext cx="23812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6" name="Формула" r:id="rId9" imgW="241091" imgH="266469" progId="Equation.3">
                    <p:embed/>
                  </p:oleObj>
                </mc:Choice>
                <mc:Fallback>
                  <p:oleObj name="Формула" r:id="rId9" imgW="241091" imgH="266469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5618" y="2780692"/>
                          <a:ext cx="23812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883838"/>
                </p:ext>
              </p:extLst>
            </p:nvPr>
          </p:nvGraphicFramePr>
          <p:xfrm>
            <a:off x="8197924" y="2831253"/>
            <a:ext cx="1714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7" name="Формула" r:id="rId11" imgW="164957" imgH="152268" progId="Equation.3">
                    <p:embed/>
                  </p:oleObj>
                </mc:Choice>
                <mc:Fallback>
                  <p:oleObj name="Формула" r:id="rId11" imgW="164957" imgH="152268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7924" y="2831253"/>
                          <a:ext cx="171450" cy="15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3902763"/>
                </p:ext>
              </p:extLst>
            </p:nvPr>
          </p:nvGraphicFramePr>
          <p:xfrm>
            <a:off x="4247871" y="4940061"/>
            <a:ext cx="2952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8" name="Формула" r:id="rId13" imgW="291847" imgH="266469" progId="Equation.3">
                    <p:embed/>
                  </p:oleObj>
                </mc:Choice>
                <mc:Fallback>
                  <p:oleObj name="Формула" r:id="rId13" imgW="291847" imgH="266469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871" y="4940061"/>
                          <a:ext cx="29527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07901"/>
                </p:ext>
              </p:extLst>
            </p:nvPr>
          </p:nvGraphicFramePr>
          <p:xfrm>
            <a:off x="4852510" y="3962399"/>
            <a:ext cx="31432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9" name="Формула" r:id="rId15" imgW="317087" imgH="266353" progId="Equation.3">
                    <p:embed/>
                  </p:oleObj>
                </mc:Choice>
                <mc:Fallback>
                  <p:oleObj name="Формула" r:id="rId15" imgW="317087" imgH="266353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510" y="3962399"/>
                          <a:ext cx="31432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63140"/>
                </p:ext>
              </p:extLst>
            </p:nvPr>
          </p:nvGraphicFramePr>
          <p:xfrm>
            <a:off x="8520307" y="5019265"/>
            <a:ext cx="3429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10" name="Формула" r:id="rId17" imgW="342751" imgH="253890" progId="Equation.3">
                    <p:embed/>
                  </p:oleObj>
                </mc:Choice>
                <mc:Fallback>
                  <p:oleObj name="Формула" r:id="rId17" imgW="342751" imgH="25389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0307" y="5019265"/>
                          <a:ext cx="3429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6917155"/>
                </p:ext>
              </p:extLst>
            </p:nvPr>
          </p:nvGraphicFramePr>
          <p:xfrm>
            <a:off x="7931345" y="4019395"/>
            <a:ext cx="35242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11" name="Формула" r:id="rId19" imgW="355292" imgH="266469" progId="Equation.3">
                    <p:embed/>
                  </p:oleObj>
                </mc:Choice>
                <mc:Fallback>
                  <p:oleObj name="Формула" r:id="rId19" imgW="355292" imgH="26646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1345" y="4019395"/>
                          <a:ext cx="35242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Line 3288"/>
            <p:cNvCxnSpPr/>
            <p:nvPr/>
          </p:nvCxnSpPr>
          <p:spPr bwMode="auto">
            <a:xfrm>
              <a:off x="4913217" y="3939226"/>
              <a:ext cx="2880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289"/>
            <p:cNvCxnSpPr/>
            <p:nvPr/>
          </p:nvCxnSpPr>
          <p:spPr bwMode="auto">
            <a:xfrm rot="16200000">
              <a:off x="6346658" y="1018809"/>
              <a:ext cx="0" cy="288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290"/>
            <p:cNvCxnSpPr/>
            <p:nvPr/>
          </p:nvCxnSpPr>
          <p:spPr bwMode="auto">
            <a:xfrm rot="5400000">
              <a:off x="5072041" y="3182846"/>
              <a:ext cx="617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9" name="Группа 138"/>
            <p:cNvGrpSpPr/>
            <p:nvPr/>
          </p:nvGrpSpPr>
          <p:grpSpPr>
            <a:xfrm>
              <a:off x="7454864" y="2454427"/>
              <a:ext cx="777504" cy="1564968"/>
              <a:chOff x="6609715" y="2132330"/>
              <a:chExt cx="406677" cy="818557"/>
            </a:xfrm>
          </p:grpSpPr>
          <p:cxnSp>
            <p:nvCxnSpPr>
              <p:cNvPr id="22" name="Line 3292"/>
              <p:cNvCxnSpPr/>
              <p:nvPr/>
            </p:nvCxnSpPr>
            <p:spPr bwMode="auto">
              <a:xfrm>
                <a:off x="6784975" y="2132330"/>
                <a:ext cx="0" cy="7696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Rectangle 3293"/>
              <p:cNvSpPr>
                <a:spLocks noChangeArrowheads="1"/>
              </p:cNvSpPr>
              <p:nvPr/>
            </p:nvSpPr>
            <p:spPr bwMode="auto">
              <a:xfrm rot="5400000">
                <a:off x="6556375" y="2458720"/>
                <a:ext cx="445770" cy="1079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Oval 3294"/>
              <p:cNvSpPr>
                <a:spLocks noChangeArrowheads="1"/>
              </p:cNvSpPr>
              <p:nvPr/>
            </p:nvSpPr>
            <p:spPr bwMode="auto">
              <a:xfrm rot="5400000">
                <a:off x="6609715" y="2341880"/>
                <a:ext cx="342900" cy="3429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" name="Text Box 3295"/>
              <p:cNvSpPr txBox="1">
                <a:spLocks noChangeArrowheads="1"/>
              </p:cNvSpPr>
              <p:nvPr/>
            </p:nvSpPr>
            <p:spPr bwMode="auto">
              <a:xfrm>
                <a:off x="6673492" y="2409980"/>
                <a:ext cx="342900" cy="294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" name="Text Box 3305"/>
              <p:cNvSpPr txBox="1">
                <a:spLocks noChangeArrowheads="1"/>
              </p:cNvSpPr>
              <p:nvPr/>
            </p:nvSpPr>
            <p:spPr bwMode="auto">
              <a:xfrm>
                <a:off x="6643213" y="2143783"/>
                <a:ext cx="289560" cy="278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/>
                    <a:ea typeface="Calibri"/>
                    <a:cs typeface="Times New Roman"/>
                  </a:rPr>
                  <a:t>+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3307"/>
              <p:cNvSpPr txBox="1">
                <a:spLocks noChangeArrowheads="1"/>
              </p:cNvSpPr>
              <p:nvPr/>
            </p:nvSpPr>
            <p:spPr bwMode="auto">
              <a:xfrm>
                <a:off x="6615415" y="2672757"/>
                <a:ext cx="289560" cy="278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>
                    <a:effectLst/>
                    <a:latin typeface="Times New Roman"/>
                    <a:ea typeface="Calibri"/>
                    <a:cs typeface="Times New Roman"/>
                  </a:rPr>
                  <a:t>–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37" name="Line 3308"/>
            <p:cNvCxnSpPr/>
            <p:nvPr/>
          </p:nvCxnSpPr>
          <p:spPr bwMode="auto">
            <a:xfrm rot="5400000">
              <a:off x="7021195" y="3171739"/>
              <a:ext cx="617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Group 3309"/>
            <p:cNvGrpSpPr>
              <a:grpSpLocks/>
            </p:cNvGrpSpPr>
            <p:nvPr/>
          </p:nvGrpSpPr>
          <p:grpSpPr bwMode="auto">
            <a:xfrm>
              <a:off x="3005322" y="1951590"/>
              <a:ext cx="857285" cy="1654326"/>
              <a:chOff x="2661" y="9509"/>
              <a:chExt cx="816" cy="1572"/>
            </a:xfrm>
          </p:grpSpPr>
          <p:sp>
            <p:nvSpPr>
              <p:cNvPr id="39" name="Text Box 3310"/>
              <p:cNvSpPr txBox="1">
                <a:spLocks noChangeArrowheads="1"/>
              </p:cNvSpPr>
              <p:nvPr/>
            </p:nvSpPr>
            <p:spPr bwMode="auto">
              <a:xfrm>
                <a:off x="2721" y="9509"/>
                <a:ext cx="755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i="1" dirty="0">
                    <a:effectLst/>
                    <a:latin typeface="Times New Roman"/>
                    <a:ea typeface="Calibri"/>
                    <a:cs typeface="Times New Roman"/>
                  </a:rPr>
                  <a:t>~ 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" name="Oval 3311"/>
              <p:cNvSpPr>
                <a:spLocks noChangeArrowheads="1"/>
              </p:cNvSpPr>
              <p:nvPr/>
            </p:nvSpPr>
            <p:spPr bwMode="auto">
              <a:xfrm>
                <a:off x="2661" y="9785"/>
                <a:ext cx="90" cy="9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1" name="Line 3312"/>
              <p:cNvCxnSpPr/>
              <p:nvPr/>
            </p:nvCxnSpPr>
            <p:spPr bwMode="auto">
              <a:xfrm flipV="1">
                <a:off x="2703" y="9875"/>
                <a:ext cx="0" cy="4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Oval 3313"/>
              <p:cNvSpPr>
                <a:spLocks noChangeArrowheads="1"/>
              </p:cNvSpPr>
              <p:nvPr/>
            </p:nvSpPr>
            <p:spPr bwMode="auto">
              <a:xfrm>
                <a:off x="3024" y="9785"/>
                <a:ext cx="90" cy="9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Oval 3314"/>
              <p:cNvSpPr>
                <a:spLocks noChangeArrowheads="1"/>
              </p:cNvSpPr>
              <p:nvPr/>
            </p:nvSpPr>
            <p:spPr bwMode="auto">
              <a:xfrm>
                <a:off x="3387" y="9785"/>
                <a:ext cx="90" cy="9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4" name="Line 3315"/>
              <p:cNvCxnSpPr/>
              <p:nvPr/>
            </p:nvCxnSpPr>
            <p:spPr bwMode="auto">
              <a:xfrm flipV="1">
                <a:off x="3069" y="9875"/>
                <a:ext cx="0" cy="4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3316"/>
              <p:cNvCxnSpPr/>
              <p:nvPr/>
            </p:nvCxnSpPr>
            <p:spPr bwMode="auto">
              <a:xfrm flipV="1">
                <a:off x="3429" y="9875"/>
                <a:ext cx="0" cy="4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Oval 3317"/>
              <p:cNvSpPr>
                <a:spLocks noChangeArrowheads="1"/>
              </p:cNvSpPr>
              <p:nvPr/>
            </p:nvSpPr>
            <p:spPr bwMode="auto">
              <a:xfrm>
                <a:off x="2661" y="10271"/>
                <a:ext cx="810" cy="8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Oval 3318"/>
              <p:cNvSpPr>
                <a:spLocks noChangeArrowheads="1"/>
              </p:cNvSpPr>
              <p:nvPr/>
            </p:nvSpPr>
            <p:spPr bwMode="auto">
              <a:xfrm>
                <a:off x="2784" y="10394"/>
                <a:ext cx="564" cy="5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" name="Text Box 3319"/>
              <p:cNvSpPr txBox="1">
                <a:spLocks noChangeArrowheads="1"/>
              </p:cNvSpPr>
              <p:nvPr/>
            </p:nvSpPr>
            <p:spPr bwMode="auto">
              <a:xfrm>
                <a:off x="2721" y="10538"/>
                <a:ext cx="70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 dirty="0" smtClean="0">
                    <a:effectLst/>
                    <a:latin typeface="Times New Roman"/>
                    <a:ea typeface="Calibri"/>
                    <a:cs typeface="Times New Roman"/>
                  </a:rPr>
                  <a:t>DM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49" name="Line 3320"/>
              <p:cNvCxnSpPr/>
              <p:nvPr/>
            </p:nvCxnSpPr>
            <p:spPr bwMode="auto">
              <a:xfrm>
                <a:off x="2703" y="10277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3321"/>
              <p:cNvCxnSpPr/>
              <p:nvPr/>
            </p:nvCxnSpPr>
            <p:spPr bwMode="auto">
              <a:xfrm rot="5400000">
                <a:off x="3333" y="10277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" name="Группа 139"/>
            <p:cNvGrpSpPr/>
            <p:nvPr/>
          </p:nvGrpSpPr>
          <p:grpSpPr>
            <a:xfrm>
              <a:off x="8115136" y="2915918"/>
              <a:ext cx="1114574" cy="623664"/>
              <a:chOff x="8523221" y="3087701"/>
              <a:chExt cx="899160" cy="297180"/>
            </a:xfrm>
          </p:grpSpPr>
          <p:sp>
            <p:nvSpPr>
              <p:cNvPr id="18" name="Arc 3287"/>
              <p:cNvSpPr>
                <a:spLocks/>
              </p:cNvSpPr>
              <p:nvPr/>
            </p:nvSpPr>
            <p:spPr bwMode="auto">
              <a:xfrm rot="339791">
                <a:off x="8564992" y="3116259"/>
                <a:ext cx="242997" cy="219075"/>
              </a:xfrm>
              <a:custGeom>
                <a:avLst/>
                <a:gdLst>
                  <a:gd name="G0" fmla="+- 0 0 0"/>
                  <a:gd name="G1" fmla="+- 16504 0 0"/>
                  <a:gd name="G2" fmla="+- 21600 0 0"/>
                  <a:gd name="T0" fmla="*/ 13935 w 21600"/>
                  <a:gd name="T1" fmla="*/ 0 h 30303"/>
                  <a:gd name="T2" fmla="*/ 16618 w 21600"/>
                  <a:gd name="T3" fmla="*/ 30303 h 30303"/>
                  <a:gd name="T4" fmla="*/ 0 w 21600"/>
                  <a:gd name="T5" fmla="*/ 16504 h 30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0303" fill="none" extrusionOk="0">
                    <a:moveTo>
                      <a:pt x="13934" y="0"/>
                    </a:moveTo>
                    <a:cubicBezTo>
                      <a:pt x="18795" y="4104"/>
                      <a:pt x="21600" y="10142"/>
                      <a:pt x="21600" y="16504"/>
                    </a:cubicBezTo>
                    <a:cubicBezTo>
                      <a:pt x="21600" y="21544"/>
                      <a:pt x="19837" y="26425"/>
                      <a:pt x="16617" y="30302"/>
                    </a:cubicBezTo>
                  </a:path>
                  <a:path w="21600" h="30303" stroke="0" extrusionOk="0">
                    <a:moveTo>
                      <a:pt x="13934" y="0"/>
                    </a:moveTo>
                    <a:cubicBezTo>
                      <a:pt x="18795" y="4104"/>
                      <a:pt x="21600" y="10142"/>
                      <a:pt x="21600" y="16504"/>
                    </a:cubicBezTo>
                    <a:cubicBezTo>
                      <a:pt x="21600" y="21544"/>
                      <a:pt x="19837" y="26425"/>
                      <a:pt x="16617" y="30302"/>
                    </a:cubicBezTo>
                    <a:lnTo>
                      <a:pt x="0" y="1650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1" name="Line 3322"/>
              <p:cNvCxnSpPr/>
              <p:nvPr/>
            </p:nvCxnSpPr>
            <p:spPr bwMode="auto">
              <a:xfrm rot="16200000">
                <a:off x="8746106" y="2959792"/>
                <a:ext cx="0" cy="4457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3323"/>
              <p:cNvCxnSpPr/>
              <p:nvPr/>
            </p:nvCxnSpPr>
            <p:spPr bwMode="auto">
              <a:xfrm rot="16200000">
                <a:off x="8746106" y="2997892"/>
                <a:ext cx="0" cy="4457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Text Box 3324"/>
              <p:cNvSpPr txBox="1">
                <a:spLocks noChangeArrowheads="1"/>
              </p:cNvSpPr>
              <p:nvPr/>
            </p:nvSpPr>
            <p:spPr bwMode="auto">
              <a:xfrm>
                <a:off x="8968991" y="3087701"/>
                <a:ext cx="453390" cy="29718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800" i="1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400" i="1" dirty="0" smtClean="0">
                    <a:effectLst/>
                    <a:latin typeface="Times New Roman"/>
                    <a:ea typeface="Calibri"/>
                    <a:cs typeface="Times New Roman"/>
                  </a:rPr>
                  <a:t>MT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55" name="Text Box 3326"/>
            <p:cNvSpPr txBox="1">
              <a:spLocks noChangeArrowheads="1"/>
            </p:cNvSpPr>
            <p:nvPr/>
          </p:nvSpPr>
          <p:spPr bwMode="auto">
            <a:xfrm>
              <a:off x="6094435" y="1866182"/>
              <a:ext cx="459105" cy="48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6" name="Line 3327"/>
            <p:cNvCxnSpPr/>
            <p:nvPr/>
          </p:nvCxnSpPr>
          <p:spPr bwMode="auto">
            <a:xfrm>
              <a:off x="6069372" y="2314575"/>
              <a:ext cx="5676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 Box 3328"/>
            <p:cNvSpPr txBox="1">
              <a:spLocks noChangeArrowheads="1"/>
            </p:cNvSpPr>
            <p:nvPr/>
          </p:nvSpPr>
          <p:spPr bwMode="auto">
            <a:xfrm>
              <a:off x="5797255" y="2122184"/>
              <a:ext cx="271676" cy="318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i="1" baseline="-2500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3329"/>
            <p:cNvSpPr txBox="1">
              <a:spLocks noChangeArrowheads="1"/>
            </p:cNvSpPr>
            <p:nvPr/>
          </p:nvSpPr>
          <p:spPr bwMode="auto">
            <a:xfrm>
              <a:off x="4746625" y="2590165"/>
              <a:ext cx="421005" cy="51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3330"/>
            <p:cNvSpPr txBox="1">
              <a:spLocks noChangeArrowheads="1"/>
            </p:cNvSpPr>
            <p:nvPr/>
          </p:nvSpPr>
          <p:spPr bwMode="auto">
            <a:xfrm>
              <a:off x="6975475" y="2590165"/>
              <a:ext cx="354330" cy="44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60" name="Group 3331"/>
            <p:cNvGrpSpPr>
              <a:grpSpLocks/>
            </p:cNvGrpSpPr>
            <p:nvPr/>
          </p:nvGrpSpPr>
          <p:grpSpPr bwMode="auto">
            <a:xfrm>
              <a:off x="4124681" y="4095749"/>
              <a:ext cx="1729740" cy="1470660"/>
              <a:chOff x="3117" y="11303"/>
              <a:chExt cx="2724" cy="2316"/>
            </a:xfrm>
          </p:grpSpPr>
          <p:cxnSp>
            <p:nvCxnSpPr>
              <p:cNvPr id="61" name="Line 3332"/>
              <p:cNvCxnSpPr/>
              <p:nvPr/>
            </p:nvCxnSpPr>
            <p:spPr bwMode="auto">
              <a:xfrm>
                <a:off x="3843" y="12569"/>
                <a:ext cx="147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Oval 3333"/>
              <p:cNvSpPr>
                <a:spLocks noChangeArrowheads="1"/>
              </p:cNvSpPr>
              <p:nvPr/>
            </p:nvSpPr>
            <p:spPr bwMode="auto">
              <a:xfrm>
                <a:off x="4551" y="13445"/>
                <a:ext cx="90" cy="9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3" name="Text Box 3334"/>
              <p:cNvSpPr txBox="1">
                <a:spLocks noChangeArrowheads="1"/>
              </p:cNvSpPr>
              <p:nvPr/>
            </p:nvSpPr>
            <p:spPr bwMode="auto">
              <a:xfrm>
                <a:off x="3117" y="12689"/>
                <a:ext cx="760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4" name="Line 3335"/>
              <p:cNvCxnSpPr/>
              <p:nvPr/>
            </p:nvCxnSpPr>
            <p:spPr bwMode="auto">
              <a:xfrm>
                <a:off x="3843" y="11805"/>
                <a:ext cx="14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5" name="Group 3336"/>
              <p:cNvGrpSpPr>
                <a:grpSpLocks/>
              </p:cNvGrpSpPr>
              <p:nvPr/>
            </p:nvGrpSpPr>
            <p:grpSpPr bwMode="auto">
              <a:xfrm>
                <a:off x="4002" y="11687"/>
                <a:ext cx="1110" cy="283"/>
                <a:chOff x="2409" y="4588"/>
                <a:chExt cx="1110" cy="283"/>
              </a:xfrm>
            </p:grpSpPr>
            <p:sp>
              <p:nvSpPr>
                <p:cNvPr id="82" name="Oval 3337"/>
                <p:cNvSpPr>
                  <a:spLocks noChangeArrowheads="1"/>
                </p:cNvSpPr>
                <p:nvPr/>
              </p:nvSpPr>
              <p:spPr bwMode="auto">
                <a:xfrm>
                  <a:off x="2697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Oval 3338"/>
                <p:cNvSpPr>
                  <a:spLocks noChangeArrowheads="1"/>
                </p:cNvSpPr>
                <p:nvPr/>
              </p:nvSpPr>
              <p:spPr bwMode="auto">
                <a:xfrm>
                  <a:off x="2961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Oval 3339"/>
                <p:cNvSpPr>
                  <a:spLocks noChangeArrowheads="1"/>
                </p:cNvSpPr>
                <p:nvPr/>
              </p:nvSpPr>
              <p:spPr bwMode="auto">
                <a:xfrm>
                  <a:off x="3231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Oval 3340"/>
                <p:cNvSpPr>
                  <a:spLocks noChangeArrowheads="1"/>
                </p:cNvSpPr>
                <p:nvPr/>
              </p:nvSpPr>
              <p:spPr bwMode="auto">
                <a:xfrm>
                  <a:off x="2427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Rectangle 3341"/>
                <p:cNvSpPr>
                  <a:spLocks noChangeArrowheads="1"/>
                </p:cNvSpPr>
                <p:nvPr/>
              </p:nvSpPr>
              <p:spPr bwMode="auto">
                <a:xfrm>
                  <a:off x="2409" y="4720"/>
                  <a:ext cx="1110" cy="15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6" name="Text Box 3342"/>
              <p:cNvSpPr txBox="1">
                <a:spLocks noChangeArrowheads="1"/>
              </p:cNvSpPr>
              <p:nvPr/>
            </p:nvSpPr>
            <p:spPr bwMode="auto">
              <a:xfrm>
                <a:off x="4152" y="11717"/>
                <a:ext cx="989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67" name="Group 3343"/>
              <p:cNvGrpSpPr>
                <a:grpSpLocks/>
              </p:cNvGrpSpPr>
              <p:nvPr/>
            </p:nvGrpSpPr>
            <p:grpSpPr bwMode="auto">
              <a:xfrm>
                <a:off x="4101" y="12245"/>
                <a:ext cx="984" cy="840"/>
                <a:chOff x="4851" y="12593"/>
                <a:chExt cx="984" cy="840"/>
              </a:xfrm>
            </p:grpSpPr>
            <p:sp>
              <p:nvSpPr>
                <p:cNvPr id="76" name="Rectangle 3344"/>
                <p:cNvSpPr>
                  <a:spLocks noChangeArrowheads="1"/>
                </p:cNvSpPr>
                <p:nvPr/>
              </p:nvSpPr>
              <p:spPr bwMode="auto">
                <a:xfrm>
                  <a:off x="4851" y="12593"/>
                  <a:ext cx="984" cy="84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AutoShape 33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5180" y="12774"/>
                  <a:ext cx="312" cy="28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78" name="Line 3346"/>
                <p:cNvCxnSpPr/>
                <p:nvPr/>
              </p:nvCxnSpPr>
              <p:spPr bwMode="auto">
                <a:xfrm>
                  <a:off x="4947" y="12917"/>
                  <a:ext cx="7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Line 3347"/>
                <p:cNvCxnSpPr/>
                <p:nvPr/>
              </p:nvCxnSpPr>
              <p:spPr bwMode="auto">
                <a:xfrm flipV="1">
                  <a:off x="5199" y="12755"/>
                  <a:ext cx="0" cy="3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Line 3348"/>
                <p:cNvCxnSpPr/>
                <p:nvPr/>
              </p:nvCxnSpPr>
              <p:spPr bwMode="auto">
                <a:xfrm flipH="1">
                  <a:off x="5103" y="13061"/>
                  <a:ext cx="96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Line 3349"/>
                <p:cNvCxnSpPr/>
                <p:nvPr/>
              </p:nvCxnSpPr>
              <p:spPr bwMode="auto">
                <a:xfrm>
                  <a:off x="5103" y="13151"/>
                  <a:ext cx="0" cy="1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8" name="Line 3350"/>
              <p:cNvCxnSpPr/>
              <p:nvPr/>
            </p:nvCxnSpPr>
            <p:spPr bwMode="auto">
              <a:xfrm flipV="1">
                <a:off x="3843" y="11801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3351"/>
              <p:cNvCxnSpPr/>
              <p:nvPr/>
            </p:nvCxnSpPr>
            <p:spPr bwMode="auto">
              <a:xfrm flipV="1">
                <a:off x="5307" y="11801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3352"/>
              <p:cNvCxnSpPr/>
              <p:nvPr/>
            </p:nvCxnSpPr>
            <p:spPr bwMode="auto">
              <a:xfrm>
                <a:off x="3776" y="12929"/>
                <a:ext cx="5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Text Box 3353"/>
              <p:cNvSpPr txBox="1">
                <a:spLocks noChangeArrowheads="1"/>
              </p:cNvSpPr>
              <p:nvPr/>
            </p:nvSpPr>
            <p:spPr bwMode="auto">
              <a:xfrm>
                <a:off x="5007" y="12641"/>
                <a:ext cx="834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/>
                    <a:ea typeface="Calibri"/>
                    <a:cs typeface="Times New Roman"/>
                  </a:rPr>
                  <a:t>GFR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2" name="Line 3354"/>
              <p:cNvCxnSpPr/>
              <p:nvPr/>
            </p:nvCxnSpPr>
            <p:spPr bwMode="auto">
              <a:xfrm>
                <a:off x="4107" y="11543"/>
                <a:ext cx="8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Text Box 3355"/>
              <p:cNvSpPr txBox="1">
                <a:spLocks noChangeArrowheads="1"/>
              </p:cNvSpPr>
              <p:nvPr/>
            </p:nvSpPr>
            <p:spPr bwMode="auto">
              <a:xfrm>
                <a:off x="4929" y="11303"/>
                <a:ext cx="788" cy="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4" name="Line 3356"/>
              <p:cNvCxnSpPr/>
              <p:nvPr/>
            </p:nvCxnSpPr>
            <p:spPr bwMode="auto">
              <a:xfrm>
                <a:off x="4596" y="13085"/>
                <a:ext cx="0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" name="Text Box 3357"/>
              <p:cNvSpPr txBox="1">
                <a:spLocks noChangeArrowheads="1"/>
              </p:cNvSpPr>
              <p:nvPr/>
            </p:nvSpPr>
            <p:spPr bwMode="auto">
              <a:xfrm>
                <a:off x="4602" y="13265"/>
                <a:ext cx="510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>
                    <a:effectLst/>
                    <a:latin typeface="Times New Roman"/>
                    <a:ea typeface="Calibri"/>
                    <a:cs typeface="Times New Roman"/>
                  </a:rPr>
                  <a:t>~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87" name="Group 3358"/>
            <p:cNvGrpSpPr>
              <a:grpSpLocks/>
            </p:cNvGrpSpPr>
            <p:nvPr/>
          </p:nvGrpSpPr>
          <p:grpSpPr bwMode="auto">
            <a:xfrm>
              <a:off x="7161603" y="4139961"/>
              <a:ext cx="1791335" cy="1485265"/>
              <a:chOff x="5943" y="11303"/>
              <a:chExt cx="2821" cy="2339"/>
            </a:xfrm>
          </p:grpSpPr>
          <p:cxnSp>
            <p:nvCxnSpPr>
              <p:cNvPr id="88" name="Line 3359"/>
              <p:cNvCxnSpPr/>
              <p:nvPr/>
            </p:nvCxnSpPr>
            <p:spPr bwMode="auto">
              <a:xfrm>
                <a:off x="6465" y="12569"/>
                <a:ext cx="147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Oval 3360"/>
              <p:cNvSpPr>
                <a:spLocks noChangeArrowheads="1"/>
              </p:cNvSpPr>
              <p:nvPr/>
            </p:nvSpPr>
            <p:spPr bwMode="auto">
              <a:xfrm>
                <a:off x="7173" y="13445"/>
                <a:ext cx="90" cy="9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Text Box 3361"/>
              <p:cNvSpPr txBox="1">
                <a:spLocks noChangeArrowheads="1"/>
              </p:cNvSpPr>
              <p:nvPr/>
            </p:nvSpPr>
            <p:spPr bwMode="auto">
              <a:xfrm>
                <a:off x="7935" y="12731"/>
                <a:ext cx="829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91" name="Line 3362"/>
              <p:cNvCxnSpPr/>
              <p:nvPr/>
            </p:nvCxnSpPr>
            <p:spPr bwMode="auto">
              <a:xfrm>
                <a:off x="6465" y="11805"/>
                <a:ext cx="14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2" name="Group 3363"/>
              <p:cNvGrpSpPr>
                <a:grpSpLocks/>
              </p:cNvGrpSpPr>
              <p:nvPr/>
            </p:nvGrpSpPr>
            <p:grpSpPr bwMode="auto">
              <a:xfrm>
                <a:off x="6624" y="11687"/>
                <a:ext cx="1110" cy="283"/>
                <a:chOff x="2409" y="4588"/>
                <a:chExt cx="1110" cy="283"/>
              </a:xfrm>
            </p:grpSpPr>
            <p:sp>
              <p:nvSpPr>
                <p:cNvPr id="109" name="Oval 3364"/>
                <p:cNvSpPr>
                  <a:spLocks noChangeArrowheads="1"/>
                </p:cNvSpPr>
                <p:nvPr/>
              </p:nvSpPr>
              <p:spPr bwMode="auto">
                <a:xfrm>
                  <a:off x="2697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Oval 3365"/>
                <p:cNvSpPr>
                  <a:spLocks noChangeArrowheads="1"/>
                </p:cNvSpPr>
                <p:nvPr/>
              </p:nvSpPr>
              <p:spPr bwMode="auto">
                <a:xfrm>
                  <a:off x="2961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Oval 3366"/>
                <p:cNvSpPr>
                  <a:spLocks noChangeArrowheads="1"/>
                </p:cNvSpPr>
                <p:nvPr/>
              </p:nvSpPr>
              <p:spPr bwMode="auto">
                <a:xfrm>
                  <a:off x="3231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Oval 3367"/>
                <p:cNvSpPr>
                  <a:spLocks noChangeArrowheads="1"/>
                </p:cNvSpPr>
                <p:nvPr/>
              </p:nvSpPr>
              <p:spPr bwMode="auto">
                <a:xfrm>
                  <a:off x="2427" y="4588"/>
                  <a:ext cx="264" cy="2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Rectangle 3368"/>
                <p:cNvSpPr>
                  <a:spLocks noChangeArrowheads="1"/>
                </p:cNvSpPr>
                <p:nvPr/>
              </p:nvSpPr>
              <p:spPr bwMode="auto">
                <a:xfrm>
                  <a:off x="2409" y="4720"/>
                  <a:ext cx="1110" cy="15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3" name="Text Box 3369"/>
              <p:cNvSpPr txBox="1">
                <a:spLocks noChangeArrowheads="1"/>
              </p:cNvSpPr>
              <p:nvPr/>
            </p:nvSpPr>
            <p:spPr bwMode="auto">
              <a:xfrm>
                <a:off x="6774" y="11717"/>
                <a:ext cx="1049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94" name="Group 3370"/>
              <p:cNvGrpSpPr>
                <a:grpSpLocks/>
              </p:cNvGrpSpPr>
              <p:nvPr/>
            </p:nvGrpSpPr>
            <p:grpSpPr bwMode="auto">
              <a:xfrm flipH="1">
                <a:off x="6723" y="12245"/>
                <a:ext cx="984" cy="840"/>
                <a:chOff x="4851" y="12593"/>
                <a:chExt cx="984" cy="840"/>
              </a:xfrm>
            </p:grpSpPr>
            <p:sp>
              <p:nvSpPr>
                <p:cNvPr id="103" name="Rectangle 3371"/>
                <p:cNvSpPr>
                  <a:spLocks noChangeArrowheads="1"/>
                </p:cNvSpPr>
                <p:nvPr/>
              </p:nvSpPr>
              <p:spPr bwMode="auto">
                <a:xfrm>
                  <a:off x="4851" y="12593"/>
                  <a:ext cx="984" cy="84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AutoShape 337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5180" y="12774"/>
                  <a:ext cx="312" cy="28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05" name="Line 3373"/>
                <p:cNvCxnSpPr/>
                <p:nvPr/>
              </p:nvCxnSpPr>
              <p:spPr bwMode="auto">
                <a:xfrm>
                  <a:off x="4947" y="12917"/>
                  <a:ext cx="7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" name="Line 3374"/>
                <p:cNvCxnSpPr/>
                <p:nvPr/>
              </p:nvCxnSpPr>
              <p:spPr bwMode="auto">
                <a:xfrm flipV="1">
                  <a:off x="5199" y="12755"/>
                  <a:ext cx="0" cy="3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" name="Line 3375"/>
                <p:cNvCxnSpPr/>
                <p:nvPr/>
              </p:nvCxnSpPr>
              <p:spPr bwMode="auto">
                <a:xfrm flipH="1">
                  <a:off x="5103" y="13061"/>
                  <a:ext cx="96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Line 3376"/>
                <p:cNvCxnSpPr/>
                <p:nvPr/>
              </p:nvCxnSpPr>
              <p:spPr bwMode="auto">
                <a:xfrm>
                  <a:off x="5103" y="13151"/>
                  <a:ext cx="0" cy="1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5" name="Line 3377"/>
              <p:cNvCxnSpPr/>
              <p:nvPr/>
            </p:nvCxnSpPr>
            <p:spPr bwMode="auto">
              <a:xfrm flipV="1">
                <a:off x="6465" y="11801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Line 3378"/>
              <p:cNvCxnSpPr/>
              <p:nvPr/>
            </p:nvCxnSpPr>
            <p:spPr bwMode="auto">
              <a:xfrm flipV="1">
                <a:off x="7929" y="11801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Line 3379"/>
              <p:cNvCxnSpPr/>
              <p:nvPr/>
            </p:nvCxnSpPr>
            <p:spPr bwMode="auto">
              <a:xfrm flipH="1">
                <a:off x="7444" y="12929"/>
                <a:ext cx="5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3380"/>
              <p:cNvSpPr txBox="1">
                <a:spLocks noChangeArrowheads="1"/>
              </p:cNvSpPr>
              <p:nvPr/>
            </p:nvSpPr>
            <p:spPr bwMode="auto">
              <a:xfrm>
                <a:off x="5943" y="12641"/>
                <a:ext cx="940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/>
                    <a:ea typeface="Calibri"/>
                    <a:cs typeface="Times New Roman"/>
                  </a:rPr>
                  <a:t>MFR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99" name="Line 3381"/>
              <p:cNvCxnSpPr/>
              <p:nvPr/>
            </p:nvCxnSpPr>
            <p:spPr bwMode="auto">
              <a:xfrm flipH="1">
                <a:off x="6729" y="11543"/>
                <a:ext cx="8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3382"/>
              <p:cNvSpPr txBox="1">
                <a:spLocks noChangeArrowheads="1"/>
              </p:cNvSpPr>
              <p:nvPr/>
            </p:nvSpPr>
            <p:spPr bwMode="auto">
              <a:xfrm>
                <a:off x="7551" y="11303"/>
                <a:ext cx="840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01" name="Line 3383"/>
              <p:cNvCxnSpPr/>
              <p:nvPr/>
            </p:nvCxnSpPr>
            <p:spPr bwMode="auto">
              <a:xfrm>
                <a:off x="7218" y="13085"/>
                <a:ext cx="0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3384"/>
              <p:cNvSpPr txBox="1">
                <a:spLocks noChangeArrowheads="1"/>
              </p:cNvSpPr>
              <p:nvPr/>
            </p:nvSpPr>
            <p:spPr bwMode="auto">
              <a:xfrm>
                <a:off x="7263" y="13288"/>
                <a:ext cx="510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/>
                    <a:ea typeface="Calibri"/>
                    <a:cs typeface="Times New Roman"/>
                  </a:rPr>
                  <a:t>~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3727085" y="2458809"/>
              <a:ext cx="1819475" cy="1481693"/>
              <a:chOff x="4651375" y="2136140"/>
              <a:chExt cx="945850" cy="770255"/>
            </a:xfrm>
          </p:grpSpPr>
          <p:cxnSp>
            <p:nvCxnSpPr>
              <p:cNvPr id="26" name="Line 3297"/>
              <p:cNvCxnSpPr/>
              <p:nvPr/>
            </p:nvCxnSpPr>
            <p:spPr bwMode="auto">
              <a:xfrm>
                <a:off x="5263515" y="2136140"/>
                <a:ext cx="0" cy="7696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Rectangle 3298"/>
              <p:cNvSpPr>
                <a:spLocks noChangeArrowheads="1"/>
              </p:cNvSpPr>
              <p:nvPr/>
            </p:nvSpPr>
            <p:spPr bwMode="auto">
              <a:xfrm rot="5400000">
                <a:off x="5041900" y="2463165"/>
                <a:ext cx="445770" cy="10668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" name="Oval 3299"/>
              <p:cNvSpPr>
                <a:spLocks noChangeArrowheads="1"/>
              </p:cNvSpPr>
              <p:nvPr/>
            </p:nvSpPr>
            <p:spPr bwMode="auto">
              <a:xfrm rot="5400000">
                <a:off x="5089525" y="2346325"/>
                <a:ext cx="342900" cy="3429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" name="Text Box 3300"/>
              <p:cNvSpPr txBox="1">
                <a:spLocks noChangeArrowheads="1"/>
              </p:cNvSpPr>
              <p:nvPr/>
            </p:nvSpPr>
            <p:spPr bwMode="auto">
              <a:xfrm>
                <a:off x="5172420" y="2412865"/>
                <a:ext cx="342900" cy="294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>
                    <a:effectLst/>
                    <a:latin typeface="Times New Roman"/>
                    <a:ea typeface="Calibri"/>
                    <a:cs typeface="Times New Roman"/>
                  </a:rPr>
                  <a:t>G</a:t>
                </a:r>
                <a:endParaRPr lang="ru-RU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Arc 3301"/>
              <p:cNvSpPr>
                <a:spLocks/>
              </p:cNvSpPr>
              <p:nvPr/>
            </p:nvSpPr>
            <p:spPr bwMode="auto">
              <a:xfrm rot="502583">
                <a:off x="4788535" y="2426335"/>
                <a:ext cx="186690" cy="219075"/>
              </a:xfrm>
              <a:custGeom>
                <a:avLst/>
                <a:gdLst>
                  <a:gd name="G0" fmla="+- 0 0 0"/>
                  <a:gd name="G1" fmla="+- 16504 0 0"/>
                  <a:gd name="G2" fmla="+- 21600 0 0"/>
                  <a:gd name="T0" fmla="*/ 13935 w 21600"/>
                  <a:gd name="T1" fmla="*/ 0 h 30303"/>
                  <a:gd name="T2" fmla="*/ 16618 w 21600"/>
                  <a:gd name="T3" fmla="*/ 30303 h 30303"/>
                  <a:gd name="T4" fmla="*/ 0 w 21600"/>
                  <a:gd name="T5" fmla="*/ 16504 h 30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0303" fill="none" extrusionOk="0">
                    <a:moveTo>
                      <a:pt x="13934" y="0"/>
                    </a:moveTo>
                    <a:cubicBezTo>
                      <a:pt x="18795" y="4104"/>
                      <a:pt x="21600" y="10142"/>
                      <a:pt x="21600" y="16504"/>
                    </a:cubicBezTo>
                    <a:cubicBezTo>
                      <a:pt x="21600" y="21544"/>
                      <a:pt x="19837" y="26425"/>
                      <a:pt x="16617" y="30302"/>
                    </a:cubicBezTo>
                  </a:path>
                  <a:path w="21600" h="30303" stroke="0" extrusionOk="0">
                    <a:moveTo>
                      <a:pt x="13934" y="0"/>
                    </a:moveTo>
                    <a:cubicBezTo>
                      <a:pt x="18795" y="4104"/>
                      <a:pt x="21600" y="10142"/>
                      <a:pt x="21600" y="16504"/>
                    </a:cubicBezTo>
                    <a:cubicBezTo>
                      <a:pt x="21600" y="21544"/>
                      <a:pt x="19837" y="26425"/>
                      <a:pt x="16617" y="30302"/>
                    </a:cubicBezTo>
                    <a:lnTo>
                      <a:pt x="0" y="1650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1" name="Line 3302"/>
              <p:cNvCxnSpPr/>
              <p:nvPr/>
            </p:nvCxnSpPr>
            <p:spPr bwMode="auto">
              <a:xfrm rot="16200000">
                <a:off x="4874260" y="2268220"/>
                <a:ext cx="0" cy="4457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3303"/>
              <p:cNvCxnSpPr/>
              <p:nvPr/>
            </p:nvCxnSpPr>
            <p:spPr bwMode="auto">
              <a:xfrm rot="16200000">
                <a:off x="4874260" y="2317750"/>
                <a:ext cx="0" cy="4457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 Box 3304"/>
              <p:cNvSpPr txBox="1">
                <a:spLocks noChangeArrowheads="1"/>
              </p:cNvSpPr>
              <p:nvPr/>
            </p:nvSpPr>
            <p:spPr bwMode="auto">
              <a:xfrm>
                <a:off x="5280025" y="2182339"/>
                <a:ext cx="289560" cy="278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/>
                    <a:ea typeface="Calibri"/>
                    <a:cs typeface="Times New Roman"/>
                  </a:rPr>
                  <a:t>+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3306"/>
              <p:cNvSpPr txBox="1">
                <a:spLocks noChangeArrowheads="1"/>
              </p:cNvSpPr>
              <p:nvPr/>
            </p:nvSpPr>
            <p:spPr bwMode="auto">
              <a:xfrm>
                <a:off x="5307665" y="2628265"/>
                <a:ext cx="289560" cy="278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/>
                    <a:ea typeface="Calibri"/>
                    <a:cs typeface="Times New Roman"/>
                  </a:rPr>
                  <a:t>–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622209"/>
                </p:ext>
              </p:extLst>
            </p:nvPr>
          </p:nvGraphicFramePr>
          <p:xfrm>
            <a:off x="4854296" y="4462094"/>
            <a:ext cx="4381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12" name="Формула" r:id="rId21" imgW="444307" imgH="190417" progId="Equation.3">
                    <p:embed/>
                  </p:oleObj>
                </mc:Choice>
                <mc:Fallback>
                  <p:oleObj name="Формула" r:id="rId21" imgW="444307" imgH="190417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4296" y="4462094"/>
                          <a:ext cx="438150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0614577"/>
                </p:ext>
              </p:extLst>
            </p:nvPr>
          </p:nvGraphicFramePr>
          <p:xfrm>
            <a:off x="7782649" y="4532563"/>
            <a:ext cx="4857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13" name="Формула" r:id="rId23" imgW="482391" imgH="190417" progId="Equation.3">
                    <p:embed/>
                  </p:oleObj>
                </mc:Choice>
                <mc:Fallback>
                  <p:oleObj name="Формула" r:id="rId23" imgW="482391" imgH="190417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2649" y="4532563"/>
                          <a:ext cx="485775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2" name="Стрелка вправо с вырезом 141"/>
          <p:cNvSpPr/>
          <p:nvPr/>
        </p:nvSpPr>
        <p:spPr>
          <a:xfrm>
            <a:off x="1127832" y="2327320"/>
            <a:ext cx="1013334" cy="8589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трелка вправо с вырезом 142"/>
          <p:cNvSpPr/>
          <p:nvPr/>
        </p:nvSpPr>
        <p:spPr>
          <a:xfrm>
            <a:off x="8621090" y="1526467"/>
            <a:ext cx="1013334" cy="7198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право с вырезом 143"/>
          <p:cNvSpPr/>
          <p:nvPr/>
        </p:nvSpPr>
        <p:spPr>
          <a:xfrm>
            <a:off x="3019208" y="4906509"/>
            <a:ext cx="782688" cy="60861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трелка вправо с вырезом 144"/>
          <p:cNvSpPr/>
          <p:nvPr/>
        </p:nvSpPr>
        <p:spPr>
          <a:xfrm flipH="1">
            <a:off x="9708831" y="4939867"/>
            <a:ext cx="782688" cy="60861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2120596" y="4907934"/>
            <a:ext cx="13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B6188"/>
                </a:solidFill>
              </a:rPr>
              <a:t>Control input</a:t>
            </a:r>
            <a:endParaRPr lang="ru-RU" dirty="0">
              <a:solidFill>
                <a:srgbClr val="3B6188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561659" y="4944608"/>
            <a:ext cx="13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B6188"/>
                </a:solidFill>
              </a:rPr>
              <a:t>Control input</a:t>
            </a:r>
            <a:endParaRPr lang="ru-RU" dirty="0">
              <a:solidFill>
                <a:srgbClr val="3B6188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3442" y="2431336"/>
            <a:ext cx="13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Power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input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429567" y="1015101"/>
            <a:ext cx="13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Power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output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0" name="Круговая стрелка 149"/>
          <p:cNvSpPr/>
          <p:nvPr/>
        </p:nvSpPr>
        <p:spPr>
          <a:xfrm>
            <a:off x="4626806" y="2807193"/>
            <a:ext cx="849376" cy="1057777"/>
          </a:xfrm>
          <a:prstGeom prst="circularArrow">
            <a:avLst>
              <a:gd name="adj1" fmla="val 12500"/>
              <a:gd name="adj2" fmla="val 2918200"/>
              <a:gd name="adj3" fmla="val 20457681"/>
              <a:gd name="adj4" fmla="val 16951302"/>
              <a:gd name="adj5" fmla="val 22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Круговая стрелка 150"/>
          <p:cNvSpPr/>
          <p:nvPr/>
        </p:nvSpPr>
        <p:spPr>
          <a:xfrm>
            <a:off x="8024154" y="2910936"/>
            <a:ext cx="849376" cy="1057777"/>
          </a:xfrm>
          <a:prstGeom prst="circularArrow">
            <a:avLst>
              <a:gd name="adj1" fmla="val 12500"/>
              <a:gd name="adj2" fmla="val 2918200"/>
              <a:gd name="adj3" fmla="val 20457681"/>
              <a:gd name="adj4" fmla="val 16951302"/>
              <a:gd name="adj5" fmla="val 22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97810" y="2991463"/>
            <a:ext cx="139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Generator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losses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56512" y="3155837"/>
            <a:ext cx="139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Motor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losses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4" name="Круговая стрелка 153"/>
          <p:cNvSpPr/>
          <p:nvPr/>
        </p:nvSpPr>
        <p:spPr>
          <a:xfrm>
            <a:off x="2861488" y="2877695"/>
            <a:ext cx="849376" cy="1057777"/>
          </a:xfrm>
          <a:prstGeom prst="circularArrow">
            <a:avLst>
              <a:gd name="adj1" fmla="val 12500"/>
              <a:gd name="adj2" fmla="val 2918200"/>
              <a:gd name="adj3" fmla="val 20457681"/>
              <a:gd name="adj4" fmla="val 16951302"/>
              <a:gd name="adj5" fmla="val 22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655114" y="3060581"/>
            <a:ext cx="1396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Driving machine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losses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330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Types of DC current drives:  </a:t>
            </a:r>
            <a:r>
              <a:rPr lang="en-US" dirty="0" smtClean="0"/>
              <a:t>TC-M </a:t>
            </a:r>
            <a:r>
              <a:rPr lang="en-US" dirty="0"/>
              <a:t>system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0" name="Rectangle 174"/>
          <p:cNvSpPr>
            <a:spLocks noChangeArrowheads="1"/>
          </p:cNvSpPr>
          <p:nvPr/>
        </p:nvSpPr>
        <p:spPr bwMode="auto">
          <a:xfrm>
            <a:off x="0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52126" y="833900"/>
            <a:ext cx="9147795" cy="5296852"/>
            <a:chOff x="452126" y="833900"/>
            <a:chExt cx="9147795" cy="5296852"/>
          </a:xfrm>
        </p:grpSpPr>
        <p:sp>
          <p:nvSpPr>
            <p:cNvPr id="165" name="TextBox 164"/>
            <p:cNvSpPr txBox="1"/>
            <p:nvPr/>
          </p:nvSpPr>
          <p:spPr>
            <a:xfrm>
              <a:off x="8203541" y="5130647"/>
              <a:ext cx="139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Motor</a:t>
              </a:r>
            </a:p>
            <a:p>
              <a:r>
                <a:rPr lang="en-US" sz="1400" dirty="0" smtClean="0">
                  <a:solidFill>
                    <a:srgbClr val="C00000"/>
                  </a:solidFill>
                </a:rPr>
                <a:t>losses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52126" y="833900"/>
              <a:ext cx="7942448" cy="5296852"/>
              <a:chOff x="1872769" y="1177866"/>
              <a:chExt cx="7942448" cy="5296852"/>
            </a:xfrm>
          </p:grpSpPr>
          <p:graphicFrame>
            <p:nvGraphicFramePr>
              <p:cNvPr id="4" name="Объект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4963452"/>
                  </p:ext>
                </p:extLst>
              </p:nvPr>
            </p:nvGraphicFramePr>
            <p:xfrm>
              <a:off x="3799389" y="1655122"/>
              <a:ext cx="200025" cy="347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" name="Формула" r:id="rId3" imgW="190335" imgH="266469" progId="Equation.3">
                      <p:embed/>
                    </p:oleObj>
                  </mc:Choice>
                  <mc:Fallback>
                    <p:oleObj name="Формула" r:id="rId3" imgW="190335" imgH="266469" progId="Equation.3">
                      <p:embed/>
                      <p:pic>
                        <p:nvPicPr>
                          <p:cNvPr id="0" name="Object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9389" y="1655122"/>
                            <a:ext cx="200025" cy="34783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Объект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721628"/>
                  </p:ext>
                </p:extLst>
              </p:nvPr>
            </p:nvGraphicFramePr>
            <p:xfrm>
              <a:off x="7770326" y="4803081"/>
              <a:ext cx="263737" cy="286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2" name="Формула" r:id="rId5" imgW="203112" imgH="241195" progId="Equation.3">
                      <p:embed/>
                    </p:oleObj>
                  </mc:Choice>
                  <mc:Fallback>
                    <p:oleObj name="Формула" r:id="rId5" imgW="203112" imgH="241195" progId="Equation.3">
                      <p:embed/>
                      <p:pic>
                        <p:nvPicPr>
                          <p:cNvPr id="0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70326" y="4803081"/>
                            <a:ext cx="263737" cy="28667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7243599"/>
                  </p:ext>
                </p:extLst>
              </p:nvPr>
            </p:nvGraphicFramePr>
            <p:xfrm>
              <a:off x="6322057" y="5627145"/>
              <a:ext cx="280630" cy="305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3" name="Формула" r:id="rId7" imgW="203112" imgH="241195" progId="Equation.3">
                      <p:embed/>
                    </p:oleObj>
                  </mc:Choice>
                  <mc:Fallback>
                    <p:oleObj name="Формула" r:id="rId7" imgW="203112" imgH="241195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2057" y="5627145"/>
                            <a:ext cx="280630" cy="30503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Объект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8428604"/>
                  </p:ext>
                </p:extLst>
              </p:nvPr>
            </p:nvGraphicFramePr>
            <p:xfrm>
              <a:off x="8031634" y="6222841"/>
              <a:ext cx="419795" cy="2518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4" name="Формула" r:id="rId9" imgW="330057" imgH="190417" progId="Equation.3">
                      <p:embed/>
                    </p:oleObj>
                  </mc:Choice>
                  <mc:Fallback>
                    <p:oleObj name="Формула" r:id="rId9" imgW="330057" imgH="190417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31634" y="6222841"/>
                            <a:ext cx="419795" cy="25187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1" name="Группа 160"/>
              <p:cNvGrpSpPr/>
              <p:nvPr/>
            </p:nvGrpSpPr>
            <p:grpSpPr>
              <a:xfrm>
                <a:off x="3709054" y="1177866"/>
                <a:ext cx="6106163" cy="5030960"/>
                <a:chOff x="1997610" y="1589749"/>
                <a:chExt cx="3573245" cy="3052621"/>
              </a:xfrm>
            </p:grpSpPr>
            <p:sp>
              <p:nvSpPr>
                <p:cNvPr id="9" name="Text Box 1536"/>
                <p:cNvSpPr txBox="1">
                  <a:spLocks noChangeArrowheads="1"/>
                </p:cNvSpPr>
                <p:nvPr/>
              </p:nvSpPr>
              <p:spPr bwMode="auto">
                <a:xfrm>
                  <a:off x="2845334" y="1589749"/>
                  <a:ext cx="418465" cy="3086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i="1" dirty="0">
                      <a:effectLst/>
                      <a:latin typeface="Times New Roman"/>
                      <a:ea typeface="Calibri"/>
                      <a:cs typeface="Times New Roman"/>
                    </a:rPr>
                    <a:t>Т</a:t>
                  </a:r>
                  <a:r>
                    <a:rPr lang="en-US" sz="1400" i="1" dirty="0">
                      <a:effectLst/>
                      <a:latin typeface="Times New Roman"/>
                      <a:ea typeface="Calibri"/>
                      <a:cs typeface="Times New Roman"/>
                    </a:rPr>
                    <a:t>r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" name="Text Box 1538"/>
                <p:cNvSpPr txBox="1">
                  <a:spLocks noChangeArrowheads="1"/>
                </p:cNvSpPr>
                <p:nvPr/>
              </p:nvSpPr>
              <p:spPr bwMode="auto">
                <a:xfrm rot="5400000" flipV="1">
                  <a:off x="1990289" y="1975148"/>
                  <a:ext cx="322580" cy="30793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~ </a:t>
                  </a:r>
                  <a:endParaRPr lang="ru-RU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" name="Oval 153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23770" y="1805305"/>
                  <a:ext cx="56515" cy="501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2" name="Line 1540"/>
                <p:cNvCxnSpPr/>
                <p:nvPr/>
              </p:nvCxnSpPr>
              <p:spPr bwMode="auto">
                <a:xfrm rot="5400000">
                  <a:off x="2594293" y="1517230"/>
                  <a:ext cx="0" cy="6318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" name="Oval 154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23770" y="2042795"/>
                  <a:ext cx="56515" cy="501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Oval 154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23770" y="2270125"/>
                  <a:ext cx="56515" cy="501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5" name="Line 1543"/>
                <p:cNvCxnSpPr/>
                <p:nvPr/>
              </p:nvCxnSpPr>
              <p:spPr bwMode="auto">
                <a:xfrm rot="5400000">
                  <a:off x="2593975" y="1755775"/>
                  <a:ext cx="0" cy="6350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Line 1544"/>
                <p:cNvCxnSpPr/>
                <p:nvPr/>
              </p:nvCxnSpPr>
              <p:spPr bwMode="auto">
                <a:xfrm rot="5400000">
                  <a:off x="2593658" y="1983422"/>
                  <a:ext cx="0" cy="63436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7" name="Group 1545"/>
                <p:cNvGrpSpPr>
                  <a:grpSpLocks/>
                </p:cNvGrpSpPr>
                <p:nvPr/>
              </p:nvGrpSpPr>
              <p:grpSpPr bwMode="auto">
                <a:xfrm rot="5400000" flipV="1">
                  <a:off x="2512377" y="1615123"/>
                  <a:ext cx="189865" cy="471170"/>
                  <a:chOff x="5256" y="4433"/>
                  <a:chExt cx="300" cy="834"/>
                </a:xfrm>
              </p:grpSpPr>
              <p:sp>
                <p:nvSpPr>
                  <p:cNvPr id="18" name="Oval 154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711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Oval 154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444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Oval 154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978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Rectangle 154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058" y="4769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1550"/>
                <p:cNvGrpSpPr>
                  <a:grpSpLocks/>
                </p:cNvGrpSpPr>
                <p:nvPr/>
              </p:nvGrpSpPr>
              <p:grpSpPr bwMode="auto">
                <a:xfrm rot="5400000" flipV="1">
                  <a:off x="2507932" y="1852613"/>
                  <a:ext cx="189865" cy="471170"/>
                  <a:chOff x="5256" y="4433"/>
                  <a:chExt cx="300" cy="834"/>
                </a:xfrm>
              </p:grpSpPr>
              <p:sp>
                <p:nvSpPr>
                  <p:cNvPr id="23" name="Oval 155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711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" name="Oval 155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444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Oval 155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978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" name="Rectangle 155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058" y="4769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1555"/>
                <p:cNvGrpSpPr>
                  <a:grpSpLocks/>
                </p:cNvGrpSpPr>
                <p:nvPr/>
              </p:nvGrpSpPr>
              <p:grpSpPr bwMode="auto">
                <a:xfrm rot="5400000" flipV="1">
                  <a:off x="2517775" y="2079625"/>
                  <a:ext cx="189865" cy="471805"/>
                  <a:chOff x="5256" y="4433"/>
                  <a:chExt cx="300" cy="834"/>
                </a:xfrm>
              </p:grpSpPr>
              <p:sp>
                <p:nvSpPr>
                  <p:cNvPr id="28" name="Oval 155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711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Oval 155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444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0" name="Oval 155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56" y="4978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" name="Rectangle 155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058" y="4769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32" name="Line 1560"/>
                <p:cNvCxnSpPr/>
                <p:nvPr/>
              </p:nvCxnSpPr>
              <p:spPr bwMode="auto">
                <a:xfrm rot="5400000" flipV="1">
                  <a:off x="2678747" y="2062163"/>
                  <a:ext cx="46418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" name="Oval 156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895917" y="2057083"/>
                  <a:ext cx="29845" cy="26670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4" name="Group 1562"/>
                <p:cNvGrpSpPr>
                  <a:grpSpLocks/>
                </p:cNvGrpSpPr>
                <p:nvPr/>
              </p:nvGrpSpPr>
              <p:grpSpPr bwMode="auto">
                <a:xfrm rot="5400000" flipV="1">
                  <a:off x="3014345" y="1755775"/>
                  <a:ext cx="650875" cy="644525"/>
                  <a:chOff x="2259" y="5195"/>
                  <a:chExt cx="1026" cy="1140"/>
                </a:xfrm>
              </p:grpSpPr>
              <p:cxnSp>
                <p:nvCxnSpPr>
                  <p:cNvPr id="35" name="Line 1563"/>
                  <p:cNvCxnSpPr/>
                  <p:nvPr/>
                </p:nvCxnSpPr>
                <p:spPr bwMode="auto">
                  <a:xfrm>
                    <a:off x="2388" y="5219"/>
                    <a:ext cx="0" cy="11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" name="Line 1564"/>
                  <p:cNvCxnSpPr/>
                  <p:nvPr/>
                </p:nvCxnSpPr>
                <p:spPr bwMode="auto">
                  <a:xfrm>
                    <a:off x="2748" y="5213"/>
                    <a:ext cx="0" cy="112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Line 1565"/>
                  <p:cNvCxnSpPr/>
                  <p:nvPr/>
                </p:nvCxnSpPr>
                <p:spPr bwMode="auto">
                  <a:xfrm>
                    <a:off x="3111" y="5213"/>
                    <a:ext cx="0" cy="112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8" name="Oval 15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259" y="5622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Oval 156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259" y="5889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Oval 156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259" y="5355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Rectangle 1569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061" y="5675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Oval 1570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625" y="5622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Oval 1571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625" y="5889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" name="Oval 157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625" y="5355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Rectangle 1573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427" y="5675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Oval 157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985" y="5622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Oval 157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985" y="5889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Oval 157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985" y="5355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157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787" y="5675"/>
                    <a:ext cx="83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0" name="Line 1578"/>
                  <p:cNvCxnSpPr/>
                  <p:nvPr/>
                </p:nvCxnSpPr>
                <p:spPr bwMode="auto">
                  <a:xfrm flipV="1">
                    <a:off x="2379" y="5219"/>
                    <a:ext cx="7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1" name="Oval 157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27" y="5195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52" name="Line 1580"/>
                <p:cNvCxnSpPr/>
                <p:nvPr/>
              </p:nvCxnSpPr>
              <p:spPr bwMode="auto">
                <a:xfrm rot="5400000" flipV="1">
                  <a:off x="2718117" y="2057083"/>
                  <a:ext cx="49466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" name="Oval 1582"/>
                <p:cNvSpPr>
                  <a:spLocks noChangeArrowheads="1"/>
                </p:cNvSpPr>
                <p:nvPr/>
              </p:nvSpPr>
              <p:spPr bwMode="auto">
                <a:xfrm>
                  <a:off x="4408170" y="3505200"/>
                  <a:ext cx="29845" cy="26670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55" name="Line 1584"/>
                <p:cNvCxnSpPr/>
                <p:nvPr/>
              </p:nvCxnSpPr>
              <p:spPr bwMode="auto">
                <a:xfrm>
                  <a:off x="3310890" y="3984625"/>
                  <a:ext cx="178879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sm" len="lg"/>
                  <a:tailEnd type="stealth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Rectangle 1585"/>
                <p:cNvSpPr>
                  <a:spLocks noChangeArrowheads="1"/>
                </p:cNvSpPr>
                <p:nvPr/>
              </p:nvSpPr>
              <p:spPr bwMode="auto">
                <a:xfrm>
                  <a:off x="3269066" y="2917190"/>
                  <a:ext cx="1862455" cy="127381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1586"/>
                <p:cNvSpPr>
                  <a:spLocks noChangeArrowheads="1"/>
                </p:cNvSpPr>
                <p:nvPr/>
              </p:nvSpPr>
              <p:spPr bwMode="auto">
                <a:xfrm>
                  <a:off x="3271972" y="3208655"/>
                  <a:ext cx="1855978" cy="30861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58" name="Group 1587"/>
                <p:cNvGrpSpPr>
                  <a:grpSpLocks/>
                </p:cNvGrpSpPr>
                <p:nvPr/>
              </p:nvGrpSpPr>
              <p:grpSpPr bwMode="auto">
                <a:xfrm>
                  <a:off x="3275965" y="2825040"/>
                  <a:ext cx="1862455" cy="299801"/>
                  <a:chOff x="4797" y="4269"/>
                  <a:chExt cx="2934" cy="530"/>
                </a:xfrm>
              </p:grpSpPr>
              <p:grpSp>
                <p:nvGrpSpPr>
                  <p:cNvPr id="59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6951" y="4277"/>
                    <a:ext cx="780" cy="522"/>
                    <a:chOff x="7653" y="6833"/>
                    <a:chExt cx="780" cy="522"/>
                  </a:xfrm>
                </p:grpSpPr>
                <p:sp>
                  <p:nvSpPr>
                    <p:cNvPr id="66" name="AutoShape 158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7886" y="6852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67" name="Line 1590"/>
                    <p:cNvCxnSpPr/>
                    <p:nvPr/>
                  </p:nvCxnSpPr>
                  <p:spPr bwMode="auto">
                    <a:xfrm>
                      <a:off x="7653" y="6987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8" name="Line 1591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9" name="Line 1592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0" name="Line 1593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0" name="Group 1594"/>
                  <p:cNvGrpSpPr>
                    <a:grpSpLocks/>
                  </p:cNvGrpSpPr>
                  <p:nvPr/>
                </p:nvGrpSpPr>
                <p:grpSpPr bwMode="auto">
                  <a:xfrm>
                    <a:off x="4797" y="4269"/>
                    <a:ext cx="780" cy="530"/>
                    <a:chOff x="7653" y="6825"/>
                    <a:chExt cx="780" cy="530"/>
                  </a:xfrm>
                </p:grpSpPr>
                <p:sp>
                  <p:nvSpPr>
                    <p:cNvPr id="61" name="AutoShape 15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7886" y="6838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62" name="Line 1596"/>
                    <p:cNvCxnSpPr/>
                    <p:nvPr/>
                  </p:nvCxnSpPr>
                  <p:spPr bwMode="auto">
                    <a:xfrm>
                      <a:off x="7653" y="6987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3" name="Line 1597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4" name="Line 1598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5" name="Line 1599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71" name="Group 1600"/>
                <p:cNvGrpSpPr>
                  <a:grpSpLocks/>
                </p:cNvGrpSpPr>
                <p:nvPr/>
              </p:nvGrpSpPr>
              <p:grpSpPr bwMode="auto">
                <a:xfrm>
                  <a:off x="3275965" y="3114115"/>
                  <a:ext cx="1862455" cy="295205"/>
                  <a:chOff x="4797" y="4276"/>
                  <a:chExt cx="2934" cy="523"/>
                </a:xfrm>
              </p:grpSpPr>
              <p:grpSp>
                <p:nvGrpSpPr>
                  <p:cNvPr id="72" name="Group 1601"/>
                  <p:cNvGrpSpPr>
                    <a:grpSpLocks/>
                  </p:cNvGrpSpPr>
                  <p:nvPr/>
                </p:nvGrpSpPr>
                <p:grpSpPr bwMode="auto">
                  <a:xfrm>
                    <a:off x="6951" y="4277"/>
                    <a:ext cx="780" cy="522"/>
                    <a:chOff x="7653" y="6833"/>
                    <a:chExt cx="780" cy="522"/>
                  </a:xfrm>
                </p:grpSpPr>
                <p:sp>
                  <p:nvSpPr>
                    <p:cNvPr id="79" name="AutoShape 160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7886" y="6852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80" name="Line 1603"/>
                    <p:cNvCxnSpPr/>
                    <p:nvPr/>
                  </p:nvCxnSpPr>
                  <p:spPr bwMode="auto">
                    <a:xfrm>
                      <a:off x="7653" y="6999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1" name="Line 1604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2" name="Line 1605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3" name="Line 1606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3" name="Group 1607"/>
                  <p:cNvGrpSpPr>
                    <a:grpSpLocks/>
                  </p:cNvGrpSpPr>
                  <p:nvPr/>
                </p:nvGrpSpPr>
                <p:grpSpPr bwMode="auto">
                  <a:xfrm>
                    <a:off x="4797" y="4276"/>
                    <a:ext cx="780" cy="523"/>
                    <a:chOff x="7653" y="6832"/>
                    <a:chExt cx="780" cy="523"/>
                  </a:xfrm>
                </p:grpSpPr>
                <p:sp>
                  <p:nvSpPr>
                    <p:cNvPr id="74" name="AutoShape 160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7892" y="6845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75" name="Line 1609"/>
                    <p:cNvCxnSpPr/>
                    <p:nvPr/>
                  </p:nvCxnSpPr>
                  <p:spPr bwMode="auto">
                    <a:xfrm>
                      <a:off x="7653" y="6999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" name="Line 1610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7" name="Line 1611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8" name="Line 1612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84" name="Group 1613"/>
                <p:cNvGrpSpPr>
                  <a:grpSpLocks/>
                </p:cNvGrpSpPr>
                <p:nvPr/>
              </p:nvGrpSpPr>
              <p:grpSpPr bwMode="auto">
                <a:xfrm>
                  <a:off x="3270252" y="3427797"/>
                  <a:ext cx="1868168" cy="295204"/>
                  <a:chOff x="4788" y="4276"/>
                  <a:chExt cx="2943" cy="523"/>
                </a:xfrm>
              </p:grpSpPr>
              <p:grpSp>
                <p:nvGrpSpPr>
                  <p:cNvPr id="85" name="Group 1614"/>
                  <p:cNvGrpSpPr>
                    <a:grpSpLocks/>
                  </p:cNvGrpSpPr>
                  <p:nvPr/>
                </p:nvGrpSpPr>
                <p:grpSpPr bwMode="auto">
                  <a:xfrm>
                    <a:off x="6951" y="4276"/>
                    <a:ext cx="780" cy="523"/>
                    <a:chOff x="7653" y="6832"/>
                    <a:chExt cx="780" cy="523"/>
                  </a:xfrm>
                </p:grpSpPr>
                <p:sp>
                  <p:nvSpPr>
                    <p:cNvPr id="92" name="AutoShape 16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7886" y="6845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93" name="Line 1616"/>
                    <p:cNvCxnSpPr/>
                    <p:nvPr/>
                  </p:nvCxnSpPr>
                  <p:spPr bwMode="auto">
                    <a:xfrm>
                      <a:off x="7653" y="6996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4" name="Line 1617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5" name="Line 1618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6" name="Line 1619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6" name="Group 1620"/>
                  <p:cNvGrpSpPr>
                    <a:grpSpLocks/>
                  </p:cNvGrpSpPr>
                  <p:nvPr/>
                </p:nvGrpSpPr>
                <p:grpSpPr bwMode="auto">
                  <a:xfrm>
                    <a:off x="4788" y="4276"/>
                    <a:ext cx="780" cy="523"/>
                    <a:chOff x="7644" y="6832"/>
                    <a:chExt cx="780" cy="523"/>
                  </a:xfrm>
                </p:grpSpPr>
                <p:sp>
                  <p:nvSpPr>
                    <p:cNvPr id="87" name="AutoShape 162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7886" y="6845"/>
                      <a:ext cx="312" cy="28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88" name="Line 1622"/>
                    <p:cNvCxnSpPr/>
                    <p:nvPr/>
                  </p:nvCxnSpPr>
                  <p:spPr bwMode="auto">
                    <a:xfrm>
                      <a:off x="7644" y="6996"/>
                      <a:ext cx="78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Line 1623"/>
                    <p:cNvCxnSpPr/>
                    <p:nvPr/>
                  </p:nvCxnSpPr>
                  <p:spPr bwMode="auto">
                    <a:xfrm flipV="1">
                      <a:off x="7905" y="6833"/>
                      <a:ext cx="0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Line 1624"/>
                    <p:cNvCxnSpPr/>
                    <p:nvPr/>
                  </p:nvCxnSpPr>
                  <p:spPr bwMode="auto">
                    <a:xfrm flipH="1">
                      <a:off x="7809" y="7139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Line 1625"/>
                    <p:cNvCxnSpPr/>
                    <p:nvPr/>
                  </p:nvCxnSpPr>
                  <p:spPr bwMode="auto">
                    <a:xfrm>
                      <a:off x="7809" y="7229"/>
                      <a:ext cx="0" cy="1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4195445" y="4028170"/>
                  <a:ext cx="768985" cy="335550"/>
                  <a:chOff x="0" y="3547"/>
                  <a:chExt cx="769620" cy="336178"/>
                </a:xfrm>
              </p:grpSpPr>
              <p:cxnSp>
                <p:nvCxnSpPr>
                  <p:cNvPr id="98" name="Line 1627"/>
                  <p:cNvCxnSpPr/>
                  <p:nvPr/>
                </p:nvCxnSpPr>
                <p:spPr bwMode="auto">
                  <a:xfrm rot="16200000">
                    <a:off x="384810" y="-217257"/>
                    <a:ext cx="0" cy="76962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9" name="Rectangle 1628"/>
                  <p:cNvSpPr>
                    <a:spLocks noChangeArrowheads="1"/>
                  </p:cNvSpPr>
                  <p:nvPr/>
                </p:nvSpPr>
                <p:spPr bwMode="auto">
                  <a:xfrm>
                    <a:off x="157996" y="117872"/>
                    <a:ext cx="445770" cy="9906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0" name="Oval 1629"/>
                  <p:cNvSpPr>
                    <a:spLocks noChangeArrowheads="1"/>
                  </p:cNvSpPr>
                  <p:nvPr/>
                </p:nvSpPr>
                <p:spPr bwMode="auto">
                  <a:xfrm>
                    <a:off x="208002" y="3547"/>
                    <a:ext cx="339320" cy="3361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1" name="Text Box 1630"/>
                <p:cNvSpPr txBox="1">
                  <a:spLocks noChangeArrowheads="1"/>
                </p:cNvSpPr>
                <p:nvPr/>
              </p:nvSpPr>
              <p:spPr bwMode="auto">
                <a:xfrm>
                  <a:off x="4468346" y="4052719"/>
                  <a:ext cx="349885" cy="28956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М</a:t>
                  </a:r>
                  <a:endParaRPr lang="ru-RU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02" name="Group 1631"/>
                <p:cNvGrpSpPr>
                  <a:grpSpLocks/>
                </p:cNvGrpSpPr>
                <p:nvPr/>
              </p:nvGrpSpPr>
              <p:grpSpPr bwMode="auto">
                <a:xfrm>
                  <a:off x="3498850" y="4123055"/>
                  <a:ext cx="532765" cy="166370"/>
                  <a:chOff x="2763" y="8140"/>
                  <a:chExt cx="840" cy="295"/>
                </a:xfrm>
              </p:grpSpPr>
              <p:sp>
                <p:nvSpPr>
                  <p:cNvPr id="103" name="Oval 1632"/>
                  <p:cNvSpPr>
                    <a:spLocks noChangeArrowheads="1"/>
                  </p:cNvSpPr>
                  <p:nvPr/>
                </p:nvSpPr>
                <p:spPr bwMode="auto">
                  <a:xfrm>
                    <a:off x="3054" y="8140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" name="Oval 1633"/>
                  <p:cNvSpPr>
                    <a:spLocks noChangeArrowheads="1"/>
                  </p:cNvSpPr>
                  <p:nvPr/>
                </p:nvSpPr>
                <p:spPr bwMode="auto">
                  <a:xfrm>
                    <a:off x="3321" y="8140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Oval 1634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8140"/>
                    <a:ext cx="264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" name="Rectangle 1635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8272"/>
                    <a:ext cx="840" cy="163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07" name="Line 1636"/>
                <p:cNvCxnSpPr/>
                <p:nvPr/>
              </p:nvCxnSpPr>
              <p:spPr bwMode="auto">
                <a:xfrm>
                  <a:off x="3281045" y="4251960"/>
                  <a:ext cx="567055" cy="0"/>
                </a:xfrm>
                <a:prstGeom prst="line">
                  <a:avLst/>
                </a:prstGeom>
                <a:ln w="12700">
                  <a:headEnd/>
                  <a:tailEnd type="stealth" w="sm" len="lg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638"/>
                <p:cNvGrpSpPr>
                  <a:grpSpLocks/>
                </p:cNvGrpSpPr>
                <p:nvPr/>
              </p:nvGrpSpPr>
              <p:grpSpPr bwMode="auto">
                <a:xfrm>
                  <a:off x="4043019" y="4317896"/>
                  <a:ext cx="1242065" cy="324474"/>
                  <a:chOff x="3622" y="8479"/>
                  <a:chExt cx="1957" cy="574"/>
                </a:xfrm>
              </p:grpSpPr>
              <p:cxnSp>
                <p:nvCxnSpPr>
                  <p:cNvPr id="110" name="Line 1639"/>
                  <p:cNvCxnSpPr/>
                  <p:nvPr/>
                </p:nvCxnSpPr>
                <p:spPr bwMode="auto">
                  <a:xfrm>
                    <a:off x="3789" y="8858"/>
                    <a:ext cx="145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med"/>
                    <a:tailEnd type="non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11" name="Text Box 16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2" y="8521"/>
                    <a:ext cx="456" cy="43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400" b="1" i="1">
                        <a:effectLst/>
                        <a:latin typeface="Times New Roman"/>
                        <a:ea typeface="Calibri"/>
                        <a:cs typeface="Times New Roman"/>
                      </a:rPr>
                      <a:t>+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2" name="Text Box 16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3" y="8479"/>
                    <a:ext cx="456" cy="43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400" b="1" i="1">
                        <a:effectLst/>
                        <a:latin typeface="Times New Roman"/>
                        <a:ea typeface="Calibri"/>
                        <a:cs typeface="Times New Roman"/>
                      </a:rPr>
                      <a:t>–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3" name="Oval 1642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8813"/>
                    <a:ext cx="90" cy="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14" name="Group 1643"/>
                  <p:cNvGrpSpPr>
                    <a:grpSpLocks/>
                  </p:cNvGrpSpPr>
                  <p:nvPr/>
                </p:nvGrpSpPr>
                <p:grpSpPr bwMode="auto">
                  <a:xfrm>
                    <a:off x="3951" y="8740"/>
                    <a:ext cx="1140" cy="313"/>
                    <a:chOff x="3951" y="8740"/>
                    <a:chExt cx="1140" cy="313"/>
                  </a:xfrm>
                </p:grpSpPr>
                <p:sp>
                  <p:nvSpPr>
                    <p:cNvPr id="117" name="Oval 1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5" y="8740"/>
                      <a:ext cx="264" cy="26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Oval 1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3" y="8740"/>
                      <a:ext cx="264" cy="26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9" name="Oval 1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1" y="8740"/>
                      <a:ext cx="264" cy="26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Oval 1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8740"/>
                      <a:ext cx="264" cy="26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" name="Rectangle 1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1" y="8872"/>
                      <a:ext cx="1140" cy="1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noFill/>
                      <a:miter lim="800000"/>
                      <a:headEnd/>
                      <a:tailEnd/>
                    </a:ln>
                    <a:extLst/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" name="Oval 1650"/>
                  <p:cNvSpPr>
                    <a:spLocks noChangeArrowheads="1"/>
                  </p:cNvSpPr>
                  <p:nvPr/>
                </p:nvSpPr>
                <p:spPr bwMode="auto">
                  <a:xfrm>
                    <a:off x="5235" y="8813"/>
                    <a:ext cx="90" cy="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22" name="Line 1651"/>
                <p:cNvCxnSpPr/>
                <p:nvPr/>
              </p:nvCxnSpPr>
              <p:spPr bwMode="auto">
                <a:xfrm>
                  <a:off x="4189236" y="2828290"/>
                  <a:ext cx="3810" cy="37973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Line 1652"/>
                <p:cNvCxnSpPr/>
                <p:nvPr/>
              </p:nvCxnSpPr>
              <p:spPr bwMode="auto">
                <a:xfrm>
                  <a:off x="4420917" y="2907665"/>
                  <a:ext cx="0" cy="61150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4" name="Oval 1653"/>
                <p:cNvSpPr>
                  <a:spLocks noChangeArrowheads="1"/>
                </p:cNvSpPr>
                <p:nvPr/>
              </p:nvSpPr>
              <p:spPr bwMode="auto">
                <a:xfrm>
                  <a:off x="3948430" y="2901380"/>
                  <a:ext cx="29845" cy="26670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Oval 1654"/>
                <p:cNvSpPr>
                  <a:spLocks noChangeArrowheads="1"/>
                </p:cNvSpPr>
                <p:nvPr/>
              </p:nvSpPr>
              <p:spPr bwMode="auto">
                <a:xfrm>
                  <a:off x="4180840" y="3194050"/>
                  <a:ext cx="29845" cy="26670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Oval 1655"/>
                <p:cNvSpPr>
                  <a:spLocks noChangeArrowheads="1"/>
                </p:cNvSpPr>
                <p:nvPr/>
              </p:nvSpPr>
              <p:spPr bwMode="auto">
                <a:xfrm>
                  <a:off x="3257366" y="3199130"/>
                  <a:ext cx="29845" cy="26670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Oval 1656"/>
                <p:cNvSpPr>
                  <a:spLocks noChangeArrowheads="1"/>
                </p:cNvSpPr>
                <p:nvPr/>
              </p:nvSpPr>
              <p:spPr bwMode="auto">
                <a:xfrm>
                  <a:off x="3257366" y="3505200"/>
                  <a:ext cx="29845" cy="2603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Oval 1657"/>
                <p:cNvSpPr>
                  <a:spLocks noChangeArrowheads="1"/>
                </p:cNvSpPr>
                <p:nvPr/>
              </p:nvSpPr>
              <p:spPr bwMode="auto">
                <a:xfrm>
                  <a:off x="5111836" y="3194050"/>
                  <a:ext cx="29845" cy="2603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9" name="Oval 1658"/>
                <p:cNvSpPr>
                  <a:spLocks noChangeArrowheads="1"/>
                </p:cNvSpPr>
                <p:nvPr/>
              </p:nvSpPr>
              <p:spPr bwMode="auto">
                <a:xfrm>
                  <a:off x="5111836" y="3501060"/>
                  <a:ext cx="29845" cy="2603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Text Box 1659"/>
                <p:cNvSpPr txBox="1">
                  <a:spLocks noChangeArrowheads="1"/>
                </p:cNvSpPr>
                <p:nvPr/>
              </p:nvSpPr>
              <p:spPr bwMode="auto">
                <a:xfrm>
                  <a:off x="5347275" y="2561590"/>
                  <a:ext cx="223580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Calibri"/>
                      <a:cs typeface="Times New Roman"/>
                    </a:rPr>
                    <a:t>ТС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1" name="Text Box 1660"/>
                <p:cNvSpPr txBox="1">
                  <a:spLocks noChangeArrowheads="1"/>
                </p:cNvSpPr>
                <p:nvPr/>
              </p:nvSpPr>
              <p:spPr bwMode="auto">
                <a:xfrm>
                  <a:off x="3038212" y="2803964"/>
                  <a:ext cx="246698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Calibri"/>
                      <a:cs typeface="Times New Roman"/>
                    </a:rPr>
                    <a:t>VS1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2" name="Text Box 1661"/>
                <p:cNvSpPr txBox="1">
                  <a:spLocks noChangeArrowheads="1"/>
                </p:cNvSpPr>
                <p:nvPr/>
              </p:nvSpPr>
              <p:spPr bwMode="auto">
                <a:xfrm>
                  <a:off x="3034665" y="3118066"/>
                  <a:ext cx="281940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Calibri"/>
                      <a:cs typeface="Times New Roman"/>
                    </a:rPr>
                    <a:t>VS3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3" name="Text Box 1662"/>
                <p:cNvSpPr txBox="1">
                  <a:spLocks noChangeArrowheads="1"/>
                </p:cNvSpPr>
                <p:nvPr/>
              </p:nvSpPr>
              <p:spPr bwMode="auto">
                <a:xfrm>
                  <a:off x="3029894" y="3415238"/>
                  <a:ext cx="304800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Calibri"/>
                      <a:cs typeface="Times New Roman"/>
                    </a:rPr>
                    <a:t>VS5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4" name="Text Box 1663"/>
                <p:cNvSpPr txBox="1">
                  <a:spLocks noChangeArrowheads="1"/>
                </p:cNvSpPr>
                <p:nvPr/>
              </p:nvSpPr>
              <p:spPr bwMode="auto">
                <a:xfrm>
                  <a:off x="5179060" y="2815822"/>
                  <a:ext cx="355881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Calibri"/>
                      <a:cs typeface="Times New Roman"/>
                    </a:rPr>
                    <a:t>VS4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5" name="Text Box 1664"/>
                <p:cNvSpPr txBox="1">
                  <a:spLocks noChangeArrowheads="1"/>
                </p:cNvSpPr>
                <p:nvPr/>
              </p:nvSpPr>
              <p:spPr bwMode="auto">
                <a:xfrm>
                  <a:off x="5184775" y="3093402"/>
                  <a:ext cx="307961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Calibri"/>
                      <a:cs typeface="Times New Roman"/>
                    </a:rPr>
                    <a:t>VS6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6" name="Text Box 1665"/>
                <p:cNvSpPr txBox="1">
                  <a:spLocks noChangeArrowheads="1"/>
                </p:cNvSpPr>
                <p:nvPr/>
              </p:nvSpPr>
              <p:spPr bwMode="auto">
                <a:xfrm>
                  <a:off x="5179061" y="3403150"/>
                  <a:ext cx="355880" cy="2400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Calibri"/>
                      <a:cs typeface="Times New Roman"/>
                    </a:rPr>
                    <a:t>VS2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3641725" y="1834210"/>
                  <a:ext cx="772795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4413250" y="1830070"/>
                  <a:ext cx="11430" cy="109791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641725" y="2062963"/>
                  <a:ext cx="53467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4180840" y="2061540"/>
                  <a:ext cx="13335" cy="8464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 flipH="1" flipV="1">
                  <a:off x="3963035" y="2292350"/>
                  <a:ext cx="0" cy="60007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3609975" y="2293488"/>
                  <a:ext cx="351155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Прямоугольник 142"/>
                <p:cNvSpPr/>
                <p:nvPr/>
              </p:nvSpPr>
              <p:spPr>
                <a:xfrm>
                  <a:off x="2846070" y="2561590"/>
                  <a:ext cx="2724785" cy="1213485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4" name="Oval 154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246755" y="3964940"/>
                  <a:ext cx="56515" cy="501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5" name="Oval 154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5114925" y="3959860"/>
                  <a:ext cx="56515" cy="501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 flipH="1">
                  <a:off x="3227070" y="395541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 flipH="1">
                  <a:off x="5099685" y="395541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 flipH="1">
                  <a:off x="5055235" y="449897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 flipH="1">
                  <a:off x="4071620" y="4503420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 flipH="1">
                  <a:off x="2208530" y="226504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 flipH="1">
                  <a:off x="2203450" y="180022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flipH="1">
                  <a:off x="2203450" y="2037715"/>
                  <a:ext cx="85090" cy="565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 Box 1637"/>
                <p:cNvSpPr txBox="1">
                  <a:spLocks noChangeArrowheads="1"/>
                </p:cNvSpPr>
                <p:nvPr/>
              </p:nvSpPr>
              <p:spPr bwMode="auto">
                <a:xfrm>
                  <a:off x="3765232" y="3951102"/>
                  <a:ext cx="174667" cy="2278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t" anchorCtr="0" upright="1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i="1" dirty="0">
                      <a:effectLst/>
                      <a:latin typeface="Times New Roman"/>
                      <a:ea typeface="Calibri"/>
                      <a:cs typeface="Times New Roman"/>
                    </a:rPr>
                    <a:t>L</a:t>
                  </a:r>
                  <a:endParaRPr lang="ru-R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57" name="Rectangle 162"/>
              <p:cNvSpPr>
                <a:spLocks noChangeArrowheads="1"/>
              </p:cNvSpPr>
              <p:nvPr/>
            </p:nvSpPr>
            <p:spPr bwMode="auto">
              <a:xfrm>
                <a:off x="4403214" y="3244030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Rectangle 165"/>
              <p:cNvSpPr>
                <a:spLocks noChangeArrowheads="1"/>
              </p:cNvSpPr>
              <p:nvPr/>
            </p:nvSpPr>
            <p:spPr bwMode="auto">
              <a:xfrm>
                <a:off x="4403214" y="3482155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Rectangle 169"/>
              <p:cNvSpPr>
                <a:spLocks noChangeArrowheads="1"/>
              </p:cNvSpPr>
              <p:nvPr/>
            </p:nvSpPr>
            <p:spPr bwMode="auto">
              <a:xfrm>
                <a:off x="4403214" y="3720280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Стрелка вправо с вырезом 161"/>
              <p:cNvSpPr/>
              <p:nvPr/>
            </p:nvSpPr>
            <p:spPr>
              <a:xfrm>
                <a:off x="2647159" y="1551106"/>
                <a:ext cx="1013334" cy="858936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872769" y="1655122"/>
                <a:ext cx="139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Power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input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4" name="Круговая стрелка 163"/>
              <p:cNvSpPr/>
              <p:nvPr/>
            </p:nvSpPr>
            <p:spPr>
              <a:xfrm>
                <a:off x="8818359" y="5352953"/>
                <a:ext cx="849376" cy="1057777"/>
              </a:xfrm>
              <a:prstGeom prst="circularArrow">
                <a:avLst>
                  <a:gd name="adj1" fmla="val 12500"/>
                  <a:gd name="adj2" fmla="val 2918200"/>
                  <a:gd name="adj3" fmla="val 20457681"/>
                  <a:gd name="adj4" fmla="val 16951302"/>
                  <a:gd name="adj5" fmla="val 22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Стрелка вправо с вырезом 165"/>
              <p:cNvSpPr/>
              <p:nvPr/>
            </p:nvSpPr>
            <p:spPr>
              <a:xfrm>
                <a:off x="4367676" y="3510619"/>
                <a:ext cx="782688" cy="608617"/>
              </a:xfrm>
              <a:prstGeom prst="notched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508022" y="3512044"/>
                <a:ext cx="139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B6188"/>
                    </a:solidFill>
                  </a:rPr>
                  <a:t>Control input</a:t>
                </a:r>
                <a:endParaRPr lang="ru-RU" dirty="0">
                  <a:solidFill>
                    <a:srgbClr val="3B6188"/>
                  </a:solidFill>
                </a:endParaRPr>
              </a:p>
            </p:txBody>
          </p:sp>
        </p:grpSp>
      </p:grpSp>
      <p:grpSp>
        <p:nvGrpSpPr>
          <p:cNvPr id="169" name="Группа 168"/>
          <p:cNvGrpSpPr/>
          <p:nvPr/>
        </p:nvGrpSpPr>
        <p:grpSpPr>
          <a:xfrm>
            <a:off x="8571330" y="637332"/>
            <a:ext cx="3336601" cy="2569902"/>
            <a:chOff x="0" y="0"/>
            <a:chExt cx="3337011" cy="2570222"/>
          </a:xfrm>
        </p:grpSpPr>
        <p:grpSp>
          <p:nvGrpSpPr>
            <p:cNvPr id="171" name="Группа 170"/>
            <p:cNvGrpSpPr/>
            <p:nvPr/>
          </p:nvGrpSpPr>
          <p:grpSpPr>
            <a:xfrm>
              <a:off x="202649" y="212536"/>
              <a:ext cx="3134362" cy="2214255"/>
              <a:chOff x="0" y="0"/>
              <a:chExt cx="3134666" cy="2214400"/>
            </a:xfrm>
          </p:grpSpPr>
          <p:sp>
            <p:nvSpPr>
              <p:cNvPr id="208" name="Полилиния 207"/>
              <p:cNvSpPr/>
              <p:nvPr/>
            </p:nvSpPr>
            <p:spPr>
              <a:xfrm flipV="1">
                <a:off x="2639403" y="44484"/>
                <a:ext cx="229643" cy="91858"/>
              </a:xfrm>
              <a:custGeom>
                <a:avLst/>
                <a:gdLst>
                  <a:gd name="connsiteX0" fmla="*/ 0 w 2546959"/>
                  <a:gd name="connsiteY0" fmla="*/ 12526 h 1048017"/>
                  <a:gd name="connsiteX1" fmla="*/ 417535 w 2546959"/>
                  <a:gd name="connsiteY1" fmla="*/ 1048011 h 1048017"/>
                  <a:gd name="connsiteX2" fmla="*/ 951978 w 2546959"/>
                  <a:gd name="connsiteY2" fmla="*/ 0 h 1048017"/>
                  <a:gd name="connsiteX3" fmla="*/ 1356987 w 2546959"/>
                  <a:gd name="connsiteY3" fmla="*/ 1043835 h 1048017"/>
                  <a:gd name="connsiteX4" fmla="*/ 1757820 w 2546959"/>
                  <a:gd name="connsiteY4" fmla="*/ 29227 h 1048017"/>
                  <a:gd name="connsiteX5" fmla="*/ 2179529 w 2546959"/>
                  <a:gd name="connsiteY5" fmla="*/ 1031309 h 1048017"/>
                  <a:gd name="connsiteX6" fmla="*/ 2546959 w 2546959"/>
                  <a:gd name="connsiteY6" fmla="*/ 70981 h 1048017"/>
                  <a:gd name="connsiteX0" fmla="*/ 0 w 2408523"/>
                  <a:gd name="connsiteY0" fmla="*/ 517874 h 1075857"/>
                  <a:gd name="connsiteX1" fmla="*/ 279099 w 2408523"/>
                  <a:gd name="connsiteY1" fmla="*/ 1048011 h 1075857"/>
                  <a:gd name="connsiteX2" fmla="*/ 813542 w 2408523"/>
                  <a:gd name="connsiteY2" fmla="*/ 0 h 1075857"/>
                  <a:gd name="connsiteX3" fmla="*/ 1218551 w 2408523"/>
                  <a:gd name="connsiteY3" fmla="*/ 1043835 h 1075857"/>
                  <a:gd name="connsiteX4" fmla="*/ 1619384 w 2408523"/>
                  <a:gd name="connsiteY4" fmla="*/ 29227 h 1075857"/>
                  <a:gd name="connsiteX5" fmla="*/ 2041093 w 2408523"/>
                  <a:gd name="connsiteY5" fmla="*/ 1031309 h 1075857"/>
                  <a:gd name="connsiteX6" fmla="*/ 2408523 w 2408523"/>
                  <a:gd name="connsiteY6" fmla="*/ 70981 h 1075857"/>
                  <a:gd name="connsiteX0" fmla="*/ 0 w 2408523"/>
                  <a:gd name="connsiteY0" fmla="*/ 533021 h 1091992"/>
                  <a:gd name="connsiteX1" fmla="*/ 279099 w 2408523"/>
                  <a:gd name="connsiteY1" fmla="*/ 1063158 h 1091992"/>
                  <a:gd name="connsiteX2" fmla="*/ 1258860 w 2408523"/>
                  <a:gd name="connsiteY2" fmla="*/ 0 h 1091992"/>
                  <a:gd name="connsiteX3" fmla="*/ 1218551 w 2408523"/>
                  <a:gd name="connsiteY3" fmla="*/ 1058982 h 1091992"/>
                  <a:gd name="connsiteX4" fmla="*/ 1619384 w 2408523"/>
                  <a:gd name="connsiteY4" fmla="*/ 44374 h 1091992"/>
                  <a:gd name="connsiteX5" fmla="*/ 2041093 w 2408523"/>
                  <a:gd name="connsiteY5" fmla="*/ 1046456 h 1091992"/>
                  <a:gd name="connsiteX6" fmla="*/ 2408523 w 2408523"/>
                  <a:gd name="connsiteY6" fmla="*/ 86128 h 1091992"/>
                  <a:gd name="connsiteX0" fmla="*/ 0 w 2408523"/>
                  <a:gd name="connsiteY0" fmla="*/ 533043 h 1060285"/>
                  <a:gd name="connsiteX1" fmla="*/ 503629 w 2408523"/>
                  <a:gd name="connsiteY1" fmla="*/ 1026879 h 1060285"/>
                  <a:gd name="connsiteX2" fmla="*/ 1258860 w 2408523"/>
                  <a:gd name="connsiteY2" fmla="*/ 22 h 1060285"/>
                  <a:gd name="connsiteX3" fmla="*/ 1218551 w 2408523"/>
                  <a:gd name="connsiteY3" fmla="*/ 1059004 h 1060285"/>
                  <a:gd name="connsiteX4" fmla="*/ 1619384 w 2408523"/>
                  <a:gd name="connsiteY4" fmla="*/ 44396 h 1060285"/>
                  <a:gd name="connsiteX5" fmla="*/ 2041093 w 2408523"/>
                  <a:gd name="connsiteY5" fmla="*/ 1046478 h 1060285"/>
                  <a:gd name="connsiteX6" fmla="*/ 2408523 w 2408523"/>
                  <a:gd name="connsiteY6" fmla="*/ 86150 h 1060285"/>
                  <a:gd name="connsiteX0" fmla="*/ 0 w 2408523"/>
                  <a:gd name="connsiteY0" fmla="*/ 533042 h 1059043"/>
                  <a:gd name="connsiteX1" fmla="*/ 503629 w 2408523"/>
                  <a:gd name="connsiteY1" fmla="*/ 1026878 h 1059043"/>
                  <a:gd name="connsiteX2" fmla="*/ 1258860 w 2408523"/>
                  <a:gd name="connsiteY2" fmla="*/ 21 h 1059043"/>
                  <a:gd name="connsiteX3" fmla="*/ 1218551 w 2408523"/>
                  <a:gd name="connsiteY3" fmla="*/ 1059003 h 1059043"/>
                  <a:gd name="connsiteX4" fmla="*/ 1619384 w 2408523"/>
                  <a:gd name="connsiteY4" fmla="*/ 44395 h 1059043"/>
                  <a:gd name="connsiteX5" fmla="*/ 2041093 w 2408523"/>
                  <a:gd name="connsiteY5" fmla="*/ 1046477 h 1059043"/>
                  <a:gd name="connsiteX6" fmla="*/ 2408523 w 2408523"/>
                  <a:gd name="connsiteY6" fmla="*/ 86149 h 1059043"/>
                  <a:gd name="connsiteX0" fmla="*/ 0 w 2408523"/>
                  <a:gd name="connsiteY0" fmla="*/ 533022 h 1066473"/>
                  <a:gd name="connsiteX1" fmla="*/ 447496 w 2408523"/>
                  <a:gd name="connsiteY1" fmla="*/ 1065036 h 1066473"/>
                  <a:gd name="connsiteX2" fmla="*/ 1258860 w 2408523"/>
                  <a:gd name="connsiteY2" fmla="*/ 1 h 1066473"/>
                  <a:gd name="connsiteX3" fmla="*/ 1218551 w 2408523"/>
                  <a:gd name="connsiteY3" fmla="*/ 1058983 h 1066473"/>
                  <a:gd name="connsiteX4" fmla="*/ 1619384 w 2408523"/>
                  <a:gd name="connsiteY4" fmla="*/ 44375 h 1066473"/>
                  <a:gd name="connsiteX5" fmla="*/ 2041093 w 2408523"/>
                  <a:gd name="connsiteY5" fmla="*/ 1046457 h 1066473"/>
                  <a:gd name="connsiteX6" fmla="*/ 2408523 w 2408523"/>
                  <a:gd name="connsiteY6" fmla="*/ 86129 h 1066473"/>
                  <a:gd name="connsiteX0" fmla="*/ 0 w 2408523"/>
                  <a:gd name="connsiteY0" fmla="*/ 533022 h 1067472"/>
                  <a:gd name="connsiteX1" fmla="*/ 447496 w 2408523"/>
                  <a:gd name="connsiteY1" fmla="*/ 1065036 h 1067472"/>
                  <a:gd name="connsiteX2" fmla="*/ 1258860 w 2408523"/>
                  <a:gd name="connsiteY2" fmla="*/ 1 h 1067472"/>
                  <a:gd name="connsiteX3" fmla="*/ 1218551 w 2408523"/>
                  <a:gd name="connsiteY3" fmla="*/ 1058983 h 1067472"/>
                  <a:gd name="connsiteX4" fmla="*/ 1619384 w 2408523"/>
                  <a:gd name="connsiteY4" fmla="*/ 44375 h 1067472"/>
                  <a:gd name="connsiteX5" fmla="*/ 2041093 w 2408523"/>
                  <a:gd name="connsiteY5" fmla="*/ 1046457 h 1067472"/>
                  <a:gd name="connsiteX6" fmla="*/ 2408523 w 2408523"/>
                  <a:gd name="connsiteY6" fmla="*/ 86129 h 1067472"/>
                  <a:gd name="connsiteX0" fmla="*/ 0 w 2408523"/>
                  <a:gd name="connsiteY0" fmla="*/ 533022 h 1065042"/>
                  <a:gd name="connsiteX1" fmla="*/ 447496 w 2408523"/>
                  <a:gd name="connsiteY1" fmla="*/ 1065036 h 1065042"/>
                  <a:gd name="connsiteX2" fmla="*/ 1258860 w 2408523"/>
                  <a:gd name="connsiteY2" fmla="*/ 1 h 1065042"/>
                  <a:gd name="connsiteX3" fmla="*/ 1218551 w 2408523"/>
                  <a:gd name="connsiteY3" fmla="*/ 1058983 h 1065042"/>
                  <a:gd name="connsiteX4" fmla="*/ 1619384 w 2408523"/>
                  <a:gd name="connsiteY4" fmla="*/ 44375 h 1065042"/>
                  <a:gd name="connsiteX5" fmla="*/ 2041093 w 2408523"/>
                  <a:gd name="connsiteY5" fmla="*/ 1046457 h 1065042"/>
                  <a:gd name="connsiteX6" fmla="*/ 2408523 w 2408523"/>
                  <a:gd name="connsiteY6" fmla="*/ 86129 h 1065042"/>
                  <a:gd name="connsiteX0" fmla="*/ 0 w 2041093"/>
                  <a:gd name="connsiteY0" fmla="*/ 533022 h 1065042"/>
                  <a:gd name="connsiteX1" fmla="*/ 447496 w 2041093"/>
                  <a:gd name="connsiteY1" fmla="*/ 1065036 h 1065042"/>
                  <a:gd name="connsiteX2" fmla="*/ 1258860 w 2041093"/>
                  <a:gd name="connsiteY2" fmla="*/ 1 h 1065042"/>
                  <a:gd name="connsiteX3" fmla="*/ 1218551 w 2041093"/>
                  <a:gd name="connsiteY3" fmla="*/ 1058983 h 1065042"/>
                  <a:gd name="connsiteX4" fmla="*/ 1619384 w 2041093"/>
                  <a:gd name="connsiteY4" fmla="*/ 44375 h 1065042"/>
                  <a:gd name="connsiteX5" fmla="*/ 2041093 w 2041093"/>
                  <a:gd name="connsiteY5" fmla="*/ 1046457 h 1065042"/>
                  <a:gd name="connsiteX0" fmla="*/ 0 w 1619384"/>
                  <a:gd name="connsiteY0" fmla="*/ 533022 h 1065042"/>
                  <a:gd name="connsiteX1" fmla="*/ 447496 w 1619384"/>
                  <a:gd name="connsiteY1" fmla="*/ 1065036 h 1065042"/>
                  <a:gd name="connsiteX2" fmla="*/ 1258860 w 1619384"/>
                  <a:gd name="connsiteY2" fmla="*/ 1 h 1065042"/>
                  <a:gd name="connsiteX3" fmla="*/ 1218551 w 1619384"/>
                  <a:gd name="connsiteY3" fmla="*/ 1058983 h 1065042"/>
                  <a:gd name="connsiteX4" fmla="*/ 1619384 w 1619384"/>
                  <a:gd name="connsiteY4" fmla="*/ 44375 h 1065042"/>
                  <a:gd name="connsiteX0" fmla="*/ 0 w 1298684"/>
                  <a:gd name="connsiteY0" fmla="*/ 533022 h 1065042"/>
                  <a:gd name="connsiteX1" fmla="*/ 447496 w 1298684"/>
                  <a:gd name="connsiteY1" fmla="*/ 1065036 h 1065042"/>
                  <a:gd name="connsiteX2" fmla="*/ 1258860 w 1298684"/>
                  <a:gd name="connsiteY2" fmla="*/ 1 h 1065042"/>
                  <a:gd name="connsiteX3" fmla="*/ 1218551 w 1298684"/>
                  <a:gd name="connsiteY3" fmla="*/ 1058983 h 1065042"/>
                  <a:gd name="connsiteX0" fmla="*/ 0 w 1258860"/>
                  <a:gd name="connsiteY0" fmla="*/ 533021 h 1065041"/>
                  <a:gd name="connsiteX1" fmla="*/ 447496 w 1258860"/>
                  <a:gd name="connsiteY1" fmla="*/ 1065035 h 1065041"/>
                  <a:gd name="connsiteX2" fmla="*/ 1258860 w 1258860"/>
                  <a:gd name="connsiteY2" fmla="*/ 0 h 1065041"/>
                  <a:gd name="connsiteX0" fmla="*/ 0 w 761167"/>
                  <a:gd name="connsiteY0" fmla="*/ 0 h 532015"/>
                  <a:gd name="connsiteX1" fmla="*/ 447496 w 761167"/>
                  <a:gd name="connsiteY1" fmla="*/ 532014 h 532015"/>
                  <a:gd name="connsiteX2" fmla="*/ 761167 w 761167"/>
                  <a:gd name="connsiteY2" fmla="*/ 5627 h 532015"/>
                  <a:gd name="connsiteX0" fmla="*/ 0 w 741195"/>
                  <a:gd name="connsiteY0" fmla="*/ 0 h 532014"/>
                  <a:gd name="connsiteX1" fmla="*/ 447496 w 741195"/>
                  <a:gd name="connsiteY1" fmla="*/ 532014 h 532014"/>
                  <a:gd name="connsiteX2" fmla="*/ 741195 w 741195"/>
                  <a:gd name="connsiteY2" fmla="*/ 0 h 532014"/>
                  <a:gd name="connsiteX0" fmla="*/ 0 w 741195"/>
                  <a:gd name="connsiteY0" fmla="*/ 0 h 532014"/>
                  <a:gd name="connsiteX1" fmla="*/ 447496 w 741195"/>
                  <a:gd name="connsiteY1" fmla="*/ 532014 h 532014"/>
                  <a:gd name="connsiteX2" fmla="*/ 741195 w 741195"/>
                  <a:gd name="connsiteY2" fmla="*/ 0 h 532014"/>
                  <a:gd name="connsiteX0" fmla="*/ 0 w 741195"/>
                  <a:gd name="connsiteY0" fmla="*/ 0 h 532014"/>
                  <a:gd name="connsiteX1" fmla="*/ 447496 w 741195"/>
                  <a:gd name="connsiteY1" fmla="*/ 532014 h 532014"/>
                  <a:gd name="connsiteX2" fmla="*/ 741195 w 741195"/>
                  <a:gd name="connsiteY2" fmla="*/ 0 h 532014"/>
                  <a:gd name="connsiteX0" fmla="*/ 0 w 741195"/>
                  <a:gd name="connsiteY0" fmla="*/ 0 h 527181"/>
                  <a:gd name="connsiteX1" fmla="*/ 383862 w 741195"/>
                  <a:gd name="connsiteY1" fmla="*/ 527181 h 527181"/>
                  <a:gd name="connsiteX2" fmla="*/ 741195 w 741195"/>
                  <a:gd name="connsiteY2" fmla="*/ 0 h 527181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27184"/>
                  <a:gd name="connsiteX1" fmla="*/ 383862 w 741195"/>
                  <a:gd name="connsiteY1" fmla="*/ 527181 h 527184"/>
                  <a:gd name="connsiteX2" fmla="*/ 741195 w 741195"/>
                  <a:gd name="connsiteY2" fmla="*/ 0 h 527184"/>
                  <a:gd name="connsiteX0" fmla="*/ 0 w 741195"/>
                  <a:gd name="connsiteY0" fmla="*/ 7997 h 554185"/>
                  <a:gd name="connsiteX1" fmla="*/ 235819 w 741195"/>
                  <a:gd name="connsiteY1" fmla="*/ 431127 h 554185"/>
                  <a:gd name="connsiteX2" fmla="*/ 383862 w 741195"/>
                  <a:gd name="connsiteY2" fmla="*/ 527181 h 554185"/>
                  <a:gd name="connsiteX3" fmla="*/ 741195 w 741195"/>
                  <a:gd name="connsiteY3" fmla="*/ 0 h 554185"/>
                  <a:gd name="connsiteX0" fmla="*/ 0 w 741195"/>
                  <a:gd name="connsiteY0" fmla="*/ 7997 h 553780"/>
                  <a:gd name="connsiteX1" fmla="*/ 235819 w 741195"/>
                  <a:gd name="connsiteY1" fmla="*/ 428820 h 553780"/>
                  <a:gd name="connsiteX2" fmla="*/ 383862 w 741195"/>
                  <a:gd name="connsiteY2" fmla="*/ 527181 h 553780"/>
                  <a:gd name="connsiteX3" fmla="*/ 741195 w 741195"/>
                  <a:gd name="connsiteY3" fmla="*/ 0 h 553780"/>
                  <a:gd name="connsiteX0" fmla="*/ 0 w 741195"/>
                  <a:gd name="connsiteY0" fmla="*/ 7997 h 553780"/>
                  <a:gd name="connsiteX1" fmla="*/ 235819 w 741195"/>
                  <a:gd name="connsiteY1" fmla="*/ 428820 h 553780"/>
                  <a:gd name="connsiteX2" fmla="*/ 383862 w 741195"/>
                  <a:gd name="connsiteY2" fmla="*/ 527181 h 553780"/>
                  <a:gd name="connsiteX3" fmla="*/ 741195 w 741195"/>
                  <a:gd name="connsiteY3" fmla="*/ 0 h 553780"/>
                  <a:gd name="connsiteX0" fmla="*/ 0 w 741195"/>
                  <a:gd name="connsiteY0" fmla="*/ 7997 h 549791"/>
                  <a:gd name="connsiteX1" fmla="*/ 235819 w 741195"/>
                  <a:gd name="connsiteY1" fmla="*/ 428820 h 549791"/>
                  <a:gd name="connsiteX2" fmla="*/ 383862 w 741195"/>
                  <a:gd name="connsiteY2" fmla="*/ 527181 h 549791"/>
                  <a:gd name="connsiteX3" fmla="*/ 741195 w 741195"/>
                  <a:gd name="connsiteY3" fmla="*/ 0 h 54979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7997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741195"/>
                  <a:gd name="connsiteY0" fmla="*/ 8686 h 527181"/>
                  <a:gd name="connsiteX1" fmla="*/ 235819 w 741195"/>
                  <a:gd name="connsiteY1" fmla="*/ 428820 h 527181"/>
                  <a:gd name="connsiteX2" fmla="*/ 383862 w 741195"/>
                  <a:gd name="connsiteY2" fmla="*/ 527181 h 527181"/>
                  <a:gd name="connsiteX3" fmla="*/ 741195 w 741195"/>
                  <a:gd name="connsiteY3" fmla="*/ 0 h 527181"/>
                  <a:gd name="connsiteX0" fmla="*/ 0 w 505376"/>
                  <a:gd name="connsiteY0" fmla="*/ 428820 h 527181"/>
                  <a:gd name="connsiteX1" fmla="*/ 148043 w 505376"/>
                  <a:gd name="connsiteY1" fmla="*/ 527181 h 527181"/>
                  <a:gd name="connsiteX2" fmla="*/ 505376 w 505376"/>
                  <a:gd name="connsiteY2" fmla="*/ 0 h 527181"/>
                  <a:gd name="connsiteX0" fmla="*/ 0 w 505376"/>
                  <a:gd name="connsiteY0" fmla="*/ 428820 h 527181"/>
                  <a:gd name="connsiteX1" fmla="*/ 148043 w 505376"/>
                  <a:gd name="connsiteY1" fmla="*/ 527181 h 527181"/>
                  <a:gd name="connsiteX2" fmla="*/ 505376 w 505376"/>
                  <a:gd name="connsiteY2" fmla="*/ 0 h 527181"/>
                  <a:gd name="connsiteX0" fmla="*/ 0 w 434656"/>
                  <a:gd name="connsiteY0" fmla="*/ 460279 h 527181"/>
                  <a:gd name="connsiteX1" fmla="*/ 77323 w 434656"/>
                  <a:gd name="connsiteY1" fmla="*/ 527181 h 527181"/>
                  <a:gd name="connsiteX2" fmla="*/ 434656 w 434656"/>
                  <a:gd name="connsiteY2" fmla="*/ 0 h 527181"/>
                  <a:gd name="connsiteX0" fmla="*/ 0 w 435117"/>
                  <a:gd name="connsiteY0" fmla="*/ 508444 h 534438"/>
                  <a:gd name="connsiteX1" fmla="*/ 77784 w 435117"/>
                  <a:gd name="connsiteY1" fmla="*/ 527181 h 534438"/>
                  <a:gd name="connsiteX2" fmla="*/ 435117 w 435117"/>
                  <a:gd name="connsiteY2" fmla="*/ 0 h 534438"/>
                  <a:gd name="connsiteX0" fmla="*/ 0 w 435578"/>
                  <a:gd name="connsiteY0" fmla="*/ 483344 h 527181"/>
                  <a:gd name="connsiteX1" fmla="*/ 78245 w 435578"/>
                  <a:gd name="connsiteY1" fmla="*/ 527181 h 527181"/>
                  <a:gd name="connsiteX2" fmla="*/ 435578 w 435578"/>
                  <a:gd name="connsiteY2" fmla="*/ 0 h 527181"/>
                  <a:gd name="connsiteX0" fmla="*/ 0 w 436039"/>
                  <a:gd name="connsiteY0" fmla="*/ 508444 h 534438"/>
                  <a:gd name="connsiteX1" fmla="*/ 78706 w 436039"/>
                  <a:gd name="connsiteY1" fmla="*/ 527181 h 534438"/>
                  <a:gd name="connsiteX2" fmla="*/ 436039 w 436039"/>
                  <a:gd name="connsiteY2" fmla="*/ 0 h 534438"/>
                  <a:gd name="connsiteX0" fmla="*/ 0 w 435468"/>
                  <a:gd name="connsiteY0" fmla="*/ 484585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84585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84585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91740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91740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91740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91740 h 527181"/>
                  <a:gd name="connsiteX1" fmla="*/ 78135 w 435468"/>
                  <a:gd name="connsiteY1" fmla="*/ 527181 h 527181"/>
                  <a:gd name="connsiteX2" fmla="*/ 435468 w 435468"/>
                  <a:gd name="connsiteY2" fmla="*/ 0 h 527181"/>
                  <a:gd name="connsiteX0" fmla="*/ 0 w 435468"/>
                  <a:gd name="connsiteY0" fmla="*/ 491740 h 527181"/>
                  <a:gd name="connsiteX1" fmla="*/ 78135 w 435468"/>
                  <a:gd name="connsiteY1" fmla="*/ 527181 h 527181"/>
                  <a:gd name="connsiteX2" fmla="*/ 206287 w 435468"/>
                  <a:gd name="connsiteY2" fmla="*/ 435189 h 527181"/>
                  <a:gd name="connsiteX3" fmla="*/ 435468 w 435468"/>
                  <a:gd name="connsiteY3" fmla="*/ 0 h 527181"/>
                  <a:gd name="connsiteX0" fmla="*/ 0 w 206287"/>
                  <a:gd name="connsiteY0" fmla="*/ 56551 h 91992"/>
                  <a:gd name="connsiteX1" fmla="*/ 78135 w 206287"/>
                  <a:gd name="connsiteY1" fmla="*/ 91992 h 91992"/>
                  <a:gd name="connsiteX2" fmla="*/ 206287 w 206287"/>
                  <a:gd name="connsiteY2" fmla="*/ 0 h 9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87" h="91992">
                    <a:moveTo>
                      <a:pt x="0" y="56551"/>
                    </a:moveTo>
                    <a:cubicBezTo>
                      <a:pt x="31866" y="79690"/>
                      <a:pt x="34292" y="81868"/>
                      <a:pt x="78135" y="91992"/>
                    </a:cubicBezTo>
                    <a:cubicBezTo>
                      <a:pt x="112516" y="82567"/>
                      <a:pt x="146732" y="87863"/>
                      <a:pt x="206287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/>
              </a:p>
            </p:txBody>
          </p:sp>
          <p:cxnSp>
            <p:nvCxnSpPr>
              <p:cNvPr id="209" name="Прямая соединительная линия 208"/>
              <p:cNvCxnSpPr/>
              <p:nvPr/>
            </p:nvCxnSpPr>
            <p:spPr>
              <a:xfrm>
                <a:off x="2570205" y="281734"/>
                <a:ext cx="0" cy="2787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Группа 209"/>
              <p:cNvGrpSpPr/>
              <p:nvPr/>
            </p:nvGrpSpPr>
            <p:grpSpPr>
              <a:xfrm>
                <a:off x="0" y="0"/>
                <a:ext cx="3134666" cy="2214400"/>
                <a:chOff x="0" y="0"/>
                <a:chExt cx="3134666" cy="2214400"/>
              </a:xfrm>
            </p:grpSpPr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flipV="1">
                  <a:off x="74140" y="553583"/>
                  <a:ext cx="3060526" cy="38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Полилиния 211"/>
                <p:cNvSpPr/>
                <p:nvPr/>
              </p:nvSpPr>
              <p:spPr>
                <a:xfrm>
                  <a:off x="365760" y="553583"/>
                  <a:ext cx="82713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3" name="Полилиния 212"/>
                <p:cNvSpPr/>
                <p:nvPr/>
              </p:nvSpPr>
              <p:spPr>
                <a:xfrm>
                  <a:off x="2021565" y="553583"/>
                  <a:ext cx="82677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4" name="Полилиния 213"/>
                <p:cNvSpPr/>
                <p:nvPr/>
              </p:nvSpPr>
              <p:spPr>
                <a:xfrm flipV="1">
                  <a:off x="1196134" y="34599"/>
                  <a:ext cx="82713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5" name="Полилиния 214"/>
                <p:cNvSpPr/>
                <p:nvPr/>
              </p:nvSpPr>
              <p:spPr>
                <a:xfrm>
                  <a:off x="924285" y="558526"/>
                  <a:ext cx="82713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6" name="Полилиния 215"/>
                <p:cNvSpPr/>
                <p:nvPr/>
              </p:nvSpPr>
              <p:spPr>
                <a:xfrm>
                  <a:off x="2570205" y="553583"/>
                  <a:ext cx="274955" cy="44196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383862"/>
                    <a:gd name="connsiteY0" fmla="*/ 0 h 519187"/>
                    <a:gd name="connsiteX1" fmla="*/ 383862 w 383862"/>
                    <a:gd name="connsiteY1" fmla="*/ 519184 h 519187"/>
                    <a:gd name="connsiteX0" fmla="*/ 0 w 383862"/>
                    <a:gd name="connsiteY0" fmla="*/ 0 h 519187"/>
                    <a:gd name="connsiteX1" fmla="*/ 247159 w 383862"/>
                    <a:gd name="connsiteY1" fmla="*/ 442921 h 519187"/>
                    <a:gd name="connsiteX2" fmla="*/ 383862 w 383862"/>
                    <a:gd name="connsiteY2" fmla="*/ 519184 h 519187"/>
                    <a:gd name="connsiteX0" fmla="*/ 0 w 383862"/>
                    <a:gd name="connsiteY0" fmla="*/ 0 h 519190"/>
                    <a:gd name="connsiteX1" fmla="*/ 247159 w 383862"/>
                    <a:gd name="connsiteY1" fmla="*/ 442921 h 519190"/>
                    <a:gd name="connsiteX2" fmla="*/ 383862 w 383862"/>
                    <a:gd name="connsiteY2" fmla="*/ 519187 h 519190"/>
                    <a:gd name="connsiteX0" fmla="*/ 0 w 247159"/>
                    <a:gd name="connsiteY0" fmla="*/ 0 h 442921"/>
                    <a:gd name="connsiteX1" fmla="*/ 247159 w 247159"/>
                    <a:gd name="connsiteY1" fmla="*/ 442921 h 442921"/>
                    <a:gd name="connsiteX0" fmla="*/ 0 w 247159"/>
                    <a:gd name="connsiteY0" fmla="*/ 0 h 442921"/>
                    <a:gd name="connsiteX1" fmla="*/ 247159 w 247159"/>
                    <a:gd name="connsiteY1" fmla="*/ 442921 h 442921"/>
                    <a:gd name="connsiteX0" fmla="*/ 0 w 247159"/>
                    <a:gd name="connsiteY0" fmla="*/ 0 h 442921"/>
                    <a:gd name="connsiteX1" fmla="*/ 247159 w 247159"/>
                    <a:gd name="connsiteY1" fmla="*/ 442921 h 44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7159" h="442921">
                      <a:moveTo>
                        <a:pt x="0" y="0"/>
                      </a:moveTo>
                      <a:cubicBezTo>
                        <a:pt x="82386" y="147640"/>
                        <a:pt x="93461" y="215777"/>
                        <a:pt x="247159" y="442921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7" name="Полилиния 216"/>
                <p:cNvSpPr/>
                <p:nvPr/>
              </p:nvSpPr>
              <p:spPr>
                <a:xfrm flipV="1">
                  <a:off x="1754659" y="39542"/>
                  <a:ext cx="82713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8" name="Полилиния 217"/>
                <p:cNvSpPr/>
                <p:nvPr/>
              </p:nvSpPr>
              <p:spPr>
                <a:xfrm flipV="1">
                  <a:off x="103796" y="39542"/>
                  <a:ext cx="826770" cy="52705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19" name="Полилиния 218"/>
                <p:cNvSpPr/>
                <p:nvPr/>
              </p:nvSpPr>
              <p:spPr>
                <a:xfrm flipV="1">
                  <a:off x="642551" y="39542"/>
                  <a:ext cx="826953" cy="526758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20" name="Полилиния 219"/>
                <p:cNvSpPr/>
                <p:nvPr/>
              </p:nvSpPr>
              <p:spPr>
                <a:xfrm flipV="1">
                  <a:off x="2298356" y="34599"/>
                  <a:ext cx="567532" cy="518380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56506"/>
                    <a:gd name="connsiteX1" fmla="*/ 383862 w 741195"/>
                    <a:gd name="connsiteY1" fmla="*/ 527181 h 556506"/>
                    <a:gd name="connsiteX2" fmla="*/ 509181 w 741195"/>
                    <a:gd name="connsiteY2" fmla="*/ 439088 h 556506"/>
                    <a:gd name="connsiteX3" fmla="*/ 741195 w 741195"/>
                    <a:gd name="connsiteY3" fmla="*/ 0 h 556506"/>
                    <a:gd name="connsiteX0" fmla="*/ 0 w 741195"/>
                    <a:gd name="connsiteY0" fmla="*/ 7997 h 528477"/>
                    <a:gd name="connsiteX1" fmla="*/ 383862 w 741195"/>
                    <a:gd name="connsiteY1" fmla="*/ 527181 h 528477"/>
                    <a:gd name="connsiteX2" fmla="*/ 509181 w 741195"/>
                    <a:gd name="connsiteY2" fmla="*/ 439088 h 528477"/>
                    <a:gd name="connsiteX3" fmla="*/ 741195 w 741195"/>
                    <a:gd name="connsiteY3" fmla="*/ 0 h 528477"/>
                    <a:gd name="connsiteX0" fmla="*/ 0 w 741195"/>
                    <a:gd name="connsiteY0" fmla="*/ 7997 h 527388"/>
                    <a:gd name="connsiteX1" fmla="*/ 383862 w 741195"/>
                    <a:gd name="connsiteY1" fmla="*/ 527181 h 527388"/>
                    <a:gd name="connsiteX2" fmla="*/ 509181 w 741195"/>
                    <a:gd name="connsiteY2" fmla="*/ 439088 h 527388"/>
                    <a:gd name="connsiteX3" fmla="*/ 741195 w 741195"/>
                    <a:gd name="connsiteY3" fmla="*/ 0 h 527388"/>
                    <a:gd name="connsiteX0" fmla="*/ 0 w 741195"/>
                    <a:gd name="connsiteY0" fmla="*/ 7997 h 527436"/>
                    <a:gd name="connsiteX1" fmla="*/ 383862 w 741195"/>
                    <a:gd name="connsiteY1" fmla="*/ 527181 h 527436"/>
                    <a:gd name="connsiteX2" fmla="*/ 509181 w 741195"/>
                    <a:gd name="connsiteY2" fmla="*/ 439088 h 527436"/>
                    <a:gd name="connsiteX3" fmla="*/ 741195 w 741195"/>
                    <a:gd name="connsiteY3" fmla="*/ 0 h 527436"/>
                    <a:gd name="connsiteX0" fmla="*/ 0 w 509181"/>
                    <a:gd name="connsiteY0" fmla="*/ 0 h 519439"/>
                    <a:gd name="connsiteX1" fmla="*/ 383862 w 509181"/>
                    <a:gd name="connsiteY1" fmla="*/ 519184 h 519439"/>
                    <a:gd name="connsiteX2" fmla="*/ 509181 w 509181"/>
                    <a:gd name="connsiteY2" fmla="*/ 431091 h 519439"/>
                    <a:gd name="connsiteX0" fmla="*/ 0 w 509181"/>
                    <a:gd name="connsiteY0" fmla="*/ 0 h 519767"/>
                    <a:gd name="connsiteX1" fmla="*/ 383862 w 509181"/>
                    <a:gd name="connsiteY1" fmla="*/ 519184 h 519767"/>
                    <a:gd name="connsiteX2" fmla="*/ 509181 w 509181"/>
                    <a:gd name="connsiteY2" fmla="*/ 431091 h 519767"/>
                    <a:gd name="connsiteX0" fmla="*/ 0 w 509181"/>
                    <a:gd name="connsiteY0" fmla="*/ 0 h 519767"/>
                    <a:gd name="connsiteX1" fmla="*/ 383862 w 509181"/>
                    <a:gd name="connsiteY1" fmla="*/ 519184 h 519767"/>
                    <a:gd name="connsiteX2" fmla="*/ 509181 w 509181"/>
                    <a:gd name="connsiteY2" fmla="*/ 431091 h 519767"/>
                    <a:gd name="connsiteX0" fmla="*/ 0 w 509181"/>
                    <a:gd name="connsiteY0" fmla="*/ 0 h 519202"/>
                    <a:gd name="connsiteX1" fmla="*/ 383862 w 509181"/>
                    <a:gd name="connsiteY1" fmla="*/ 519184 h 519202"/>
                    <a:gd name="connsiteX2" fmla="*/ 509181 w 509181"/>
                    <a:gd name="connsiteY2" fmla="*/ 431091 h 51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9181" h="519202">
                      <a:moveTo>
                        <a:pt x="0" y="0"/>
                      </a:moveTo>
                      <a:cubicBezTo>
                        <a:pt x="47086" y="125936"/>
                        <a:pt x="234127" y="520517"/>
                        <a:pt x="383862" y="519184"/>
                      </a:cubicBezTo>
                      <a:cubicBezTo>
                        <a:pt x="419924" y="519937"/>
                        <a:pt x="449587" y="497996"/>
                        <a:pt x="509181" y="431091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21" name="Полилиния 220"/>
                <p:cNvSpPr/>
                <p:nvPr/>
              </p:nvSpPr>
              <p:spPr>
                <a:xfrm>
                  <a:off x="1467982" y="558526"/>
                  <a:ext cx="826953" cy="526758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1195" h="527184">
                      <a:moveTo>
                        <a:pt x="0" y="7997"/>
                      </a:moveTo>
                      <a:cubicBezTo>
                        <a:pt x="47086" y="133933"/>
                        <a:pt x="234127" y="528514"/>
                        <a:pt x="383862" y="527181"/>
                      </a:cubicBezTo>
                      <a:cubicBezTo>
                        <a:pt x="533597" y="525848"/>
                        <a:pt x="691293" y="126397"/>
                        <a:pt x="74119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93911" y="553583"/>
                  <a:ext cx="546735" cy="526667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53528"/>
                    <a:gd name="connsiteX1" fmla="*/ 231975 w 741195"/>
                    <a:gd name="connsiteY1" fmla="*/ 425993 h 553528"/>
                    <a:gd name="connsiteX2" fmla="*/ 383862 w 741195"/>
                    <a:gd name="connsiteY2" fmla="*/ 527181 h 553528"/>
                    <a:gd name="connsiteX3" fmla="*/ 741195 w 741195"/>
                    <a:gd name="connsiteY3" fmla="*/ 0 h 553528"/>
                    <a:gd name="connsiteX0" fmla="*/ 0 w 741195"/>
                    <a:gd name="connsiteY0" fmla="*/ 7997 h 547015"/>
                    <a:gd name="connsiteX1" fmla="*/ 231975 w 741195"/>
                    <a:gd name="connsiteY1" fmla="*/ 425993 h 547015"/>
                    <a:gd name="connsiteX2" fmla="*/ 383862 w 741195"/>
                    <a:gd name="connsiteY2" fmla="*/ 527181 h 547015"/>
                    <a:gd name="connsiteX3" fmla="*/ 741195 w 741195"/>
                    <a:gd name="connsiteY3" fmla="*/ 0 h 547015"/>
                    <a:gd name="connsiteX0" fmla="*/ 0 w 741195"/>
                    <a:gd name="connsiteY0" fmla="*/ 7997 h 547139"/>
                    <a:gd name="connsiteX1" fmla="*/ 231975 w 741195"/>
                    <a:gd name="connsiteY1" fmla="*/ 425993 h 547139"/>
                    <a:gd name="connsiteX2" fmla="*/ 381382 w 741195"/>
                    <a:gd name="connsiteY2" fmla="*/ 527320 h 547139"/>
                    <a:gd name="connsiteX3" fmla="*/ 741195 w 741195"/>
                    <a:gd name="connsiteY3" fmla="*/ 0 h 547139"/>
                    <a:gd name="connsiteX0" fmla="*/ 0 w 741195"/>
                    <a:gd name="connsiteY0" fmla="*/ 7997 h 551009"/>
                    <a:gd name="connsiteX1" fmla="*/ 231975 w 741195"/>
                    <a:gd name="connsiteY1" fmla="*/ 425993 h 551009"/>
                    <a:gd name="connsiteX2" fmla="*/ 381382 w 741195"/>
                    <a:gd name="connsiteY2" fmla="*/ 531618 h 551009"/>
                    <a:gd name="connsiteX3" fmla="*/ 741195 w 741195"/>
                    <a:gd name="connsiteY3" fmla="*/ 0 h 551009"/>
                    <a:gd name="connsiteX0" fmla="*/ 0 w 741195"/>
                    <a:gd name="connsiteY0" fmla="*/ 7997 h 551059"/>
                    <a:gd name="connsiteX1" fmla="*/ 231975 w 741195"/>
                    <a:gd name="connsiteY1" fmla="*/ 425993 h 551059"/>
                    <a:gd name="connsiteX2" fmla="*/ 381382 w 741195"/>
                    <a:gd name="connsiteY2" fmla="*/ 531673 h 551059"/>
                    <a:gd name="connsiteX3" fmla="*/ 741195 w 741195"/>
                    <a:gd name="connsiteY3" fmla="*/ 0 h 551059"/>
                    <a:gd name="connsiteX0" fmla="*/ 0 w 741195"/>
                    <a:gd name="connsiteY0" fmla="*/ 7997 h 551102"/>
                    <a:gd name="connsiteX1" fmla="*/ 231975 w 741195"/>
                    <a:gd name="connsiteY1" fmla="*/ 425993 h 551102"/>
                    <a:gd name="connsiteX2" fmla="*/ 381382 w 741195"/>
                    <a:gd name="connsiteY2" fmla="*/ 531721 h 551102"/>
                    <a:gd name="connsiteX3" fmla="*/ 741195 w 741195"/>
                    <a:gd name="connsiteY3" fmla="*/ 0 h 551102"/>
                    <a:gd name="connsiteX0" fmla="*/ 0 w 741195"/>
                    <a:gd name="connsiteY0" fmla="*/ 7997 h 532309"/>
                    <a:gd name="connsiteX1" fmla="*/ 231975 w 741195"/>
                    <a:gd name="connsiteY1" fmla="*/ 425993 h 532309"/>
                    <a:gd name="connsiteX2" fmla="*/ 381382 w 741195"/>
                    <a:gd name="connsiteY2" fmla="*/ 531721 h 532309"/>
                    <a:gd name="connsiteX3" fmla="*/ 741195 w 741195"/>
                    <a:gd name="connsiteY3" fmla="*/ 0 h 532309"/>
                    <a:gd name="connsiteX0" fmla="*/ 0 w 741195"/>
                    <a:gd name="connsiteY0" fmla="*/ 7997 h 532309"/>
                    <a:gd name="connsiteX1" fmla="*/ 231975 w 741195"/>
                    <a:gd name="connsiteY1" fmla="*/ 425993 h 532309"/>
                    <a:gd name="connsiteX2" fmla="*/ 381382 w 741195"/>
                    <a:gd name="connsiteY2" fmla="*/ 531721 h 532309"/>
                    <a:gd name="connsiteX3" fmla="*/ 741195 w 741195"/>
                    <a:gd name="connsiteY3" fmla="*/ 0 h 532309"/>
                    <a:gd name="connsiteX0" fmla="*/ 0 w 741195"/>
                    <a:gd name="connsiteY0" fmla="*/ 7997 h 531721"/>
                    <a:gd name="connsiteX1" fmla="*/ 231975 w 741195"/>
                    <a:gd name="connsiteY1" fmla="*/ 425993 h 531721"/>
                    <a:gd name="connsiteX2" fmla="*/ 381382 w 741195"/>
                    <a:gd name="connsiteY2" fmla="*/ 531721 h 531721"/>
                    <a:gd name="connsiteX3" fmla="*/ 741195 w 741195"/>
                    <a:gd name="connsiteY3" fmla="*/ 0 h 531721"/>
                    <a:gd name="connsiteX0" fmla="*/ 0 w 509220"/>
                    <a:gd name="connsiteY0" fmla="*/ 425993 h 531721"/>
                    <a:gd name="connsiteX1" fmla="*/ 149407 w 509220"/>
                    <a:gd name="connsiteY1" fmla="*/ 531721 h 531721"/>
                    <a:gd name="connsiteX2" fmla="*/ 509220 w 509220"/>
                    <a:gd name="connsiteY2" fmla="*/ 0 h 531721"/>
                    <a:gd name="connsiteX0" fmla="*/ 0 w 490493"/>
                    <a:gd name="connsiteY0" fmla="*/ 442148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42148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31721"/>
                    <a:gd name="connsiteX1" fmla="*/ 130680 w 490493"/>
                    <a:gd name="connsiteY1" fmla="*/ 531721 h 531721"/>
                    <a:gd name="connsiteX2" fmla="*/ 490493 w 490493"/>
                    <a:gd name="connsiteY2" fmla="*/ 0 h 531721"/>
                    <a:gd name="connsiteX0" fmla="*/ 0 w 490493"/>
                    <a:gd name="connsiteY0" fmla="*/ 416354 h 526891"/>
                    <a:gd name="connsiteX1" fmla="*/ 130682 w 490493"/>
                    <a:gd name="connsiteY1" fmla="*/ 526891 h 526891"/>
                    <a:gd name="connsiteX2" fmla="*/ 490493 w 490493"/>
                    <a:gd name="connsiteY2" fmla="*/ 0 h 526891"/>
                    <a:gd name="connsiteX0" fmla="*/ 0 w 490493"/>
                    <a:gd name="connsiteY0" fmla="*/ 416354 h 526891"/>
                    <a:gd name="connsiteX1" fmla="*/ 130682 w 490493"/>
                    <a:gd name="connsiteY1" fmla="*/ 526891 h 526891"/>
                    <a:gd name="connsiteX2" fmla="*/ 490493 w 490493"/>
                    <a:gd name="connsiteY2" fmla="*/ 0 h 526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0493" h="526891">
                      <a:moveTo>
                        <a:pt x="0" y="416354"/>
                      </a:moveTo>
                      <a:cubicBezTo>
                        <a:pt x="41522" y="469431"/>
                        <a:pt x="45829" y="518490"/>
                        <a:pt x="130682" y="526891"/>
                      </a:cubicBezTo>
                      <a:cubicBezTo>
                        <a:pt x="280417" y="525558"/>
                        <a:pt x="440591" y="126397"/>
                        <a:pt x="490493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 flipV="1">
                  <a:off x="103796" y="103797"/>
                  <a:ext cx="267274" cy="467961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64273"/>
                    <a:gd name="connsiteX1" fmla="*/ 383862 w 741195"/>
                    <a:gd name="connsiteY1" fmla="*/ 527181 h 564273"/>
                    <a:gd name="connsiteX2" fmla="*/ 490356 w 741195"/>
                    <a:gd name="connsiteY2" fmla="*/ 464463 h 564273"/>
                    <a:gd name="connsiteX3" fmla="*/ 741195 w 741195"/>
                    <a:gd name="connsiteY3" fmla="*/ 0 h 564273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490356 w 741195"/>
                    <a:gd name="connsiteY2" fmla="*/ 464463 h 527184"/>
                    <a:gd name="connsiteX3" fmla="*/ 741195 w 741195"/>
                    <a:gd name="connsiteY3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490356 w 741195"/>
                    <a:gd name="connsiteY2" fmla="*/ 464463 h 527184"/>
                    <a:gd name="connsiteX3" fmla="*/ 741195 w 741195"/>
                    <a:gd name="connsiteY3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490356 w 741195"/>
                    <a:gd name="connsiteY2" fmla="*/ 464463 h 527184"/>
                    <a:gd name="connsiteX3" fmla="*/ 741195 w 741195"/>
                    <a:gd name="connsiteY3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490356 w 741195"/>
                    <a:gd name="connsiteY2" fmla="*/ 464463 h 527184"/>
                    <a:gd name="connsiteX3" fmla="*/ 741195 w 741195"/>
                    <a:gd name="connsiteY3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501585 w 741195"/>
                    <a:gd name="connsiteY2" fmla="*/ 468645 h 527184"/>
                    <a:gd name="connsiteX3" fmla="*/ 741195 w 741195"/>
                    <a:gd name="connsiteY3" fmla="*/ 0 h 527184"/>
                    <a:gd name="connsiteX0" fmla="*/ 0 w 741195"/>
                    <a:gd name="connsiteY0" fmla="*/ 7997 h 468648"/>
                    <a:gd name="connsiteX1" fmla="*/ 501585 w 741195"/>
                    <a:gd name="connsiteY1" fmla="*/ 468645 h 468648"/>
                    <a:gd name="connsiteX2" fmla="*/ 741195 w 741195"/>
                    <a:gd name="connsiteY2" fmla="*/ 0 h 468648"/>
                    <a:gd name="connsiteX0" fmla="*/ 0 w 239610"/>
                    <a:gd name="connsiteY0" fmla="*/ 468645 h 468645"/>
                    <a:gd name="connsiteX1" fmla="*/ 239610 w 239610"/>
                    <a:gd name="connsiteY1" fmla="*/ 0 h 468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9610" h="468645">
                      <a:moveTo>
                        <a:pt x="0" y="468645"/>
                      </a:moveTo>
                      <a:cubicBezTo>
                        <a:pt x="78271" y="384963"/>
                        <a:pt x="198428" y="77410"/>
                        <a:pt x="239610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224" name="Прямая соединительная линия 223"/>
                <p:cNvCxnSpPr/>
                <p:nvPr/>
              </p:nvCxnSpPr>
              <p:spPr>
                <a:xfrm flipH="1" flipV="1">
                  <a:off x="84025" y="0"/>
                  <a:ext cx="0" cy="1047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Прямая соединительная линия 224"/>
                <p:cNvCxnSpPr/>
                <p:nvPr/>
              </p:nvCxnSpPr>
              <p:spPr>
                <a:xfrm>
                  <a:off x="232307" y="306448"/>
                  <a:ext cx="0" cy="507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>
                  <a:off x="365760" y="133453"/>
                  <a:ext cx="3654" cy="6785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Полилиния 226"/>
                <p:cNvSpPr/>
                <p:nvPr/>
              </p:nvSpPr>
              <p:spPr>
                <a:xfrm flipV="1">
                  <a:off x="103796" y="103797"/>
                  <a:ext cx="258445" cy="447085"/>
                </a:xfrm>
                <a:custGeom>
                  <a:avLst/>
                  <a:gdLst>
                    <a:gd name="connsiteX0" fmla="*/ 0 w 2546959"/>
                    <a:gd name="connsiteY0" fmla="*/ 12526 h 1048017"/>
                    <a:gd name="connsiteX1" fmla="*/ 417535 w 2546959"/>
                    <a:gd name="connsiteY1" fmla="*/ 1048011 h 1048017"/>
                    <a:gd name="connsiteX2" fmla="*/ 951978 w 2546959"/>
                    <a:gd name="connsiteY2" fmla="*/ 0 h 1048017"/>
                    <a:gd name="connsiteX3" fmla="*/ 1356987 w 2546959"/>
                    <a:gd name="connsiteY3" fmla="*/ 1043835 h 1048017"/>
                    <a:gd name="connsiteX4" fmla="*/ 1757820 w 2546959"/>
                    <a:gd name="connsiteY4" fmla="*/ 29227 h 1048017"/>
                    <a:gd name="connsiteX5" fmla="*/ 2179529 w 2546959"/>
                    <a:gd name="connsiteY5" fmla="*/ 1031309 h 1048017"/>
                    <a:gd name="connsiteX6" fmla="*/ 2546959 w 2546959"/>
                    <a:gd name="connsiteY6" fmla="*/ 70981 h 1048017"/>
                    <a:gd name="connsiteX0" fmla="*/ 0 w 2408523"/>
                    <a:gd name="connsiteY0" fmla="*/ 517874 h 1075857"/>
                    <a:gd name="connsiteX1" fmla="*/ 279099 w 2408523"/>
                    <a:gd name="connsiteY1" fmla="*/ 1048011 h 1075857"/>
                    <a:gd name="connsiteX2" fmla="*/ 813542 w 2408523"/>
                    <a:gd name="connsiteY2" fmla="*/ 0 h 1075857"/>
                    <a:gd name="connsiteX3" fmla="*/ 1218551 w 2408523"/>
                    <a:gd name="connsiteY3" fmla="*/ 1043835 h 1075857"/>
                    <a:gd name="connsiteX4" fmla="*/ 1619384 w 2408523"/>
                    <a:gd name="connsiteY4" fmla="*/ 29227 h 1075857"/>
                    <a:gd name="connsiteX5" fmla="*/ 2041093 w 2408523"/>
                    <a:gd name="connsiteY5" fmla="*/ 1031309 h 1075857"/>
                    <a:gd name="connsiteX6" fmla="*/ 2408523 w 2408523"/>
                    <a:gd name="connsiteY6" fmla="*/ 70981 h 1075857"/>
                    <a:gd name="connsiteX0" fmla="*/ 0 w 2408523"/>
                    <a:gd name="connsiteY0" fmla="*/ 533021 h 1091992"/>
                    <a:gd name="connsiteX1" fmla="*/ 279099 w 2408523"/>
                    <a:gd name="connsiteY1" fmla="*/ 1063158 h 1091992"/>
                    <a:gd name="connsiteX2" fmla="*/ 1258860 w 2408523"/>
                    <a:gd name="connsiteY2" fmla="*/ 0 h 1091992"/>
                    <a:gd name="connsiteX3" fmla="*/ 1218551 w 2408523"/>
                    <a:gd name="connsiteY3" fmla="*/ 1058982 h 1091992"/>
                    <a:gd name="connsiteX4" fmla="*/ 1619384 w 2408523"/>
                    <a:gd name="connsiteY4" fmla="*/ 44374 h 1091992"/>
                    <a:gd name="connsiteX5" fmla="*/ 2041093 w 2408523"/>
                    <a:gd name="connsiteY5" fmla="*/ 1046456 h 1091992"/>
                    <a:gd name="connsiteX6" fmla="*/ 2408523 w 2408523"/>
                    <a:gd name="connsiteY6" fmla="*/ 86128 h 1091992"/>
                    <a:gd name="connsiteX0" fmla="*/ 0 w 2408523"/>
                    <a:gd name="connsiteY0" fmla="*/ 533043 h 1060285"/>
                    <a:gd name="connsiteX1" fmla="*/ 503629 w 2408523"/>
                    <a:gd name="connsiteY1" fmla="*/ 1026879 h 1060285"/>
                    <a:gd name="connsiteX2" fmla="*/ 1258860 w 2408523"/>
                    <a:gd name="connsiteY2" fmla="*/ 22 h 1060285"/>
                    <a:gd name="connsiteX3" fmla="*/ 1218551 w 2408523"/>
                    <a:gd name="connsiteY3" fmla="*/ 1059004 h 1060285"/>
                    <a:gd name="connsiteX4" fmla="*/ 1619384 w 2408523"/>
                    <a:gd name="connsiteY4" fmla="*/ 44396 h 1060285"/>
                    <a:gd name="connsiteX5" fmla="*/ 2041093 w 2408523"/>
                    <a:gd name="connsiteY5" fmla="*/ 1046478 h 1060285"/>
                    <a:gd name="connsiteX6" fmla="*/ 2408523 w 2408523"/>
                    <a:gd name="connsiteY6" fmla="*/ 86150 h 1060285"/>
                    <a:gd name="connsiteX0" fmla="*/ 0 w 2408523"/>
                    <a:gd name="connsiteY0" fmla="*/ 533042 h 1059043"/>
                    <a:gd name="connsiteX1" fmla="*/ 503629 w 2408523"/>
                    <a:gd name="connsiteY1" fmla="*/ 1026878 h 1059043"/>
                    <a:gd name="connsiteX2" fmla="*/ 1258860 w 2408523"/>
                    <a:gd name="connsiteY2" fmla="*/ 21 h 1059043"/>
                    <a:gd name="connsiteX3" fmla="*/ 1218551 w 2408523"/>
                    <a:gd name="connsiteY3" fmla="*/ 1059003 h 1059043"/>
                    <a:gd name="connsiteX4" fmla="*/ 1619384 w 2408523"/>
                    <a:gd name="connsiteY4" fmla="*/ 44395 h 1059043"/>
                    <a:gd name="connsiteX5" fmla="*/ 2041093 w 2408523"/>
                    <a:gd name="connsiteY5" fmla="*/ 1046477 h 1059043"/>
                    <a:gd name="connsiteX6" fmla="*/ 2408523 w 2408523"/>
                    <a:gd name="connsiteY6" fmla="*/ 86149 h 1059043"/>
                    <a:gd name="connsiteX0" fmla="*/ 0 w 2408523"/>
                    <a:gd name="connsiteY0" fmla="*/ 533022 h 1066473"/>
                    <a:gd name="connsiteX1" fmla="*/ 447496 w 2408523"/>
                    <a:gd name="connsiteY1" fmla="*/ 1065036 h 1066473"/>
                    <a:gd name="connsiteX2" fmla="*/ 1258860 w 2408523"/>
                    <a:gd name="connsiteY2" fmla="*/ 1 h 1066473"/>
                    <a:gd name="connsiteX3" fmla="*/ 1218551 w 2408523"/>
                    <a:gd name="connsiteY3" fmla="*/ 1058983 h 1066473"/>
                    <a:gd name="connsiteX4" fmla="*/ 1619384 w 2408523"/>
                    <a:gd name="connsiteY4" fmla="*/ 44375 h 1066473"/>
                    <a:gd name="connsiteX5" fmla="*/ 2041093 w 2408523"/>
                    <a:gd name="connsiteY5" fmla="*/ 1046457 h 1066473"/>
                    <a:gd name="connsiteX6" fmla="*/ 2408523 w 2408523"/>
                    <a:gd name="connsiteY6" fmla="*/ 86129 h 1066473"/>
                    <a:gd name="connsiteX0" fmla="*/ 0 w 2408523"/>
                    <a:gd name="connsiteY0" fmla="*/ 533022 h 1067472"/>
                    <a:gd name="connsiteX1" fmla="*/ 447496 w 2408523"/>
                    <a:gd name="connsiteY1" fmla="*/ 1065036 h 1067472"/>
                    <a:gd name="connsiteX2" fmla="*/ 1258860 w 2408523"/>
                    <a:gd name="connsiteY2" fmla="*/ 1 h 1067472"/>
                    <a:gd name="connsiteX3" fmla="*/ 1218551 w 2408523"/>
                    <a:gd name="connsiteY3" fmla="*/ 1058983 h 1067472"/>
                    <a:gd name="connsiteX4" fmla="*/ 1619384 w 2408523"/>
                    <a:gd name="connsiteY4" fmla="*/ 44375 h 1067472"/>
                    <a:gd name="connsiteX5" fmla="*/ 2041093 w 2408523"/>
                    <a:gd name="connsiteY5" fmla="*/ 1046457 h 1067472"/>
                    <a:gd name="connsiteX6" fmla="*/ 2408523 w 2408523"/>
                    <a:gd name="connsiteY6" fmla="*/ 86129 h 1067472"/>
                    <a:gd name="connsiteX0" fmla="*/ 0 w 2408523"/>
                    <a:gd name="connsiteY0" fmla="*/ 533022 h 1065042"/>
                    <a:gd name="connsiteX1" fmla="*/ 447496 w 2408523"/>
                    <a:gd name="connsiteY1" fmla="*/ 1065036 h 1065042"/>
                    <a:gd name="connsiteX2" fmla="*/ 1258860 w 2408523"/>
                    <a:gd name="connsiteY2" fmla="*/ 1 h 1065042"/>
                    <a:gd name="connsiteX3" fmla="*/ 1218551 w 2408523"/>
                    <a:gd name="connsiteY3" fmla="*/ 1058983 h 1065042"/>
                    <a:gd name="connsiteX4" fmla="*/ 1619384 w 2408523"/>
                    <a:gd name="connsiteY4" fmla="*/ 44375 h 1065042"/>
                    <a:gd name="connsiteX5" fmla="*/ 2041093 w 2408523"/>
                    <a:gd name="connsiteY5" fmla="*/ 1046457 h 1065042"/>
                    <a:gd name="connsiteX6" fmla="*/ 2408523 w 2408523"/>
                    <a:gd name="connsiteY6" fmla="*/ 86129 h 1065042"/>
                    <a:gd name="connsiteX0" fmla="*/ 0 w 2041093"/>
                    <a:gd name="connsiteY0" fmla="*/ 533022 h 1065042"/>
                    <a:gd name="connsiteX1" fmla="*/ 447496 w 2041093"/>
                    <a:gd name="connsiteY1" fmla="*/ 1065036 h 1065042"/>
                    <a:gd name="connsiteX2" fmla="*/ 1258860 w 2041093"/>
                    <a:gd name="connsiteY2" fmla="*/ 1 h 1065042"/>
                    <a:gd name="connsiteX3" fmla="*/ 1218551 w 2041093"/>
                    <a:gd name="connsiteY3" fmla="*/ 1058983 h 1065042"/>
                    <a:gd name="connsiteX4" fmla="*/ 1619384 w 2041093"/>
                    <a:gd name="connsiteY4" fmla="*/ 44375 h 1065042"/>
                    <a:gd name="connsiteX5" fmla="*/ 2041093 w 2041093"/>
                    <a:gd name="connsiteY5" fmla="*/ 1046457 h 1065042"/>
                    <a:gd name="connsiteX0" fmla="*/ 0 w 1619384"/>
                    <a:gd name="connsiteY0" fmla="*/ 533022 h 1065042"/>
                    <a:gd name="connsiteX1" fmla="*/ 447496 w 1619384"/>
                    <a:gd name="connsiteY1" fmla="*/ 1065036 h 1065042"/>
                    <a:gd name="connsiteX2" fmla="*/ 1258860 w 1619384"/>
                    <a:gd name="connsiteY2" fmla="*/ 1 h 1065042"/>
                    <a:gd name="connsiteX3" fmla="*/ 1218551 w 1619384"/>
                    <a:gd name="connsiteY3" fmla="*/ 1058983 h 1065042"/>
                    <a:gd name="connsiteX4" fmla="*/ 1619384 w 1619384"/>
                    <a:gd name="connsiteY4" fmla="*/ 44375 h 1065042"/>
                    <a:gd name="connsiteX0" fmla="*/ 0 w 1298684"/>
                    <a:gd name="connsiteY0" fmla="*/ 533022 h 1065042"/>
                    <a:gd name="connsiteX1" fmla="*/ 447496 w 1298684"/>
                    <a:gd name="connsiteY1" fmla="*/ 1065036 h 1065042"/>
                    <a:gd name="connsiteX2" fmla="*/ 1258860 w 1298684"/>
                    <a:gd name="connsiteY2" fmla="*/ 1 h 1065042"/>
                    <a:gd name="connsiteX3" fmla="*/ 1218551 w 1298684"/>
                    <a:gd name="connsiteY3" fmla="*/ 1058983 h 1065042"/>
                    <a:gd name="connsiteX0" fmla="*/ 0 w 1258860"/>
                    <a:gd name="connsiteY0" fmla="*/ 533021 h 1065041"/>
                    <a:gd name="connsiteX1" fmla="*/ 447496 w 1258860"/>
                    <a:gd name="connsiteY1" fmla="*/ 1065035 h 1065041"/>
                    <a:gd name="connsiteX2" fmla="*/ 1258860 w 1258860"/>
                    <a:gd name="connsiteY2" fmla="*/ 0 h 1065041"/>
                    <a:gd name="connsiteX0" fmla="*/ 0 w 761167"/>
                    <a:gd name="connsiteY0" fmla="*/ 0 h 532015"/>
                    <a:gd name="connsiteX1" fmla="*/ 447496 w 761167"/>
                    <a:gd name="connsiteY1" fmla="*/ 532014 h 532015"/>
                    <a:gd name="connsiteX2" fmla="*/ 761167 w 761167"/>
                    <a:gd name="connsiteY2" fmla="*/ 5627 h 532015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32014"/>
                    <a:gd name="connsiteX1" fmla="*/ 447496 w 741195"/>
                    <a:gd name="connsiteY1" fmla="*/ 532014 h 532014"/>
                    <a:gd name="connsiteX2" fmla="*/ 741195 w 741195"/>
                    <a:gd name="connsiteY2" fmla="*/ 0 h 532014"/>
                    <a:gd name="connsiteX0" fmla="*/ 0 w 741195"/>
                    <a:gd name="connsiteY0" fmla="*/ 0 h 527181"/>
                    <a:gd name="connsiteX1" fmla="*/ 383862 w 741195"/>
                    <a:gd name="connsiteY1" fmla="*/ 527181 h 527181"/>
                    <a:gd name="connsiteX2" fmla="*/ 741195 w 741195"/>
                    <a:gd name="connsiteY2" fmla="*/ 0 h 527181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27184"/>
                    <a:gd name="connsiteX1" fmla="*/ 383862 w 741195"/>
                    <a:gd name="connsiteY1" fmla="*/ 527181 h 527184"/>
                    <a:gd name="connsiteX2" fmla="*/ 741195 w 741195"/>
                    <a:gd name="connsiteY2" fmla="*/ 0 h 527184"/>
                    <a:gd name="connsiteX0" fmla="*/ 0 w 741195"/>
                    <a:gd name="connsiteY0" fmla="*/ 7997 h 554185"/>
                    <a:gd name="connsiteX1" fmla="*/ 235819 w 741195"/>
                    <a:gd name="connsiteY1" fmla="*/ 431127 h 554185"/>
                    <a:gd name="connsiteX2" fmla="*/ 383862 w 741195"/>
                    <a:gd name="connsiteY2" fmla="*/ 527181 h 554185"/>
                    <a:gd name="connsiteX3" fmla="*/ 741195 w 741195"/>
                    <a:gd name="connsiteY3" fmla="*/ 0 h 554185"/>
                    <a:gd name="connsiteX0" fmla="*/ 0 w 741195"/>
                    <a:gd name="connsiteY0" fmla="*/ 7997 h 553780"/>
                    <a:gd name="connsiteX1" fmla="*/ 235819 w 741195"/>
                    <a:gd name="connsiteY1" fmla="*/ 428820 h 553780"/>
                    <a:gd name="connsiteX2" fmla="*/ 383862 w 741195"/>
                    <a:gd name="connsiteY2" fmla="*/ 527181 h 553780"/>
                    <a:gd name="connsiteX3" fmla="*/ 741195 w 741195"/>
                    <a:gd name="connsiteY3" fmla="*/ 0 h 553780"/>
                    <a:gd name="connsiteX0" fmla="*/ 0 w 741195"/>
                    <a:gd name="connsiteY0" fmla="*/ 7997 h 553780"/>
                    <a:gd name="connsiteX1" fmla="*/ 235819 w 741195"/>
                    <a:gd name="connsiteY1" fmla="*/ 428820 h 553780"/>
                    <a:gd name="connsiteX2" fmla="*/ 383862 w 741195"/>
                    <a:gd name="connsiteY2" fmla="*/ 527181 h 553780"/>
                    <a:gd name="connsiteX3" fmla="*/ 741195 w 741195"/>
                    <a:gd name="connsiteY3" fmla="*/ 0 h 553780"/>
                    <a:gd name="connsiteX0" fmla="*/ 0 w 741195"/>
                    <a:gd name="connsiteY0" fmla="*/ 7997 h 549791"/>
                    <a:gd name="connsiteX1" fmla="*/ 235819 w 741195"/>
                    <a:gd name="connsiteY1" fmla="*/ 428820 h 549791"/>
                    <a:gd name="connsiteX2" fmla="*/ 383862 w 741195"/>
                    <a:gd name="connsiteY2" fmla="*/ 527181 h 549791"/>
                    <a:gd name="connsiteX3" fmla="*/ 741195 w 741195"/>
                    <a:gd name="connsiteY3" fmla="*/ 0 h 54979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7997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741195"/>
                    <a:gd name="connsiteY0" fmla="*/ 8686 h 527181"/>
                    <a:gd name="connsiteX1" fmla="*/ 235819 w 741195"/>
                    <a:gd name="connsiteY1" fmla="*/ 428820 h 527181"/>
                    <a:gd name="connsiteX2" fmla="*/ 383862 w 741195"/>
                    <a:gd name="connsiteY2" fmla="*/ 527181 h 527181"/>
                    <a:gd name="connsiteX3" fmla="*/ 741195 w 741195"/>
                    <a:gd name="connsiteY3" fmla="*/ 0 h 527181"/>
                    <a:gd name="connsiteX0" fmla="*/ 0 w 505376"/>
                    <a:gd name="connsiteY0" fmla="*/ 428820 h 527181"/>
                    <a:gd name="connsiteX1" fmla="*/ 148043 w 505376"/>
                    <a:gd name="connsiteY1" fmla="*/ 527181 h 527181"/>
                    <a:gd name="connsiteX2" fmla="*/ 505376 w 505376"/>
                    <a:gd name="connsiteY2" fmla="*/ 0 h 527181"/>
                    <a:gd name="connsiteX0" fmla="*/ 0 w 505376"/>
                    <a:gd name="connsiteY0" fmla="*/ 428820 h 527181"/>
                    <a:gd name="connsiteX1" fmla="*/ 148043 w 505376"/>
                    <a:gd name="connsiteY1" fmla="*/ 527181 h 527181"/>
                    <a:gd name="connsiteX2" fmla="*/ 505376 w 505376"/>
                    <a:gd name="connsiteY2" fmla="*/ 0 h 527181"/>
                    <a:gd name="connsiteX0" fmla="*/ 0 w 505376"/>
                    <a:gd name="connsiteY0" fmla="*/ 428820 h 528838"/>
                    <a:gd name="connsiteX1" fmla="*/ 148043 w 505376"/>
                    <a:gd name="connsiteY1" fmla="*/ 527181 h 528838"/>
                    <a:gd name="connsiteX2" fmla="*/ 273484 w 505376"/>
                    <a:gd name="connsiteY2" fmla="*/ 447735 h 528838"/>
                    <a:gd name="connsiteX3" fmla="*/ 505376 w 505376"/>
                    <a:gd name="connsiteY3" fmla="*/ 0 h 528838"/>
                    <a:gd name="connsiteX0" fmla="*/ 0 w 505376"/>
                    <a:gd name="connsiteY0" fmla="*/ 428411 h 528838"/>
                    <a:gd name="connsiteX1" fmla="*/ 148043 w 505376"/>
                    <a:gd name="connsiteY1" fmla="*/ 527181 h 528838"/>
                    <a:gd name="connsiteX2" fmla="*/ 273484 w 505376"/>
                    <a:gd name="connsiteY2" fmla="*/ 447735 h 528838"/>
                    <a:gd name="connsiteX3" fmla="*/ 505376 w 505376"/>
                    <a:gd name="connsiteY3" fmla="*/ 0 h 528838"/>
                    <a:gd name="connsiteX0" fmla="*/ 0 w 357333"/>
                    <a:gd name="connsiteY0" fmla="*/ 527181 h 528838"/>
                    <a:gd name="connsiteX1" fmla="*/ 125441 w 357333"/>
                    <a:gd name="connsiteY1" fmla="*/ 447735 h 528838"/>
                    <a:gd name="connsiteX2" fmla="*/ 357333 w 357333"/>
                    <a:gd name="connsiteY2" fmla="*/ 0 h 528838"/>
                    <a:gd name="connsiteX0" fmla="*/ 0 w 231892"/>
                    <a:gd name="connsiteY0" fmla="*/ 447735 h 447735"/>
                    <a:gd name="connsiteX1" fmla="*/ 231892 w 231892"/>
                    <a:gd name="connsiteY1" fmla="*/ 0 h 447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1892" h="447735">
                      <a:moveTo>
                        <a:pt x="0" y="447735"/>
                      </a:moveTo>
                      <a:cubicBezTo>
                        <a:pt x="59555" y="359872"/>
                        <a:pt x="193243" y="75319"/>
                        <a:pt x="231892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>
                  <a:off x="202650" y="726577"/>
                  <a:ext cx="1878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Прямая со стрелкой 228"/>
                <p:cNvCxnSpPr/>
                <p:nvPr/>
              </p:nvCxnSpPr>
              <p:spPr>
                <a:xfrm>
                  <a:off x="128510" y="731520"/>
                  <a:ext cx="1041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Прямая со стрелкой 229"/>
                <p:cNvCxnSpPr/>
                <p:nvPr/>
              </p:nvCxnSpPr>
              <p:spPr>
                <a:xfrm flipH="1">
                  <a:off x="370702" y="726577"/>
                  <a:ext cx="10438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Прямая соединительная линия 230"/>
                <p:cNvCxnSpPr/>
                <p:nvPr/>
              </p:nvCxnSpPr>
              <p:spPr>
                <a:xfrm>
                  <a:off x="84025" y="1023140"/>
                  <a:ext cx="0" cy="11912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2" name="Группа 231"/>
                <p:cNvGrpSpPr/>
                <p:nvPr/>
              </p:nvGrpSpPr>
              <p:grpSpPr>
                <a:xfrm>
                  <a:off x="281734" y="34599"/>
                  <a:ext cx="643436" cy="526415"/>
                  <a:chOff x="0" y="0"/>
                  <a:chExt cx="643436" cy="526415"/>
                </a:xfrm>
              </p:grpSpPr>
              <p:sp>
                <p:nvSpPr>
                  <p:cNvPr id="309" name="Полилиния 308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310" name="Прямая соединительная линия 309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1" name="Группа 310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312" name="Прямая соединительная линия 311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3" name="Дуга 312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3" name="Группа 232"/>
                <p:cNvGrpSpPr/>
                <p:nvPr/>
              </p:nvGrpSpPr>
              <p:grpSpPr>
                <a:xfrm>
                  <a:off x="830374" y="34599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304" name="Полилиния 303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305" name="Прямая соединительная линия 304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6" name="Группа 305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307" name="Прямая соединительная линия 306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8" name="Дуга 307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4" name="Группа 233"/>
                <p:cNvGrpSpPr/>
                <p:nvPr/>
              </p:nvGrpSpPr>
              <p:grpSpPr>
                <a:xfrm>
                  <a:off x="1379014" y="24714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99" name="Полилиния 298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300" name="Прямая соединительная линия 299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1" name="Группа 300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302" name="Прямая соединительная линия 301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3" name="Дуга 302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5" name="Группа 234"/>
                <p:cNvGrpSpPr/>
                <p:nvPr/>
              </p:nvGrpSpPr>
              <p:grpSpPr>
                <a:xfrm>
                  <a:off x="1932596" y="39542"/>
                  <a:ext cx="643436" cy="526415"/>
                  <a:chOff x="0" y="0"/>
                  <a:chExt cx="643436" cy="526415"/>
                </a:xfrm>
              </p:grpSpPr>
              <p:sp>
                <p:nvSpPr>
                  <p:cNvPr id="294" name="Полилиния 293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95" name="Прямая соединительная линия 294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6" name="Группа 295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97" name="Прямая соединительная линия 296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8" name="Дуга 297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6" name="Группа 235"/>
                <p:cNvGrpSpPr/>
                <p:nvPr/>
              </p:nvGrpSpPr>
              <p:grpSpPr>
                <a:xfrm>
                  <a:off x="2481236" y="74141"/>
                  <a:ext cx="162838" cy="251460"/>
                  <a:chOff x="0" y="0"/>
                  <a:chExt cx="162838" cy="267012"/>
                </a:xfrm>
              </p:grpSpPr>
              <p:cxnSp>
                <p:nvCxnSpPr>
                  <p:cNvPr id="292" name="Прямая соединительная линия 291"/>
                  <p:cNvCxnSpPr/>
                  <p:nvPr/>
                </p:nvCxnSpPr>
                <p:spPr>
                  <a:xfrm>
                    <a:off x="162838" y="0"/>
                    <a:ext cx="0" cy="25268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3" name="Дуга 292"/>
                  <p:cNvSpPr/>
                  <p:nvPr/>
                </p:nvSpPr>
                <p:spPr>
                  <a:xfrm>
                    <a:off x="0" y="221293"/>
                    <a:ext cx="162603" cy="45719"/>
                  </a:xfrm>
                  <a:prstGeom prst="arc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237" name="Группа 236"/>
                <p:cNvGrpSpPr/>
                <p:nvPr/>
              </p:nvGrpSpPr>
              <p:grpSpPr>
                <a:xfrm flipV="1">
                  <a:off x="0" y="548640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87" name="Полилиния 286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88" name="Прямая соединительная линия 287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9" name="Группа 288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90" name="Прямая соединительная линия 289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1" name="Дуга 290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8" name="Группа 237"/>
                <p:cNvGrpSpPr/>
                <p:nvPr/>
              </p:nvGrpSpPr>
              <p:grpSpPr>
                <a:xfrm flipV="1">
                  <a:off x="548640" y="548640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82" name="Полилиния 281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83" name="Прямая соединительная линия 282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4" name="Группа 283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85" name="Прямая соединительная линия 284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6" name="Дуга 285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39" name="Группа 238"/>
                <p:cNvGrpSpPr/>
                <p:nvPr/>
              </p:nvGrpSpPr>
              <p:grpSpPr>
                <a:xfrm flipV="1">
                  <a:off x="1107165" y="548640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77" name="Полилиния 276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78" name="Прямая соединительная линия 277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9" name="Группа 278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80" name="Прямая соединительная линия 279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1" name="Дуга 280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40" name="Группа 239"/>
                <p:cNvGrpSpPr/>
                <p:nvPr/>
              </p:nvGrpSpPr>
              <p:grpSpPr>
                <a:xfrm flipV="1">
                  <a:off x="1650862" y="548640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72" name="Полилиния 271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73" name="Прямая соединительная линия 272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4" name="Группа 273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75" name="Прямая соединительная линия 274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6" name="Дуга 275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241" name="Группа 240"/>
                <p:cNvGrpSpPr/>
                <p:nvPr/>
              </p:nvGrpSpPr>
              <p:grpSpPr>
                <a:xfrm flipV="1">
                  <a:off x="2204445" y="553583"/>
                  <a:ext cx="643255" cy="526415"/>
                  <a:chOff x="0" y="0"/>
                  <a:chExt cx="643436" cy="526415"/>
                </a:xfrm>
              </p:grpSpPr>
              <p:sp>
                <p:nvSpPr>
                  <p:cNvPr id="267" name="Полилиния 266"/>
                  <p:cNvSpPr/>
                  <p:nvPr/>
                </p:nvSpPr>
                <p:spPr>
                  <a:xfrm flipV="1">
                    <a:off x="158663" y="0"/>
                    <a:ext cx="484773" cy="526415"/>
                  </a:xfrm>
                  <a:custGeom>
                    <a:avLst/>
                    <a:gdLst>
                      <a:gd name="connsiteX0" fmla="*/ 0 w 2546959"/>
                      <a:gd name="connsiteY0" fmla="*/ 12526 h 1048017"/>
                      <a:gd name="connsiteX1" fmla="*/ 417535 w 2546959"/>
                      <a:gd name="connsiteY1" fmla="*/ 1048011 h 1048017"/>
                      <a:gd name="connsiteX2" fmla="*/ 951978 w 2546959"/>
                      <a:gd name="connsiteY2" fmla="*/ 0 h 1048017"/>
                      <a:gd name="connsiteX3" fmla="*/ 1356987 w 2546959"/>
                      <a:gd name="connsiteY3" fmla="*/ 1043835 h 1048017"/>
                      <a:gd name="connsiteX4" fmla="*/ 1757820 w 2546959"/>
                      <a:gd name="connsiteY4" fmla="*/ 29227 h 1048017"/>
                      <a:gd name="connsiteX5" fmla="*/ 2179529 w 2546959"/>
                      <a:gd name="connsiteY5" fmla="*/ 1031309 h 1048017"/>
                      <a:gd name="connsiteX6" fmla="*/ 2546959 w 2546959"/>
                      <a:gd name="connsiteY6" fmla="*/ 70981 h 1048017"/>
                      <a:gd name="connsiteX0" fmla="*/ 0 w 2408523"/>
                      <a:gd name="connsiteY0" fmla="*/ 517874 h 1075857"/>
                      <a:gd name="connsiteX1" fmla="*/ 279099 w 2408523"/>
                      <a:gd name="connsiteY1" fmla="*/ 1048011 h 1075857"/>
                      <a:gd name="connsiteX2" fmla="*/ 813542 w 2408523"/>
                      <a:gd name="connsiteY2" fmla="*/ 0 h 1075857"/>
                      <a:gd name="connsiteX3" fmla="*/ 1218551 w 2408523"/>
                      <a:gd name="connsiteY3" fmla="*/ 1043835 h 1075857"/>
                      <a:gd name="connsiteX4" fmla="*/ 1619384 w 2408523"/>
                      <a:gd name="connsiteY4" fmla="*/ 29227 h 1075857"/>
                      <a:gd name="connsiteX5" fmla="*/ 2041093 w 2408523"/>
                      <a:gd name="connsiteY5" fmla="*/ 1031309 h 1075857"/>
                      <a:gd name="connsiteX6" fmla="*/ 2408523 w 2408523"/>
                      <a:gd name="connsiteY6" fmla="*/ 70981 h 1075857"/>
                      <a:gd name="connsiteX0" fmla="*/ 0 w 2408523"/>
                      <a:gd name="connsiteY0" fmla="*/ 533021 h 1091992"/>
                      <a:gd name="connsiteX1" fmla="*/ 279099 w 2408523"/>
                      <a:gd name="connsiteY1" fmla="*/ 1063158 h 1091992"/>
                      <a:gd name="connsiteX2" fmla="*/ 1258860 w 2408523"/>
                      <a:gd name="connsiteY2" fmla="*/ 0 h 1091992"/>
                      <a:gd name="connsiteX3" fmla="*/ 1218551 w 2408523"/>
                      <a:gd name="connsiteY3" fmla="*/ 1058982 h 1091992"/>
                      <a:gd name="connsiteX4" fmla="*/ 1619384 w 2408523"/>
                      <a:gd name="connsiteY4" fmla="*/ 44374 h 1091992"/>
                      <a:gd name="connsiteX5" fmla="*/ 2041093 w 2408523"/>
                      <a:gd name="connsiteY5" fmla="*/ 1046456 h 1091992"/>
                      <a:gd name="connsiteX6" fmla="*/ 2408523 w 2408523"/>
                      <a:gd name="connsiteY6" fmla="*/ 86128 h 1091992"/>
                      <a:gd name="connsiteX0" fmla="*/ 0 w 2408523"/>
                      <a:gd name="connsiteY0" fmla="*/ 533043 h 1060285"/>
                      <a:gd name="connsiteX1" fmla="*/ 503629 w 2408523"/>
                      <a:gd name="connsiteY1" fmla="*/ 1026879 h 1060285"/>
                      <a:gd name="connsiteX2" fmla="*/ 1258860 w 2408523"/>
                      <a:gd name="connsiteY2" fmla="*/ 22 h 1060285"/>
                      <a:gd name="connsiteX3" fmla="*/ 1218551 w 2408523"/>
                      <a:gd name="connsiteY3" fmla="*/ 1059004 h 1060285"/>
                      <a:gd name="connsiteX4" fmla="*/ 1619384 w 2408523"/>
                      <a:gd name="connsiteY4" fmla="*/ 44396 h 1060285"/>
                      <a:gd name="connsiteX5" fmla="*/ 2041093 w 2408523"/>
                      <a:gd name="connsiteY5" fmla="*/ 1046478 h 1060285"/>
                      <a:gd name="connsiteX6" fmla="*/ 2408523 w 2408523"/>
                      <a:gd name="connsiteY6" fmla="*/ 86150 h 1060285"/>
                      <a:gd name="connsiteX0" fmla="*/ 0 w 2408523"/>
                      <a:gd name="connsiteY0" fmla="*/ 533042 h 1059043"/>
                      <a:gd name="connsiteX1" fmla="*/ 503629 w 2408523"/>
                      <a:gd name="connsiteY1" fmla="*/ 1026878 h 1059043"/>
                      <a:gd name="connsiteX2" fmla="*/ 1258860 w 2408523"/>
                      <a:gd name="connsiteY2" fmla="*/ 21 h 1059043"/>
                      <a:gd name="connsiteX3" fmla="*/ 1218551 w 2408523"/>
                      <a:gd name="connsiteY3" fmla="*/ 1059003 h 1059043"/>
                      <a:gd name="connsiteX4" fmla="*/ 1619384 w 2408523"/>
                      <a:gd name="connsiteY4" fmla="*/ 44395 h 1059043"/>
                      <a:gd name="connsiteX5" fmla="*/ 2041093 w 2408523"/>
                      <a:gd name="connsiteY5" fmla="*/ 1046477 h 1059043"/>
                      <a:gd name="connsiteX6" fmla="*/ 2408523 w 2408523"/>
                      <a:gd name="connsiteY6" fmla="*/ 86149 h 1059043"/>
                      <a:gd name="connsiteX0" fmla="*/ 0 w 2408523"/>
                      <a:gd name="connsiteY0" fmla="*/ 533022 h 1066473"/>
                      <a:gd name="connsiteX1" fmla="*/ 447496 w 2408523"/>
                      <a:gd name="connsiteY1" fmla="*/ 1065036 h 1066473"/>
                      <a:gd name="connsiteX2" fmla="*/ 1258860 w 2408523"/>
                      <a:gd name="connsiteY2" fmla="*/ 1 h 1066473"/>
                      <a:gd name="connsiteX3" fmla="*/ 1218551 w 2408523"/>
                      <a:gd name="connsiteY3" fmla="*/ 1058983 h 1066473"/>
                      <a:gd name="connsiteX4" fmla="*/ 1619384 w 2408523"/>
                      <a:gd name="connsiteY4" fmla="*/ 44375 h 1066473"/>
                      <a:gd name="connsiteX5" fmla="*/ 2041093 w 2408523"/>
                      <a:gd name="connsiteY5" fmla="*/ 1046457 h 1066473"/>
                      <a:gd name="connsiteX6" fmla="*/ 2408523 w 2408523"/>
                      <a:gd name="connsiteY6" fmla="*/ 86129 h 1066473"/>
                      <a:gd name="connsiteX0" fmla="*/ 0 w 2408523"/>
                      <a:gd name="connsiteY0" fmla="*/ 533022 h 1067472"/>
                      <a:gd name="connsiteX1" fmla="*/ 447496 w 2408523"/>
                      <a:gd name="connsiteY1" fmla="*/ 1065036 h 1067472"/>
                      <a:gd name="connsiteX2" fmla="*/ 1258860 w 2408523"/>
                      <a:gd name="connsiteY2" fmla="*/ 1 h 1067472"/>
                      <a:gd name="connsiteX3" fmla="*/ 1218551 w 2408523"/>
                      <a:gd name="connsiteY3" fmla="*/ 1058983 h 1067472"/>
                      <a:gd name="connsiteX4" fmla="*/ 1619384 w 2408523"/>
                      <a:gd name="connsiteY4" fmla="*/ 44375 h 1067472"/>
                      <a:gd name="connsiteX5" fmla="*/ 2041093 w 2408523"/>
                      <a:gd name="connsiteY5" fmla="*/ 1046457 h 1067472"/>
                      <a:gd name="connsiteX6" fmla="*/ 2408523 w 2408523"/>
                      <a:gd name="connsiteY6" fmla="*/ 86129 h 1067472"/>
                      <a:gd name="connsiteX0" fmla="*/ 0 w 2408523"/>
                      <a:gd name="connsiteY0" fmla="*/ 533022 h 1065042"/>
                      <a:gd name="connsiteX1" fmla="*/ 447496 w 2408523"/>
                      <a:gd name="connsiteY1" fmla="*/ 1065036 h 1065042"/>
                      <a:gd name="connsiteX2" fmla="*/ 1258860 w 2408523"/>
                      <a:gd name="connsiteY2" fmla="*/ 1 h 1065042"/>
                      <a:gd name="connsiteX3" fmla="*/ 1218551 w 2408523"/>
                      <a:gd name="connsiteY3" fmla="*/ 1058983 h 1065042"/>
                      <a:gd name="connsiteX4" fmla="*/ 1619384 w 2408523"/>
                      <a:gd name="connsiteY4" fmla="*/ 44375 h 1065042"/>
                      <a:gd name="connsiteX5" fmla="*/ 2041093 w 2408523"/>
                      <a:gd name="connsiteY5" fmla="*/ 1046457 h 1065042"/>
                      <a:gd name="connsiteX6" fmla="*/ 2408523 w 2408523"/>
                      <a:gd name="connsiteY6" fmla="*/ 86129 h 1065042"/>
                      <a:gd name="connsiteX0" fmla="*/ 0 w 2041093"/>
                      <a:gd name="connsiteY0" fmla="*/ 533022 h 1065042"/>
                      <a:gd name="connsiteX1" fmla="*/ 447496 w 2041093"/>
                      <a:gd name="connsiteY1" fmla="*/ 1065036 h 1065042"/>
                      <a:gd name="connsiteX2" fmla="*/ 1258860 w 2041093"/>
                      <a:gd name="connsiteY2" fmla="*/ 1 h 1065042"/>
                      <a:gd name="connsiteX3" fmla="*/ 1218551 w 2041093"/>
                      <a:gd name="connsiteY3" fmla="*/ 1058983 h 1065042"/>
                      <a:gd name="connsiteX4" fmla="*/ 1619384 w 2041093"/>
                      <a:gd name="connsiteY4" fmla="*/ 44375 h 1065042"/>
                      <a:gd name="connsiteX5" fmla="*/ 2041093 w 2041093"/>
                      <a:gd name="connsiteY5" fmla="*/ 1046457 h 1065042"/>
                      <a:gd name="connsiteX0" fmla="*/ 0 w 1619384"/>
                      <a:gd name="connsiteY0" fmla="*/ 533022 h 1065042"/>
                      <a:gd name="connsiteX1" fmla="*/ 447496 w 1619384"/>
                      <a:gd name="connsiteY1" fmla="*/ 1065036 h 1065042"/>
                      <a:gd name="connsiteX2" fmla="*/ 1258860 w 1619384"/>
                      <a:gd name="connsiteY2" fmla="*/ 1 h 1065042"/>
                      <a:gd name="connsiteX3" fmla="*/ 1218551 w 1619384"/>
                      <a:gd name="connsiteY3" fmla="*/ 1058983 h 1065042"/>
                      <a:gd name="connsiteX4" fmla="*/ 1619384 w 1619384"/>
                      <a:gd name="connsiteY4" fmla="*/ 44375 h 1065042"/>
                      <a:gd name="connsiteX0" fmla="*/ 0 w 1298684"/>
                      <a:gd name="connsiteY0" fmla="*/ 533022 h 1065042"/>
                      <a:gd name="connsiteX1" fmla="*/ 447496 w 1298684"/>
                      <a:gd name="connsiteY1" fmla="*/ 1065036 h 1065042"/>
                      <a:gd name="connsiteX2" fmla="*/ 1258860 w 1298684"/>
                      <a:gd name="connsiteY2" fmla="*/ 1 h 1065042"/>
                      <a:gd name="connsiteX3" fmla="*/ 1218551 w 1298684"/>
                      <a:gd name="connsiteY3" fmla="*/ 1058983 h 1065042"/>
                      <a:gd name="connsiteX0" fmla="*/ 0 w 1258860"/>
                      <a:gd name="connsiteY0" fmla="*/ 533021 h 1065041"/>
                      <a:gd name="connsiteX1" fmla="*/ 447496 w 1258860"/>
                      <a:gd name="connsiteY1" fmla="*/ 1065035 h 1065041"/>
                      <a:gd name="connsiteX2" fmla="*/ 1258860 w 1258860"/>
                      <a:gd name="connsiteY2" fmla="*/ 0 h 1065041"/>
                      <a:gd name="connsiteX0" fmla="*/ 0 w 761167"/>
                      <a:gd name="connsiteY0" fmla="*/ 0 h 532015"/>
                      <a:gd name="connsiteX1" fmla="*/ 447496 w 761167"/>
                      <a:gd name="connsiteY1" fmla="*/ 532014 h 532015"/>
                      <a:gd name="connsiteX2" fmla="*/ 761167 w 761167"/>
                      <a:gd name="connsiteY2" fmla="*/ 5627 h 532015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32014"/>
                      <a:gd name="connsiteX1" fmla="*/ 447496 w 741195"/>
                      <a:gd name="connsiteY1" fmla="*/ 532014 h 532014"/>
                      <a:gd name="connsiteX2" fmla="*/ 741195 w 741195"/>
                      <a:gd name="connsiteY2" fmla="*/ 0 h 532014"/>
                      <a:gd name="connsiteX0" fmla="*/ 0 w 741195"/>
                      <a:gd name="connsiteY0" fmla="*/ 0 h 527181"/>
                      <a:gd name="connsiteX1" fmla="*/ 383862 w 741195"/>
                      <a:gd name="connsiteY1" fmla="*/ 527181 h 527181"/>
                      <a:gd name="connsiteX2" fmla="*/ 741195 w 741195"/>
                      <a:gd name="connsiteY2" fmla="*/ 0 h 527181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27184"/>
                      <a:gd name="connsiteX1" fmla="*/ 383862 w 741195"/>
                      <a:gd name="connsiteY1" fmla="*/ 527181 h 527184"/>
                      <a:gd name="connsiteX2" fmla="*/ 741195 w 741195"/>
                      <a:gd name="connsiteY2" fmla="*/ 0 h 527184"/>
                      <a:gd name="connsiteX0" fmla="*/ 0 w 741195"/>
                      <a:gd name="connsiteY0" fmla="*/ 7997 h 554185"/>
                      <a:gd name="connsiteX1" fmla="*/ 235819 w 741195"/>
                      <a:gd name="connsiteY1" fmla="*/ 431127 h 554185"/>
                      <a:gd name="connsiteX2" fmla="*/ 383862 w 741195"/>
                      <a:gd name="connsiteY2" fmla="*/ 527181 h 554185"/>
                      <a:gd name="connsiteX3" fmla="*/ 741195 w 741195"/>
                      <a:gd name="connsiteY3" fmla="*/ 0 h 554185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53780"/>
                      <a:gd name="connsiteX1" fmla="*/ 235819 w 741195"/>
                      <a:gd name="connsiteY1" fmla="*/ 428820 h 553780"/>
                      <a:gd name="connsiteX2" fmla="*/ 383862 w 741195"/>
                      <a:gd name="connsiteY2" fmla="*/ 527181 h 553780"/>
                      <a:gd name="connsiteX3" fmla="*/ 741195 w 741195"/>
                      <a:gd name="connsiteY3" fmla="*/ 0 h 553780"/>
                      <a:gd name="connsiteX0" fmla="*/ 0 w 741195"/>
                      <a:gd name="connsiteY0" fmla="*/ 7997 h 549791"/>
                      <a:gd name="connsiteX1" fmla="*/ 235819 w 741195"/>
                      <a:gd name="connsiteY1" fmla="*/ 428820 h 549791"/>
                      <a:gd name="connsiteX2" fmla="*/ 383862 w 741195"/>
                      <a:gd name="connsiteY2" fmla="*/ 527181 h 549791"/>
                      <a:gd name="connsiteX3" fmla="*/ 741195 w 741195"/>
                      <a:gd name="connsiteY3" fmla="*/ 0 h 54979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7997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741195"/>
                      <a:gd name="connsiteY0" fmla="*/ 8686 h 527181"/>
                      <a:gd name="connsiteX1" fmla="*/ 235819 w 741195"/>
                      <a:gd name="connsiteY1" fmla="*/ 428820 h 527181"/>
                      <a:gd name="connsiteX2" fmla="*/ 383862 w 741195"/>
                      <a:gd name="connsiteY2" fmla="*/ 527181 h 527181"/>
                      <a:gd name="connsiteX3" fmla="*/ 741195 w 741195"/>
                      <a:gd name="connsiteY3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505376"/>
                      <a:gd name="connsiteY0" fmla="*/ 428820 h 527181"/>
                      <a:gd name="connsiteX1" fmla="*/ 148043 w 505376"/>
                      <a:gd name="connsiteY1" fmla="*/ 527181 h 527181"/>
                      <a:gd name="connsiteX2" fmla="*/ 505376 w 505376"/>
                      <a:gd name="connsiteY2" fmla="*/ 0 h 527181"/>
                      <a:gd name="connsiteX0" fmla="*/ 0 w 434656"/>
                      <a:gd name="connsiteY0" fmla="*/ 460279 h 527181"/>
                      <a:gd name="connsiteX1" fmla="*/ 77323 w 434656"/>
                      <a:gd name="connsiteY1" fmla="*/ 527181 h 527181"/>
                      <a:gd name="connsiteX2" fmla="*/ 434656 w 434656"/>
                      <a:gd name="connsiteY2" fmla="*/ 0 h 527181"/>
                      <a:gd name="connsiteX0" fmla="*/ 0 w 435117"/>
                      <a:gd name="connsiteY0" fmla="*/ 508444 h 534438"/>
                      <a:gd name="connsiteX1" fmla="*/ 77784 w 435117"/>
                      <a:gd name="connsiteY1" fmla="*/ 527181 h 534438"/>
                      <a:gd name="connsiteX2" fmla="*/ 435117 w 435117"/>
                      <a:gd name="connsiteY2" fmla="*/ 0 h 534438"/>
                      <a:gd name="connsiteX0" fmla="*/ 0 w 435578"/>
                      <a:gd name="connsiteY0" fmla="*/ 483344 h 527181"/>
                      <a:gd name="connsiteX1" fmla="*/ 78245 w 435578"/>
                      <a:gd name="connsiteY1" fmla="*/ 527181 h 527181"/>
                      <a:gd name="connsiteX2" fmla="*/ 435578 w 435578"/>
                      <a:gd name="connsiteY2" fmla="*/ 0 h 527181"/>
                      <a:gd name="connsiteX0" fmla="*/ 0 w 436039"/>
                      <a:gd name="connsiteY0" fmla="*/ 508444 h 534438"/>
                      <a:gd name="connsiteX1" fmla="*/ 78706 w 436039"/>
                      <a:gd name="connsiteY1" fmla="*/ 527181 h 534438"/>
                      <a:gd name="connsiteX2" fmla="*/ 436039 w 436039"/>
                      <a:gd name="connsiteY2" fmla="*/ 0 h 534438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84585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  <a:gd name="connsiteX0" fmla="*/ 0 w 435468"/>
                      <a:gd name="connsiteY0" fmla="*/ 491740 h 527181"/>
                      <a:gd name="connsiteX1" fmla="*/ 78135 w 435468"/>
                      <a:gd name="connsiteY1" fmla="*/ 527181 h 527181"/>
                      <a:gd name="connsiteX2" fmla="*/ 435468 w 435468"/>
                      <a:gd name="connsiteY2" fmla="*/ 0 h 527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5468" h="527181">
                        <a:moveTo>
                          <a:pt x="0" y="491740"/>
                        </a:moveTo>
                        <a:cubicBezTo>
                          <a:pt x="31866" y="514879"/>
                          <a:pt x="34292" y="517057"/>
                          <a:pt x="78135" y="527181"/>
                        </a:cubicBezTo>
                        <a:cubicBezTo>
                          <a:pt x="227870" y="525848"/>
                          <a:pt x="385566" y="126397"/>
                          <a:pt x="435468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268" name="Прямая соединительная линия 267"/>
                  <p:cNvCxnSpPr/>
                  <p:nvPr/>
                </p:nvCxnSpPr>
                <p:spPr>
                  <a:xfrm>
                    <a:off x="91858" y="237994"/>
                    <a:ext cx="0" cy="27876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9" name="Группа 268"/>
                  <p:cNvGrpSpPr/>
                  <p:nvPr/>
                </p:nvGrpSpPr>
                <p:grpSpPr>
                  <a:xfrm>
                    <a:off x="0" y="29227"/>
                    <a:ext cx="162838" cy="251460"/>
                    <a:chOff x="0" y="0"/>
                    <a:chExt cx="162838" cy="267012"/>
                  </a:xfrm>
                </p:grpSpPr>
                <p:cxnSp>
                  <p:nvCxnSpPr>
                    <p:cNvPr id="270" name="Прямая соединительная линия 269"/>
                    <p:cNvCxnSpPr/>
                    <p:nvPr/>
                  </p:nvCxnSpPr>
                  <p:spPr>
                    <a:xfrm>
                      <a:off x="162838" y="0"/>
                      <a:ext cx="0" cy="25268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1" name="Дуга 270"/>
                    <p:cNvSpPr/>
                    <p:nvPr/>
                  </p:nvSpPr>
                  <p:spPr>
                    <a:xfrm>
                      <a:off x="0" y="221293"/>
                      <a:ext cx="162603" cy="45719"/>
                    </a:xfrm>
                    <a:prstGeom prst="arc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uk-UA"/>
                    </a:p>
                  </p:txBody>
                </p:sp>
              </p:grpSp>
            </p:grpSp>
            <p:cxnSp>
              <p:nvCxnSpPr>
                <p:cNvPr id="242" name="Прямая соединительная линия 241"/>
                <p:cNvCxnSpPr/>
                <p:nvPr/>
              </p:nvCxnSpPr>
              <p:spPr>
                <a:xfrm flipH="1">
                  <a:off x="365760" y="805661"/>
                  <a:ext cx="3810" cy="9893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Прямая соединительная линия 242"/>
                <p:cNvCxnSpPr/>
                <p:nvPr/>
              </p:nvCxnSpPr>
              <p:spPr>
                <a:xfrm>
                  <a:off x="84025" y="1799144"/>
                  <a:ext cx="301371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Прямая соединительная линия 243"/>
                <p:cNvCxnSpPr/>
                <p:nvPr/>
              </p:nvCxnSpPr>
              <p:spPr>
                <a:xfrm flipH="1">
                  <a:off x="439900" y="311390"/>
                  <a:ext cx="8030" cy="14864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Прямая соединительная линия 244"/>
                <p:cNvCxnSpPr/>
                <p:nvPr/>
              </p:nvCxnSpPr>
              <p:spPr>
                <a:xfrm flipH="1">
                  <a:off x="924285" y="563468"/>
                  <a:ext cx="8011" cy="12353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Прямая соединительная линия 245"/>
                <p:cNvCxnSpPr/>
                <p:nvPr/>
              </p:nvCxnSpPr>
              <p:spPr>
                <a:xfrm>
                  <a:off x="998425" y="227364"/>
                  <a:ext cx="0" cy="1569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 flipH="1">
                  <a:off x="1463040" y="563468"/>
                  <a:ext cx="3810" cy="12350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единительная линия 247"/>
                <p:cNvCxnSpPr/>
                <p:nvPr/>
              </p:nvCxnSpPr>
              <p:spPr>
                <a:xfrm>
                  <a:off x="1542123" y="266906"/>
                  <a:ext cx="0" cy="15273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Прямая соединительная линия 248"/>
                <p:cNvCxnSpPr/>
                <p:nvPr/>
              </p:nvCxnSpPr>
              <p:spPr>
                <a:xfrm>
                  <a:off x="2021565" y="553583"/>
                  <a:ext cx="617" cy="1243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Прямая соединительная линия 249"/>
                <p:cNvCxnSpPr/>
                <p:nvPr/>
              </p:nvCxnSpPr>
              <p:spPr>
                <a:xfrm flipH="1">
                  <a:off x="2085820" y="266906"/>
                  <a:ext cx="8031" cy="15281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Прямая соединительная линия 250"/>
                <p:cNvCxnSpPr/>
                <p:nvPr/>
              </p:nvCxnSpPr>
              <p:spPr>
                <a:xfrm flipH="1">
                  <a:off x="2570205" y="578296"/>
                  <a:ext cx="3810" cy="1219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Прямая соединительная линия 251"/>
                <p:cNvCxnSpPr/>
                <p:nvPr/>
              </p:nvCxnSpPr>
              <p:spPr>
                <a:xfrm>
                  <a:off x="2644345" y="227364"/>
                  <a:ext cx="4263" cy="1568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Прямая соединительная линия 252"/>
                <p:cNvCxnSpPr/>
                <p:nvPr/>
              </p:nvCxnSpPr>
              <p:spPr>
                <a:xfrm flipV="1">
                  <a:off x="439900" y="1507524"/>
                  <a:ext cx="48046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Прямая соединительная линия 253"/>
                <p:cNvCxnSpPr/>
                <p:nvPr/>
              </p:nvCxnSpPr>
              <p:spPr>
                <a:xfrm flipV="1">
                  <a:off x="998425" y="1512467"/>
                  <a:ext cx="4800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Прямая соединительная линия 254"/>
                <p:cNvCxnSpPr/>
                <p:nvPr/>
              </p:nvCxnSpPr>
              <p:spPr>
                <a:xfrm flipV="1">
                  <a:off x="1542123" y="1507524"/>
                  <a:ext cx="4800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Прямая соединительная линия 255"/>
                <p:cNvCxnSpPr/>
                <p:nvPr/>
              </p:nvCxnSpPr>
              <p:spPr>
                <a:xfrm flipV="1">
                  <a:off x="2090763" y="1512467"/>
                  <a:ext cx="4800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Полилиния 256"/>
                <p:cNvSpPr/>
                <p:nvPr/>
              </p:nvSpPr>
              <p:spPr>
                <a:xfrm>
                  <a:off x="360817" y="1502582"/>
                  <a:ext cx="81787" cy="292354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58" name="Полилиния 257"/>
                <p:cNvSpPr/>
                <p:nvPr/>
              </p:nvSpPr>
              <p:spPr>
                <a:xfrm>
                  <a:off x="914400" y="1502582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59" name="Полилиния 258"/>
                <p:cNvSpPr/>
                <p:nvPr/>
              </p:nvSpPr>
              <p:spPr>
                <a:xfrm>
                  <a:off x="1463040" y="1502582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0" name="Полилиния 259"/>
                <p:cNvSpPr/>
                <p:nvPr/>
              </p:nvSpPr>
              <p:spPr>
                <a:xfrm>
                  <a:off x="2006737" y="1502582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1" name="Полилиния 260"/>
                <p:cNvSpPr/>
                <p:nvPr/>
              </p:nvSpPr>
              <p:spPr>
                <a:xfrm flipV="1">
                  <a:off x="909457" y="1512467"/>
                  <a:ext cx="81787" cy="292354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2" name="Полилиния 261"/>
                <p:cNvSpPr/>
                <p:nvPr/>
              </p:nvSpPr>
              <p:spPr>
                <a:xfrm flipV="1">
                  <a:off x="2560320" y="1497639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3" name="Полилиния 262"/>
                <p:cNvSpPr/>
                <p:nvPr/>
              </p:nvSpPr>
              <p:spPr>
                <a:xfrm flipV="1">
                  <a:off x="2016622" y="1512467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4" name="Полилиния 263"/>
                <p:cNvSpPr/>
                <p:nvPr/>
              </p:nvSpPr>
              <p:spPr>
                <a:xfrm flipV="1">
                  <a:off x="1463040" y="1507524"/>
                  <a:ext cx="81787" cy="292354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265" name="Прямая соединительная линия 264"/>
                <p:cNvCxnSpPr/>
                <p:nvPr/>
              </p:nvCxnSpPr>
              <p:spPr>
                <a:xfrm>
                  <a:off x="74140" y="1507524"/>
                  <a:ext cx="2963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" name="Полилиния 265"/>
                <p:cNvSpPr/>
                <p:nvPr/>
              </p:nvSpPr>
              <p:spPr>
                <a:xfrm flipV="1">
                  <a:off x="341046" y="1507524"/>
                  <a:ext cx="81280" cy="292100"/>
                </a:xfrm>
                <a:custGeom>
                  <a:avLst/>
                  <a:gdLst>
                    <a:gd name="connsiteX0" fmla="*/ 66805 w 66805"/>
                    <a:gd name="connsiteY0" fmla="*/ 0 h 283923"/>
                    <a:gd name="connsiteX1" fmla="*/ 0 w 66805"/>
                    <a:gd name="connsiteY1" fmla="*/ 28392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0" fmla="*/ 66805 w 66805"/>
                    <a:gd name="connsiteY0" fmla="*/ 0 h 283923"/>
                    <a:gd name="connsiteX1" fmla="*/ 29227 w 66805"/>
                    <a:gd name="connsiteY1" fmla="*/ 141962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46139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37594 w 66805"/>
                    <a:gd name="connsiteY1" fmla="*/ 200433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50315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66805 w 66805"/>
                    <a:gd name="connsiteY0" fmla="*/ 0 h 283923"/>
                    <a:gd name="connsiteX1" fmla="*/ 41777 w 66805"/>
                    <a:gd name="connsiteY1" fmla="*/ 171198 h 283923"/>
                    <a:gd name="connsiteX2" fmla="*/ 0 w 66805"/>
                    <a:gd name="connsiteY2" fmla="*/ 283923 h 283923"/>
                    <a:gd name="connsiteX3" fmla="*/ 0 w 66805"/>
                    <a:gd name="connsiteY3" fmla="*/ 283923 h 283923"/>
                    <a:gd name="connsiteX4" fmla="*/ 0 w 66805"/>
                    <a:gd name="connsiteY4" fmla="*/ 283923 h 283923"/>
                    <a:gd name="connsiteX0" fmla="*/ 81787 w 81787"/>
                    <a:gd name="connsiteY0" fmla="*/ 0 h 292354"/>
                    <a:gd name="connsiteX1" fmla="*/ 56759 w 81787"/>
                    <a:gd name="connsiteY1" fmla="*/ 171198 h 292354"/>
                    <a:gd name="connsiteX2" fmla="*/ 14982 w 81787"/>
                    <a:gd name="connsiteY2" fmla="*/ 283923 h 292354"/>
                    <a:gd name="connsiteX3" fmla="*/ 14982 w 81787"/>
                    <a:gd name="connsiteY3" fmla="*/ 283923 h 292354"/>
                    <a:gd name="connsiteX4" fmla="*/ 0 w 81787"/>
                    <a:gd name="connsiteY4" fmla="*/ 292354 h 29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787" h="292354">
                      <a:moveTo>
                        <a:pt x="81787" y="0"/>
                      </a:moveTo>
                      <a:lnTo>
                        <a:pt x="56759" y="171198"/>
                      </a:lnTo>
                      <a:lnTo>
                        <a:pt x="14982" y="283923"/>
                      </a:lnTo>
                      <a:lnTo>
                        <a:pt x="14982" y="283923"/>
                      </a:lnTo>
                      <a:lnTo>
                        <a:pt x="0" y="292354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/>
                </a:p>
              </p:txBody>
            </p:sp>
          </p:grpSp>
        </p:grpSp>
        <p:sp>
          <p:nvSpPr>
            <p:cNvPr id="172" name="Поле 21875"/>
            <p:cNvSpPr txBox="1"/>
            <p:nvPr/>
          </p:nvSpPr>
          <p:spPr>
            <a:xfrm>
              <a:off x="0" y="138395"/>
              <a:ext cx="363255" cy="2521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Поле 21876"/>
            <p:cNvSpPr txBox="1"/>
            <p:nvPr/>
          </p:nvSpPr>
          <p:spPr>
            <a:xfrm>
              <a:off x="568410" y="14828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uk-U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Поле 21877"/>
            <p:cNvSpPr txBox="1"/>
            <p:nvPr/>
          </p:nvSpPr>
          <p:spPr>
            <a:xfrm>
              <a:off x="1082452" y="0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Поле 21878"/>
            <p:cNvSpPr txBox="1"/>
            <p:nvPr/>
          </p:nvSpPr>
          <p:spPr>
            <a:xfrm>
              <a:off x="1640977" y="0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Поле 21879"/>
            <p:cNvSpPr txBox="1"/>
            <p:nvPr/>
          </p:nvSpPr>
          <p:spPr>
            <a:xfrm>
              <a:off x="2209388" y="9885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Поле 21880"/>
            <p:cNvSpPr txBox="1"/>
            <p:nvPr/>
          </p:nvSpPr>
          <p:spPr>
            <a:xfrm>
              <a:off x="2762970" y="24713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Поле 21881"/>
            <p:cNvSpPr txBox="1"/>
            <p:nvPr/>
          </p:nvSpPr>
          <p:spPr>
            <a:xfrm>
              <a:off x="311390" y="741405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9" name="Группа 178"/>
            <p:cNvGrpSpPr/>
            <p:nvPr/>
          </p:nvGrpSpPr>
          <p:grpSpPr>
            <a:xfrm>
              <a:off x="405301" y="1433383"/>
              <a:ext cx="402403" cy="0"/>
              <a:chOff x="0" y="0"/>
              <a:chExt cx="402403" cy="0"/>
            </a:xfrm>
          </p:grpSpPr>
          <p:cxnSp>
            <p:nvCxnSpPr>
              <p:cNvPr id="205" name="Прямая соединительная линия 204"/>
              <p:cNvCxnSpPr/>
              <p:nvPr/>
            </p:nvCxnSpPr>
            <p:spPr>
              <a:xfrm>
                <a:off x="125261" y="0"/>
                <a:ext cx="1795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 стрелкой 205"/>
              <p:cNvCxnSpPr/>
              <p:nvPr/>
            </p:nvCxnSpPr>
            <p:spPr>
              <a:xfrm>
                <a:off x="0" y="0"/>
                <a:ext cx="1602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Прямая со стрелкой 206"/>
              <p:cNvCxnSpPr/>
              <p:nvPr/>
            </p:nvCxnSpPr>
            <p:spPr>
              <a:xfrm flipH="1">
                <a:off x="242170" y="0"/>
                <a:ext cx="1602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Поле 21885"/>
            <p:cNvSpPr txBox="1"/>
            <p:nvPr/>
          </p:nvSpPr>
          <p:spPr>
            <a:xfrm>
              <a:off x="573353" y="1186248"/>
              <a:ext cx="363255" cy="2521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Поле 21887"/>
            <p:cNvSpPr txBox="1"/>
            <p:nvPr/>
          </p:nvSpPr>
          <p:spPr>
            <a:xfrm>
              <a:off x="711749" y="1472925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VS1</a:t>
              </a:r>
              <a:endParaRPr lang="uk-U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Поле 288"/>
            <p:cNvSpPr txBox="1"/>
            <p:nvPr/>
          </p:nvSpPr>
          <p:spPr>
            <a:xfrm>
              <a:off x="1250503" y="1472925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</a:t>
              </a:r>
              <a:r>
                <a:rPr lang="ru-RU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Поле 289"/>
            <p:cNvSpPr txBox="1"/>
            <p:nvPr/>
          </p:nvSpPr>
          <p:spPr>
            <a:xfrm>
              <a:off x="1794201" y="1467982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</a:t>
              </a:r>
              <a:r>
                <a:rPr lang="ru-RU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оле 290"/>
            <p:cNvSpPr txBox="1"/>
            <p:nvPr/>
          </p:nvSpPr>
          <p:spPr>
            <a:xfrm>
              <a:off x="2367554" y="1472925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VS1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5" name="Прямая соединительная линия 184"/>
            <p:cNvCxnSpPr/>
            <p:nvPr/>
          </p:nvCxnSpPr>
          <p:spPr>
            <a:xfrm flipV="1">
              <a:off x="909457" y="2308242"/>
              <a:ext cx="4800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 flipV="1">
              <a:off x="1458097" y="2308242"/>
              <a:ext cx="479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 flipV="1">
              <a:off x="2016622" y="2303299"/>
              <a:ext cx="479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 flipV="1">
              <a:off x="350932" y="2303299"/>
              <a:ext cx="479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Полилиния 188"/>
            <p:cNvSpPr/>
            <p:nvPr/>
          </p:nvSpPr>
          <p:spPr>
            <a:xfrm flipV="1">
              <a:off x="1388899" y="2016622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0" name="Полилиния 189"/>
            <p:cNvSpPr/>
            <p:nvPr/>
          </p:nvSpPr>
          <p:spPr>
            <a:xfrm flipV="1">
              <a:off x="286676" y="2021565"/>
              <a:ext cx="80645" cy="291465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1" name="Полилиния 190"/>
            <p:cNvSpPr/>
            <p:nvPr/>
          </p:nvSpPr>
          <p:spPr>
            <a:xfrm flipV="1">
              <a:off x="2486179" y="2016622"/>
              <a:ext cx="80645" cy="291465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2" name="Полилиния 191"/>
            <p:cNvSpPr/>
            <p:nvPr/>
          </p:nvSpPr>
          <p:spPr>
            <a:xfrm flipV="1">
              <a:off x="1937539" y="2021565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2550434" y="2298356"/>
              <a:ext cx="2959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олилиния 193"/>
            <p:cNvSpPr/>
            <p:nvPr/>
          </p:nvSpPr>
          <p:spPr>
            <a:xfrm flipV="1">
              <a:off x="830374" y="2016622"/>
              <a:ext cx="80645" cy="291465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1379014" y="2011680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815546" y="2006737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2491122" y="2001794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1932596" y="2016622"/>
              <a:ext cx="81280" cy="292100"/>
            </a:xfrm>
            <a:custGeom>
              <a:avLst/>
              <a:gdLst>
                <a:gd name="connsiteX0" fmla="*/ 66805 w 66805"/>
                <a:gd name="connsiteY0" fmla="*/ 0 h 283923"/>
                <a:gd name="connsiteX1" fmla="*/ 0 w 66805"/>
                <a:gd name="connsiteY1" fmla="*/ 28392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0" fmla="*/ 66805 w 66805"/>
                <a:gd name="connsiteY0" fmla="*/ 0 h 283923"/>
                <a:gd name="connsiteX1" fmla="*/ 29227 w 66805"/>
                <a:gd name="connsiteY1" fmla="*/ 141962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46139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37594 w 66805"/>
                <a:gd name="connsiteY1" fmla="*/ 200433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50315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66805 w 66805"/>
                <a:gd name="connsiteY0" fmla="*/ 0 h 283923"/>
                <a:gd name="connsiteX1" fmla="*/ 41777 w 66805"/>
                <a:gd name="connsiteY1" fmla="*/ 171198 h 283923"/>
                <a:gd name="connsiteX2" fmla="*/ 0 w 66805"/>
                <a:gd name="connsiteY2" fmla="*/ 283923 h 283923"/>
                <a:gd name="connsiteX3" fmla="*/ 0 w 66805"/>
                <a:gd name="connsiteY3" fmla="*/ 283923 h 283923"/>
                <a:gd name="connsiteX4" fmla="*/ 0 w 66805"/>
                <a:gd name="connsiteY4" fmla="*/ 283923 h 283923"/>
                <a:gd name="connsiteX0" fmla="*/ 81787 w 81787"/>
                <a:gd name="connsiteY0" fmla="*/ 0 h 292354"/>
                <a:gd name="connsiteX1" fmla="*/ 56759 w 81787"/>
                <a:gd name="connsiteY1" fmla="*/ 171198 h 292354"/>
                <a:gd name="connsiteX2" fmla="*/ 14982 w 81787"/>
                <a:gd name="connsiteY2" fmla="*/ 283923 h 292354"/>
                <a:gd name="connsiteX3" fmla="*/ 14982 w 81787"/>
                <a:gd name="connsiteY3" fmla="*/ 283923 h 292354"/>
                <a:gd name="connsiteX4" fmla="*/ 0 w 81787"/>
                <a:gd name="connsiteY4" fmla="*/ 292354 h 2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7" h="292354">
                  <a:moveTo>
                    <a:pt x="81787" y="0"/>
                  </a:moveTo>
                  <a:lnTo>
                    <a:pt x="56759" y="171198"/>
                  </a:lnTo>
                  <a:lnTo>
                    <a:pt x="14982" y="283923"/>
                  </a:lnTo>
                  <a:lnTo>
                    <a:pt x="14982" y="283923"/>
                  </a:lnTo>
                  <a:lnTo>
                    <a:pt x="0" y="29235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9" name="Поле 308"/>
            <p:cNvSpPr txBox="1"/>
            <p:nvPr/>
          </p:nvSpPr>
          <p:spPr>
            <a:xfrm>
              <a:off x="420129" y="2293414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VS6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оле 309"/>
            <p:cNvSpPr txBox="1"/>
            <p:nvPr/>
          </p:nvSpPr>
          <p:spPr>
            <a:xfrm>
              <a:off x="983597" y="2318127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VS2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оле 310"/>
            <p:cNvSpPr txBox="1"/>
            <p:nvPr/>
          </p:nvSpPr>
          <p:spPr>
            <a:xfrm>
              <a:off x="1542123" y="2298356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VS4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Поле 311"/>
            <p:cNvSpPr txBox="1"/>
            <p:nvPr/>
          </p:nvSpPr>
          <p:spPr>
            <a:xfrm>
              <a:off x="2609747" y="2298356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VS2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Поле 312"/>
            <p:cNvSpPr txBox="1"/>
            <p:nvPr/>
          </p:nvSpPr>
          <p:spPr>
            <a:xfrm>
              <a:off x="2100648" y="2308242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VS6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оле 313"/>
            <p:cNvSpPr txBox="1"/>
            <p:nvPr/>
          </p:nvSpPr>
          <p:spPr>
            <a:xfrm>
              <a:off x="2911252" y="1739831"/>
              <a:ext cx="36322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4" name="Выноска-облако 313"/>
          <p:cNvSpPr/>
          <p:nvPr/>
        </p:nvSpPr>
        <p:spPr>
          <a:xfrm>
            <a:off x="8143583" y="220889"/>
            <a:ext cx="3953888" cy="3527386"/>
          </a:xfrm>
          <a:prstGeom prst="cloudCallout">
            <a:avLst>
              <a:gd name="adj1" fmla="val -69188"/>
              <a:gd name="adj2" fmla="val 485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5" name="TextBox 314"/>
          <p:cNvSpPr txBox="1"/>
          <p:nvPr/>
        </p:nvSpPr>
        <p:spPr>
          <a:xfrm>
            <a:off x="5158616" y="1647196"/>
            <a:ext cx="54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16" name="TextBox 315"/>
          <p:cNvSpPr txBox="1"/>
          <p:nvPr/>
        </p:nvSpPr>
        <p:spPr>
          <a:xfrm>
            <a:off x="5126918" y="1246572"/>
            <a:ext cx="54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317" name="TextBox 316"/>
          <p:cNvSpPr txBox="1"/>
          <p:nvPr/>
        </p:nvSpPr>
        <p:spPr>
          <a:xfrm>
            <a:off x="5093848" y="841447"/>
            <a:ext cx="54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319" name="Поле 21876"/>
          <p:cNvSpPr txBox="1"/>
          <p:nvPr/>
        </p:nvSpPr>
        <p:spPr>
          <a:xfrm>
            <a:off x="4188881" y="1570092"/>
            <a:ext cx="363175" cy="252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1" name="Поле 21876"/>
          <p:cNvSpPr txBox="1"/>
          <p:nvPr/>
        </p:nvSpPr>
        <p:spPr>
          <a:xfrm>
            <a:off x="4162157" y="1212527"/>
            <a:ext cx="363175" cy="252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2" name="Поле 21876"/>
          <p:cNvSpPr txBox="1"/>
          <p:nvPr/>
        </p:nvSpPr>
        <p:spPr>
          <a:xfrm>
            <a:off x="4134935" y="821355"/>
            <a:ext cx="363175" cy="252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>
            <a:off x="4491601" y="1022734"/>
            <a:ext cx="403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я со стрелкой 324"/>
          <p:cNvCxnSpPr/>
          <p:nvPr/>
        </p:nvCxnSpPr>
        <p:spPr>
          <a:xfrm>
            <a:off x="4500141" y="1380034"/>
            <a:ext cx="403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Прямая со стрелкой 325"/>
          <p:cNvCxnSpPr/>
          <p:nvPr/>
        </p:nvCxnSpPr>
        <p:spPr>
          <a:xfrm>
            <a:off x="4481617" y="1722820"/>
            <a:ext cx="403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59573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Types of DC current drives:  </a:t>
            </a:r>
            <a:r>
              <a:rPr lang="en-US" dirty="0" smtClean="0"/>
              <a:t>chopping </a:t>
            </a:r>
            <a:r>
              <a:rPr lang="en-US" dirty="0"/>
              <a:t>system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0" name="Поле 22232"/>
          <p:cNvSpPr txBox="1">
            <a:spLocks noChangeArrowheads="1"/>
          </p:cNvSpPr>
          <p:nvPr/>
        </p:nvSpPr>
        <p:spPr bwMode="auto">
          <a:xfrm>
            <a:off x="1779117" y="978164"/>
            <a:ext cx="836757" cy="73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0" name="Поле 22161"/>
          <p:cNvSpPr txBox="1">
            <a:spLocks noChangeArrowheads="1"/>
          </p:cNvSpPr>
          <p:nvPr/>
        </p:nvSpPr>
        <p:spPr bwMode="auto">
          <a:xfrm>
            <a:off x="3242945" y="6014085"/>
            <a:ext cx="36385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4" name="Группа 243"/>
          <p:cNvGrpSpPr/>
          <p:nvPr/>
        </p:nvGrpSpPr>
        <p:grpSpPr>
          <a:xfrm>
            <a:off x="176009" y="1520693"/>
            <a:ext cx="8942618" cy="4313432"/>
            <a:chOff x="176009" y="1520693"/>
            <a:chExt cx="8942618" cy="4313432"/>
          </a:xfrm>
        </p:grpSpPr>
        <p:sp>
          <p:nvSpPr>
            <p:cNvPr id="28" name="Поле 22229"/>
            <p:cNvSpPr txBox="1">
              <a:spLocks noChangeArrowheads="1"/>
            </p:cNvSpPr>
            <p:nvPr/>
          </p:nvSpPr>
          <p:spPr bwMode="auto">
            <a:xfrm>
              <a:off x="5690069" y="1520693"/>
              <a:ext cx="707097" cy="58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endParaRPr lang="ru-RU" sz="28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243" name="Группа 242"/>
            <p:cNvGrpSpPr/>
            <p:nvPr/>
          </p:nvGrpSpPr>
          <p:grpSpPr>
            <a:xfrm>
              <a:off x="176009" y="1753034"/>
              <a:ext cx="8942618" cy="4081091"/>
              <a:chOff x="1543300" y="1452812"/>
              <a:chExt cx="8942618" cy="4081091"/>
            </a:xfrm>
          </p:grpSpPr>
          <p:cxnSp>
            <p:nvCxnSpPr>
              <p:cNvPr id="29" name="Прямая соединительная линия 28"/>
              <p:cNvCxnSpPr>
                <a:cxnSpLocks noChangeShapeType="1"/>
              </p:cNvCxnSpPr>
              <p:nvPr/>
            </p:nvCxnSpPr>
            <p:spPr bwMode="auto">
              <a:xfrm>
                <a:off x="9935611" y="2176730"/>
                <a:ext cx="0" cy="32934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" name="Группа 29"/>
              <p:cNvGrpSpPr>
                <a:grpSpLocks/>
              </p:cNvGrpSpPr>
              <p:nvPr/>
            </p:nvGrpSpPr>
            <p:grpSpPr bwMode="auto">
              <a:xfrm rot="5400000">
                <a:off x="7778323" y="2041001"/>
                <a:ext cx="362977" cy="275904"/>
                <a:chOff x="1854" y="2394"/>
                <a:chExt cx="238" cy="180"/>
              </a:xfrm>
            </p:grpSpPr>
            <p:sp>
              <p:nvSpPr>
                <p:cNvPr id="31" name="AutoShape 1128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32" name="Line 1129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3" name="Прямая соединительная линия 32"/>
              <p:cNvCxnSpPr>
                <a:cxnSpLocks noChangeShapeType="1"/>
              </p:cNvCxnSpPr>
              <p:nvPr/>
            </p:nvCxnSpPr>
            <p:spPr bwMode="auto">
              <a:xfrm>
                <a:off x="2854086" y="2176730"/>
                <a:ext cx="40315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>
                <a:off x="2863132" y="5470194"/>
                <a:ext cx="707248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" name="Группа 34"/>
              <p:cNvGrpSpPr>
                <a:grpSpLocks/>
              </p:cNvGrpSpPr>
              <p:nvPr/>
            </p:nvGrpSpPr>
            <p:grpSpPr bwMode="auto">
              <a:xfrm>
                <a:off x="2674673" y="2724900"/>
                <a:ext cx="364856" cy="275566"/>
                <a:chOff x="1854" y="2394"/>
                <a:chExt cx="238" cy="180"/>
              </a:xfrm>
            </p:grpSpPr>
            <p:sp>
              <p:nvSpPr>
                <p:cNvPr id="36" name="AutoShape 1133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37" name="Line 1134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8" name="Группа 37"/>
              <p:cNvGrpSpPr>
                <a:grpSpLocks/>
              </p:cNvGrpSpPr>
              <p:nvPr/>
            </p:nvGrpSpPr>
            <p:grpSpPr bwMode="auto">
              <a:xfrm>
                <a:off x="3497861" y="2724900"/>
                <a:ext cx="364856" cy="275566"/>
                <a:chOff x="1854" y="2394"/>
                <a:chExt cx="238" cy="180"/>
              </a:xfrm>
            </p:grpSpPr>
            <p:sp>
              <p:nvSpPr>
                <p:cNvPr id="39" name="AutoShape 1136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0" name="Line 1137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" name="Группа 40"/>
              <p:cNvGrpSpPr>
                <a:grpSpLocks/>
              </p:cNvGrpSpPr>
              <p:nvPr/>
            </p:nvGrpSpPr>
            <p:grpSpPr bwMode="auto">
              <a:xfrm>
                <a:off x="4336126" y="2724900"/>
                <a:ext cx="363349" cy="275566"/>
                <a:chOff x="1854" y="2394"/>
                <a:chExt cx="238" cy="180"/>
              </a:xfrm>
            </p:grpSpPr>
            <p:sp>
              <p:nvSpPr>
                <p:cNvPr id="42" name="AutoShape 1139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3" name="Line 1140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" name="Группа 43"/>
              <p:cNvGrpSpPr>
                <a:grpSpLocks/>
              </p:cNvGrpSpPr>
              <p:nvPr/>
            </p:nvGrpSpPr>
            <p:grpSpPr bwMode="auto">
              <a:xfrm>
                <a:off x="2674673" y="4646458"/>
                <a:ext cx="364856" cy="274085"/>
                <a:chOff x="1854" y="2394"/>
                <a:chExt cx="238" cy="180"/>
              </a:xfrm>
            </p:grpSpPr>
            <p:sp>
              <p:nvSpPr>
                <p:cNvPr id="45" name="AutoShape 1142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6" name="Line 1143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7" name="Группа 46"/>
              <p:cNvGrpSpPr>
                <a:grpSpLocks/>
              </p:cNvGrpSpPr>
              <p:nvPr/>
            </p:nvGrpSpPr>
            <p:grpSpPr bwMode="auto">
              <a:xfrm>
                <a:off x="3497861" y="4646458"/>
                <a:ext cx="364856" cy="274085"/>
                <a:chOff x="1854" y="2394"/>
                <a:chExt cx="238" cy="180"/>
              </a:xfrm>
            </p:grpSpPr>
            <p:sp>
              <p:nvSpPr>
                <p:cNvPr id="48" name="AutoShape 1145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9" name="Line 1146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0" name="Группа 49"/>
              <p:cNvGrpSpPr>
                <a:grpSpLocks/>
              </p:cNvGrpSpPr>
              <p:nvPr/>
            </p:nvGrpSpPr>
            <p:grpSpPr bwMode="auto">
              <a:xfrm>
                <a:off x="4324064" y="4646458"/>
                <a:ext cx="363349" cy="274085"/>
                <a:chOff x="1854" y="2394"/>
                <a:chExt cx="238" cy="180"/>
              </a:xfrm>
            </p:grpSpPr>
            <p:sp>
              <p:nvSpPr>
                <p:cNvPr id="51" name="AutoShape 1148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52" name="Line 1149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3" name="Прямая соединительная линия 52"/>
              <p:cNvCxnSpPr>
                <a:cxnSpLocks noChangeShapeType="1"/>
              </p:cNvCxnSpPr>
              <p:nvPr/>
            </p:nvCxnSpPr>
            <p:spPr bwMode="auto">
              <a:xfrm>
                <a:off x="2041451" y="3274552"/>
                <a:ext cx="8262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Прямая соединительная линия 53"/>
              <p:cNvCxnSpPr>
                <a:cxnSpLocks noChangeShapeType="1"/>
              </p:cNvCxnSpPr>
              <p:nvPr/>
            </p:nvCxnSpPr>
            <p:spPr bwMode="auto">
              <a:xfrm>
                <a:off x="2036928" y="3822722"/>
                <a:ext cx="165240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Прямая соединительная линия 54"/>
              <p:cNvCxnSpPr>
                <a:cxnSpLocks noChangeShapeType="1"/>
              </p:cNvCxnSpPr>
              <p:nvPr/>
            </p:nvCxnSpPr>
            <p:spPr bwMode="auto">
              <a:xfrm>
                <a:off x="2036928" y="4372373"/>
                <a:ext cx="248011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Прямая соединительная линия 55"/>
              <p:cNvCxnSpPr>
                <a:cxnSpLocks noChangeShapeType="1"/>
              </p:cNvCxnSpPr>
              <p:nvPr/>
            </p:nvCxnSpPr>
            <p:spPr bwMode="auto">
              <a:xfrm>
                <a:off x="5931241" y="2176730"/>
                <a:ext cx="0" cy="13719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Прямая соединительная линия 56"/>
              <p:cNvCxnSpPr>
                <a:cxnSpLocks noChangeShapeType="1"/>
              </p:cNvCxnSpPr>
              <p:nvPr/>
            </p:nvCxnSpPr>
            <p:spPr bwMode="auto">
              <a:xfrm flipV="1">
                <a:off x="5931241" y="3822722"/>
                <a:ext cx="0" cy="16474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Прямая соединительная линия 57"/>
              <p:cNvCxnSpPr>
                <a:cxnSpLocks noChangeShapeType="1"/>
              </p:cNvCxnSpPr>
              <p:nvPr/>
            </p:nvCxnSpPr>
            <p:spPr bwMode="auto">
              <a:xfrm>
                <a:off x="5655337" y="3548637"/>
                <a:ext cx="55030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Прямая соединительная линия 58"/>
              <p:cNvCxnSpPr>
                <a:cxnSpLocks noChangeShapeType="1"/>
              </p:cNvCxnSpPr>
              <p:nvPr/>
            </p:nvCxnSpPr>
            <p:spPr bwMode="auto">
              <a:xfrm>
                <a:off x="5655337" y="3822722"/>
                <a:ext cx="55030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Прямая соединительная линия 59"/>
              <p:cNvCxnSpPr>
                <a:cxnSpLocks noChangeShapeType="1"/>
              </p:cNvCxnSpPr>
              <p:nvPr/>
            </p:nvCxnSpPr>
            <p:spPr bwMode="auto">
              <a:xfrm flipV="1">
                <a:off x="6885596" y="1902645"/>
                <a:ext cx="551807" cy="2740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Прямая соединительная линия 60"/>
              <p:cNvCxnSpPr>
                <a:cxnSpLocks noChangeShapeType="1"/>
              </p:cNvCxnSpPr>
              <p:nvPr/>
            </p:nvCxnSpPr>
            <p:spPr bwMode="auto">
              <a:xfrm>
                <a:off x="7473588" y="2176730"/>
                <a:ext cx="246202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" name="Группа 61"/>
              <p:cNvGrpSpPr>
                <a:grpSpLocks/>
              </p:cNvGrpSpPr>
              <p:nvPr/>
            </p:nvGrpSpPr>
            <p:grpSpPr bwMode="auto">
              <a:xfrm>
                <a:off x="8367634" y="3548637"/>
                <a:ext cx="364856" cy="274085"/>
                <a:chOff x="1854" y="2394"/>
                <a:chExt cx="238" cy="180"/>
              </a:xfrm>
            </p:grpSpPr>
            <p:sp>
              <p:nvSpPr>
                <p:cNvPr id="63" name="AutoShape 1160"/>
                <p:cNvSpPr>
                  <a:spLocks noChangeArrowheads="1"/>
                </p:cNvSpPr>
                <p:nvPr/>
              </p:nvSpPr>
              <p:spPr bwMode="auto">
                <a:xfrm>
                  <a:off x="1881" y="2394"/>
                  <a:ext cx="180" cy="180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64" name="Line 1161"/>
                <p:cNvCxnSpPr/>
                <p:nvPr/>
              </p:nvCxnSpPr>
              <p:spPr bwMode="auto">
                <a:xfrm>
                  <a:off x="1854" y="2394"/>
                  <a:ext cx="23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5" name="Блок-схема: узел 64"/>
              <p:cNvSpPr>
                <a:spLocks noChangeArrowheads="1"/>
              </p:cNvSpPr>
              <p:nvPr/>
            </p:nvSpPr>
            <p:spPr bwMode="auto">
              <a:xfrm>
                <a:off x="2041451" y="3210845"/>
                <a:ext cx="104029" cy="103708"/>
              </a:xfrm>
              <a:prstGeom prst="flowChartConnector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6" name="Блок-схема: узел 65"/>
              <p:cNvSpPr>
                <a:spLocks noChangeArrowheads="1"/>
              </p:cNvSpPr>
              <p:nvPr/>
            </p:nvSpPr>
            <p:spPr bwMode="auto">
              <a:xfrm>
                <a:off x="2041451" y="3770868"/>
                <a:ext cx="104029" cy="103708"/>
              </a:xfrm>
              <a:prstGeom prst="flowChartConnector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Блок-схема: узел 66"/>
              <p:cNvSpPr>
                <a:spLocks noChangeArrowheads="1"/>
              </p:cNvSpPr>
              <p:nvPr/>
            </p:nvSpPr>
            <p:spPr bwMode="auto">
              <a:xfrm>
                <a:off x="2041451" y="4333853"/>
                <a:ext cx="104029" cy="103708"/>
              </a:xfrm>
              <a:prstGeom prst="flowChartConnector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68" name="Прямая соединительная линия 67"/>
              <p:cNvCxnSpPr>
                <a:cxnSpLocks noChangeShapeType="1"/>
              </p:cNvCxnSpPr>
              <p:nvPr/>
            </p:nvCxnSpPr>
            <p:spPr bwMode="auto">
              <a:xfrm>
                <a:off x="4893627" y="2035984"/>
                <a:ext cx="8262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Прямая соединительная линия 68"/>
              <p:cNvCxnSpPr>
                <a:cxnSpLocks noChangeShapeType="1"/>
              </p:cNvCxnSpPr>
              <p:nvPr/>
            </p:nvCxnSpPr>
            <p:spPr bwMode="auto">
              <a:xfrm rot="16200000">
                <a:off x="7917771" y="4440524"/>
                <a:ext cx="960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Прямая соединительная линия 69"/>
              <p:cNvCxnSpPr>
                <a:cxnSpLocks noChangeShapeType="1"/>
              </p:cNvCxnSpPr>
              <p:nvPr/>
            </p:nvCxnSpPr>
            <p:spPr bwMode="auto">
              <a:xfrm>
                <a:off x="8833504" y="2035984"/>
                <a:ext cx="8262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Прямая соединительная линия 70"/>
              <p:cNvCxnSpPr>
                <a:cxnSpLocks noChangeShapeType="1"/>
              </p:cNvCxnSpPr>
              <p:nvPr/>
            </p:nvCxnSpPr>
            <p:spPr bwMode="auto">
              <a:xfrm>
                <a:off x="5439740" y="2230066"/>
                <a:ext cx="0" cy="31571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Прямая соединительная линия 72"/>
              <p:cNvCxnSpPr>
                <a:cxnSpLocks noChangeShapeType="1"/>
              </p:cNvCxnSpPr>
              <p:nvPr/>
            </p:nvCxnSpPr>
            <p:spPr bwMode="auto">
              <a:xfrm>
                <a:off x="2854086" y="2176730"/>
                <a:ext cx="0" cy="32934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Прямая соединительная линия 73"/>
              <p:cNvCxnSpPr>
                <a:cxnSpLocks noChangeShapeType="1"/>
              </p:cNvCxnSpPr>
              <p:nvPr/>
            </p:nvCxnSpPr>
            <p:spPr bwMode="auto">
              <a:xfrm>
                <a:off x="3680289" y="2176730"/>
                <a:ext cx="0" cy="32934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Прямая соединительная линия 74"/>
              <p:cNvCxnSpPr>
                <a:cxnSpLocks noChangeShapeType="1"/>
              </p:cNvCxnSpPr>
              <p:nvPr/>
            </p:nvCxnSpPr>
            <p:spPr bwMode="auto">
              <a:xfrm>
                <a:off x="4506492" y="2176730"/>
                <a:ext cx="0" cy="32934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Прямая соединительная линия 75"/>
              <p:cNvCxnSpPr>
                <a:cxnSpLocks noChangeShapeType="1"/>
              </p:cNvCxnSpPr>
              <p:nvPr/>
            </p:nvCxnSpPr>
            <p:spPr bwMode="auto">
              <a:xfrm>
                <a:off x="8548557" y="2176730"/>
                <a:ext cx="0" cy="32934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" name="Прямоугольник 76"/>
              <p:cNvSpPr>
                <a:spLocks noChangeArrowheads="1"/>
              </p:cNvSpPr>
              <p:nvPr/>
            </p:nvSpPr>
            <p:spPr bwMode="auto">
              <a:xfrm>
                <a:off x="6618739" y="1733750"/>
                <a:ext cx="1754928" cy="82225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8" name="Овал 77"/>
              <p:cNvSpPr>
                <a:spLocks noChangeArrowheads="1"/>
              </p:cNvSpPr>
              <p:nvPr/>
            </p:nvSpPr>
            <p:spPr bwMode="auto">
              <a:xfrm>
                <a:off x="2789256" y="3210845"/>
                <a:ext cx="129660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9" name="Овал 78"/>
              <p:cNvSpPr>
                <a:spLocks noChangeArrowheads="1"/>
              </p:cNvSpPr>
              <p:nvPr/>
            </p:nvSpPr>
            <p:spPr bwMode="auto">
              <a:xfrm>
                <a:off x="3616967" y="3759015"/>
                <a:ext cx="128152" cy="1288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0" name="Овал 79"/>
              <p:cNvSpPr>
                <a:spLocks noChangeArrowheads="1"/>
              </p:cNvSpPr>
              <p:nvPr/>
            </p:nvSpPr>
            <p:spPr bwMode="auto">
              <a:xfrm>
                <a:off x="4443170" y="4317556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1" name="Овал 80"/>
              <p:cNvSpPr>
                <a:spLocks noChangeArrowheads="1"/>
              </p:cNvSpPr>
              <p:nvPr/>
            </p:nvSpPr>
            <p:spPr bwMode="auto">
              <a:xfrm>
                <a:off x="3616967" y="5396117"/>
                <a:ext cx="128152" cy="1288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2" name="Овал 81"/>
              <p:cNvSpPr>
                <a:spLocks noChangeArrowheads="1"/>
              </p:cNvSpPr>
              <p:nvPr/>
            </p:nvSpPr>
            <p:spPr bwMode="auto">
              <a:xfrm>
                <a:off x="4443170" y="5396117"/>
                <a:ext cx="128152" cy="1288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3" name="Овал 82"/>
              <p:cNvSpPr>
                <a:spLocks noChangeArrowheads="1"/>
              </p:cNvSpPr>
              <p:nvPr/>
            </p:nvSpPr>
            <p:spPr bwMode="auto">
              <a:xfrm>
                <a:off x="5866411" y="5406491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4" name="Овал 83"/>
              <p:cNvSpPr>
                <a:spLocks noChangeArrowheads="1"/>
              </p:cNvSpPr>
              <p:nvPr/>
            </p:nvSpPr>
            <p:spPr bwMode="auto">
              <a:xfrm>
                <a:off x="8483727" y="5396117"/>
                <a:ext cx="128152" cy="1288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5" name="Овал 84"/>
              <p:cNvSpPr>
                <a:spLocks noChangeArrowheads="1"/>
              </p:cNvSpPr>
              <p:nvPr/>
            </p:nvSpPr>
            <p:spPr bwMode="auto">
              <a:xfrm>
                <a:off x="8483727" y="2113024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6" name="Овал 85"/>
              <p:cNvSpPr>
                <a:spLocks noChangeArrowheads="1"/>
              </p:cNvSpPr>
              <p:nvPr/>
            </p:nvSpPr>
            <p:spPr bwMode="auto">
              <a:xfrm>
                <a:off x="5866411" y="2113024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7" name="Овал 86"/>
              <p:cNvSpPr>
                <a:spLocks noChangeArrowheads="1"/>
              </p:cNvSpPr>
              <p:nvPr/>
            </p:nvSpPr>
            <p:spPr bwMode="auto">
              <a:xfrm>
                <a:off x="4443170" y="2113024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8" name="Овал 87"/>
              <p:cNvSpPr>
                <a:spLocks noChangeArrowheads="1"/>
              </p:cNvSpPr>
              <p:nvPr/>
            </p:nvSpPr>
            <p:spPr bwMode="auto">
              <a:xfrm>
                <a:off x="3616967" y="2113024"/>
                <a:ext cx="128152" cy="1274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9" name="Полилиния 88"/>
              <p:cNvSpPr>
                <a:spLocks/>
              </p:cNvSpPr>
              <p:nvPr/>
            </p:nvSpPr>
            <p:spPr bwMode="auto">
              <a:xfrm rot="1000268">
                <a:off x="6757444" y="1984130"/>
                <a:ext cx="458332" cy="442981"/>
              </a:xfrm>
              <a:custGeom>
                <a:avLst/>
                <a:gdLst>
                  <a:gd name="G0" fmla="+- 2002 0 0"/>
                  <a:gd name="G1" fmla="+- 21600 0 0"/>
                  <a:gd name="G2" fmla="+- 21600 0 0"/>
                  <a:gd name="T0" fmla="*/ 0 w 23602"/>
                  <a:gd name="T1" fmla="*/ 93 h 23459"/>
                  <a:gd name="T2" fmla="*/ 23522 w 23602"/>
                  <a:gd name="T3" fmla="*/ 23459 h 23459"/>
                  <a:gd name="T4" fmla="*/ 2002 w 23602"/>
                  <a:gd name="T5" fmla="*/ 21600 h 23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02" h="23459" fill="none" extrusionOk="0">
                    <a:moveTo>
                      <a:pt x="-1" y="92"/>
                    </a:moveTo>
                    <a:cubicBezTo>
                      <a:pt x="665" y="31"/>
                      <a:pt x="1333" y="-1"/>
                      <a:pt x="2002" y="0"/>
                    </a:cubicBezTo>
                    <a:cubicBezTo>
                      <a:pt x="13931" y="0"/>
                      <a:pt x="23602" y="9670"/>
                      <a:pt x="23602" y="21600"/>
                    </a:cubicBezTo>
                    <a:cubicBezTo>
                      <a:pt x="23602" y="22220"/>
                      <a:pt x="23575" y="22840"/>
                      <a:pt x="23521" y="23458"/>
                    </a:cubicBezTo>
                  </a:path>
                  <a:path w="23602" h="23459" stroke="0" extrusionOk="0">
                    <a:moveTo>
                      <a:pt x="-1" y="92"/>
                    </a:moveTo>
                    <a:cubicBezTo>
                      <a:pt x="665" y="31"/>
                      <a:pt x="1333" y="-1"/>
                      <a:pt x="2002" y="0"/>
                    </a:cubicBezTo>
                    <a:cubicBezTo>
                      <a:pt x="13931" y="0"/>
                      <a:pt x="23602" y="9670"/>
                      <a:pt x="23602" y="21600"/>
                    </a:cubicBezTo>
                    <a:cubicBezTo>
                      <a:pt x="23602" y="22220"/>
                      <a:pt x="23575" y="22840"/>
                      <a:pt x="23521" y="23458"/>
                    </a:cubicBezTo>
                    <a:lnTo>
                      <a:pt x="200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Полилиния 89"/>
              <p:cNvSpPr>
                <a:spLocks/>
              </p:cNvSpPr>
              <p:nvPr/>
            </p:nvSpPr>
            <p:spPr bwMode="auto">
              <a:xfrm rot="16971415" flipV="1">
                <a:off x="6876550" y="1893756"/>
                <a:ext cx="459839" cy="441499"/>
              </a:xfrm>
              <a:custGeom>
                <a:avLst/>
                <a:gdLst>
                  <a:gd name="G0" fmla="+- 2002 0 0"/>
                  <a:gd name="G1" fmla="+- 21600 0 0"/>
                  <a:gd name="G2" fmla="+- 21600 0 0"/>
                  <a:gd name="T0" fmla="*/ 0 w 23602"/>
                  <a:gd name="T1" fmla="*/ 93 h 23459"/>
                  <a:gd name="T2" fmla="*/ 23522 w 23602"/>
                  <a:gd name="T3" fmla="*/ 23459 h 23459"/>
                  <a:gd name="T4" fmla="*/ 2002 w 23602"/>
                  <a:gd name="T5" fmla="*/ 21600 h 23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02" h="23459" fill="none" extrusionOk="0">
                    <a:moveTo>
                      <a:pt x="-1" y="92"/>
                    </a:moveTo>
                    <a:cubicBezTo>
                      <a:pt x="665" y="31"/>
                      <a:pt x="1333" y="-1"/>
                      <a:pt x="2002" y="0"/>
                    </a:cubicBezTo>
                    <a:cubicBezTo>
                      <a:pt x="13931" y="0"/>
                      <a:pt x="23602" y="9670"/>
                      <a:pt x="23602" y="21600"/>
                    </a:cubicBezTo>
                    <a:cubicBezTo>
                      <a:pt x="23602" y="22220"/>
                      <a:pt x="23575" y="22840"/>
                      <a:pt x="23521" y="23458"/>
                    </a:cubicBezTo>
                  </a:path>
                  <a:path w="23602" h="23459" stroke="0" extrusionOk="0">
                    <a:moveTo>
                      <a:pt x="-1" y="92"/>
                    </a:moveTo>
                    <a:cubicBezTo>
                      <a:pt x="665" y="31"/>
                      <a:pt x="1333" y="-1"/>
                      <a:pt x="2002" y="0"/>
                    </a:cubicBezTo>
                    <a:cubicBezTo>
                      <a:pt x="13931" y="0"/>
                      <a:pt x="23602" y="9670"/>
                      <a:pt x="23602" y="21600"/>
                    </a:cubicBezTo>
                    <a:cubicBezTo>
                      <a:pt x="23602" y="22220"/>
                      <a:pt x="23575" y="22840"/>
                      <a:pt x="23521" y="23458"/>
                    </a:cubicBezTo>
                    <a:lnTo>
                      <a:pt x="200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1" name="Поле 22188"/>
              <p:cNvSpPr txBox="1">
                <a:spLocks noChangeArrowheads="1"/>
              </p:cNvSpPr>
              <p:nvPr/>
            </p:nvSpPr>
            <p:spPr bwMode="auto">
              <a:xfrm>
                <a:off x="8682317" y="3214927"/>
                <a:ext cx="437648" cy="500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2" name="Поле 22230"/>
              <p:cNvSpPr txBox="1">
                <a:spLocks noChangeArrowheads="1"/>
              </p:cNvSpPr>
              <p:nvPr/>
            </p:nvSpPr>
            <p:spPr bwMode="auto">
              <a:xfrm>
                <a:off x="9116102" y="1490574"/>
                <a:ext cx="643114" cy="61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I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a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3" name="Поле 22231"/>
              <p:cNvSpPr txBox="1">
                <a:spLocks noChangeArrowheads="1"/>
              </p:cNvSpPr>
              <p:nvPr/>
            </p:nvSpPr>
            <p:spPr bwMode="auto">
              <a:xfrm>
                <a:off x="5037242" y="1452812"/>
                <a:ext cx="590111" cy="611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I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4" name="Поле 22189"/>
              <p:cNvSpPr txBox="1">
                <a:spLocks noChangeArrowheads="1"/>
              </p:cNvSpPr>
              <p:nvPr/>
            </p:nvSpPr>
            <p:spPr bwMode="auto">
              <a:xfrm>
                <a:off x="6200699" y="3392334"/>
                <a:ext cx="508084" cy="58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f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5" name="Поле 22233"/>
              <p:cNvSpPr txBox="1">
                <a:spLocks noChangeArrowheads="1"/>
              </p:cNvSpPr>
              <p:nvPr/>
            </p:nvSpPr>
            <p:spPr bwMode="auto">
              <a:xfrm>
                <a:off x="3276234" y="1623376"/>
                <a:ext cx="793266" cy="420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Rec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6" name="Поле 22192"/>
              <p:cNvSpPr txBox="1">
                <a:spLocks noChangeArrowheads="1"/>
              </p:cNvSpPr>
              <p:nvPr/>
            </p:nvSpPr>
            <p:spPr bwMode="auto">
              <a:xfrm>
                <a:off x="4716059" y="3255292"/>
                <a:ext cx="954355" cy="112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97" name="Поле 22182"/>
              <p:cNvSpPr txBox="1">
                <a:spLocks noChangeArrowheads="1"/>
              </p:cNvSpPr>
              <p:nvPr/>
            </p:nvSpPr>
            <p:spPr bwMode="auto">
              <a:xfrm>
                <a:off x="7903272" y="4147267"/>
                <a:ext cx="479440" cy="55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I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9" name="Поле 22196"/>
              <p:cNvSpPr txBox="1">
                <a:spLocks noChangeArrowheads="1"/>
              </p:cNvSpPr>
              <p:nvPr/>
            </p:nvSpPr>
            <p:spPr bwMode="auto">
              <a:xfrm rot="5400000">
                <a:off x="1518295" y="3595121"/>
                <a:ext cx="468255" cy="418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i="1" dirty="0">
                    <a:effectLst/>
                    <a:latin typeface="Times New Roman"/>
                    <a:ea typeface="Calibri"/>
                    <a:cs typeface="Times New Roman"/>
                  </a:rPr>
                  <a:t>~</a:t>
                </a:r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1" name="Прямоугольник 100"/>
              <p:cNvSpPr>
                <a:spLocks noChangeArrowheads="1"/>
              </p:cNvSpPr>
              <p:nvPr/>
            </p:nvSpPr>
            <p:spPr bwMode="auto">
              <a:xfrm>
                <a:off x="9759216" y="3127882"/>
                <a:ext cx="342241" cy="137486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2" name="Овал 101"/>
              <p:cNvSpPr>
                <a:spLocks noChangeArrowheads="1"/>
              </p:cNvSpPr>
              <p:nvPr/>
            </p:nvSpPr>
            <p:spPr bwMode="auto">
              <a:xfrm>
                <a:off x="9383811" y="3255294"/>
                <a:ext cx="1102107" cy="109782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3" name="Поле 22191"/>
              <p:cNvSpPr txBox="1">
                <a:spLocks noChangeArrowheads="1"/>
              </p:cNvSpPr>
              <p:nvPr/>
            </p:nvSpPr>
            <p:spPr bwMode="auto">
              <a:xfrm>
                <a:off x="9693780" y="3503295"/>
                <a:ext cx="621501" cy="55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i="1">
                    <a:effectLst/>
                    <a:latin typeface="Times New Roman"/>
                    <a:ea typeface="Calibri"/>
                    <a:cs typeface="Times New Roman"/>
                  </a:rPr>
                  <a:t>М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5" name="Поле 22231"/>
              <p:cNvSpPr txBox="1">
                <a:spLocks noChangeArrowheads="1"/>
              </p:cNvSpPr>
              <p:nvPr/>
            </p:nvSpPr>
            <p:spPr bwMode="auto">
              <a:xfrm>
                <a:off x="4885360" y="3292931"/>
                <a:ext cx="590111" cy="611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 err="1">
                    <a:latin typeface="Times New Roman"/>
                    <a:ea typeface="Calibri"/>
                    <a:cs typeface="Times New Roman"/>
                  </a:rPr>
                  <a:t>V</a:t>
                </a:r>
                <a:r>
                  <a:rPr lang="en-US" sz="2800" i="1" baseline="-250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99" name="Поле 20016"/>
          <p:cNvSpPr txBox="1">
            <a:spLocks noChangeArrowheads="1"/>
          </p:cNvSpPr>
          <p:nvPr/>
        </p:nvSpPr>
        <p:spPr bwMode="auto">
          <a:xfrm>
            <a:off x="2644775" y="7164070"/>
            <a:ext cx="553085" cy="48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7" name="Группа 346"/>
          <p:cNvGrpSpPr/>
          <p:nvPr/>
        </p:nvGrpSpPr>
        <p:grpSpPr>
          <a:xfrm>
            <a:off x="9143763" y="631493"/>
            <a:ext cx="2367596" cy="2701290"/>
            <a:chOff x="9096091" y="196288"/>
            <a:chExt cx="2367596" cy="2701290"/>
          </a:xfrm>
        </p:grpSpPr>
        <p:graphicFrame>
          <p:nvGraphicFramePr>
            <p:cNvPr id="245" name="Объект 2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362504"/>
                </p:ext>
              </p:extLst>
            </p:nvPr>
          </p:nvGraphicFramePr>
          <p:xfrm>
            <a:off x="11358912" y="2259747"/>
            <a:ext cx="104775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8" name="Уравнение" r:id="rId3" imgW="101468" imgH="164885" progId="Equation.3">
                    <p:embed/>
                  </p:oleObj>
                </mc:Choice>
                <mc:Fallback>
                  <p:oleObj name="Уравнение" r:id="rId3" imgW="101468" imgH="164885" progId="Equation.3">
                    <p:embed/>
                    <p:pic>
                      <p:nvPicPr>
                        <p:cNvPr id="0" name="Object 5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8912" y="2259747"/>
                          <a:ext cx="104775" cy="171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" name="Объект 2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619660"/>
                </p:ext>
              </p:extLst>
            </p:nvPr>
          </p:nvGraphicFramePr>
          <p:xfrm>
            <a:off x="11190638" y="1078457"/>
            <a:ext cx="104775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9" name="Уравнение" r:id="rId5" imgW="101468" imgH="164885" progId="Equation.3">
                    <p:embed/>
                  </p:oleObj>
                </mc:Choice>
                <mc:Fallback>
                  <p:oleObj name="Уравнение" r:id="rId5" imgW="101468" imgH="164885" progId="Equation.3">
                    <p:embed/>
                    <p:pic>
                      <p:nvPicPr>
                        <p:cNvPr id="0" name="Object 5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0638" y="1078457"/>
                          <a:ext cx="104775" cy="171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" name="Объект 2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724286"/>
                </p:ext>
              </p:extLst>
            </p:nvPr>
          </p:nvGraphicFramePr>
          <p:xfrm>
            <a:off x="11158772" y="1994010"/>
            <a:ext cx="22860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0" name="Уравнение" r:id="rId6" imgW="228402" imgH="177646" progId="Equation.3">
                    <p:embed/>
                  </p:oleObj>
                </mc:Choice>
                <mc:Fallback>
                  <p:oleObj name="Уравнение" r:id="rId6" imgW="228402" imgH="177646" progId="Equation.3">
                    <p:embed/>
                    <p:pic>
                      <p:nvPicPr>
                        <p:cNvPr id="0" name="Object 5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8772" y="1994010"/>
                          <a:ext cx="228600" cy="171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" name="Объект 2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949168"/>
                </p:ext>
              </p:extLst>
            </p:nvPr>
          </p:nvGraphicFramePr>
          <p:xfrm>
            <a:off x="9241188" y="283209"/>
            <a:ext cx="2095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1" name="Уравнение" r:id="rId8" imgW="203112" imgH="241195" progId="Equation.3">
                    <p:embed/>
                  </p:oleObj>
                </mc:Choice>
                <mc:Fallback>
                  <p:oleObj name="Уравнение" r:id="rId8" imgW="203112" imgH="241195" progId="Equation.3">
                    <p:embed/>
                    <p:pic>
                      <p:nvPicPr>
                        <p:cNvPr id="0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1188" y="283209"/>
                          <a:ext cx="209550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" name="Объект 2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653558"/>
                </p:ext>
              </p:extLst>
            </p:nvPr>
          </p:nvGraphicFramePr>
          <p:xfrm>
            <a:off x="9858395" y="2309796"/>
            <a:ext cx="244287" cy="310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2" name="Уравнение" r:id="rId10" imgW="266353" imgH="266353" progId="Equation.3">
                    <p:embed/>
                  </p:oleObj>
                </mc:Choice>
                <mc:Fallback>
                  <p:oleObj name="Уравнение" r:id="rId10" imgW="266353" imgH="266353" progId="Equation.3">
                    <p:embed/>
                    <p:pic>
                      <p:nvPicPr>
                        <p:cNvPr id="0" name="Object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8395" y="2309796"/>
                          <a:ext cx="244287" cy="3109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" name="Объект 2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55095"/>
                </p:ext>
              </p:extLst>
            </p:nvPr>
          </p:nvGraphicFramePr>
          <p:xfrm>
            <a:off x="9588854" y="2327284"/>
            <a:ext cx="243599" cy="276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3" name="Уравнение" r:id="rId12" imgW="215713" imgH="241091" progId="Equation.3">
                    <p:embed/>
                  </p:oleObj>
                </mc:Choice>
                <mc:Fallback>
                  <p:oleObj name="Уравнение" r:id="rId12" imgW="215713" imgH="241091" progId="Equation.3">
                    <p:embed/>
                    <p:pic>
                      <p:nvPicPr>
                        <p:cNvPr id="0" name="Object 5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8854" y="2327284"/>
                          <a:ext cx="243599" cy="276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" name="Объект 2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4814839"/>
                </p:ext>
              </p:extLst>
            </p:nvPr>
          </p:nvGraphicFramePr>
          <p:xfrm>
            <a:off x="9160226" y="862721"/>
            <a:ext cx="3714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4" name="Уравнение" r:id="rId14" imgW="368140" imgH="253890" progId="Equation.3">
                    <p:embed/>
                  </p:oleObj>
                </mc:Choice>
                <mc:Fallback>
                  <p:oleObj name="Уравнение" r:id="rId14" imgW="368140" imgH="253890" progId="Equation.3">
                    <p:embed/>
                    <p:pic>
                      <p:nvPicPr>
                        <p:cNvPr id="0" name="Object 5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0226" y="862721"/>
                          <a:ext cx="3714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" name="Объект 2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63486"/>
                </p:ext>
              </p:extLst>
            </p:nvPr>
          </p:nvGraphicFramePr>
          <p:xfrm>
            <a:off x="9805286" y="335207"/>
            <a:ext cx="248187" cy="282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5" name="Уравнение" r:id="rId16" imgW="203112" imgH="241195" progId="Equation.3">
                    <p:embed/>
                  </p:oleObj>
                </mc:Choice>
                <mc:Fallback>
                  <p:oleObj name="Уравнение" r:id="rId16" imgW="203112" imgH="241195" progId="Equation.3">
                    <p:embed/>
                    <p:pic>
                      <p:nvPicPr>
                        <p:cNvPr id="0" name="Object 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5286" y="335207"/>
                          <a:ext cx="248187" cy="2820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" name="Объект 2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534674"/>
                </p:ext>
              </p:extLst>
            </p:nvPr>
          </p:nvGraphicFramePr>
          <p:xfrm>
            <a:off x="9779271" y="2550498"/>
            <a:ext cx="188041" cy="346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6" name="Уравнение" r:id="rId18" imgW="126720" imgH="228600" progId="Equation.3">
                    <p:embed/>
                  </p:oleObj>
                </mc:Choice>
                <mc:Fallback>
                  <p:oleObj name="Уравнение" r:id="rId18" imgW="126720" imgH="228600" progId="Equation.3">
                    <p:embed/>
                    <p:pic>
                      <p:nvPicPr>
                        <p:cNvPr id="0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9271" y="2550498"/>
                          <a:ext cx="188041" cy="3467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" name="Объект 2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206745"/>
                </p:ext>
              </p:extLst>
            </p:nvPr>
          </p:nvGraphicFramePr>
          <p:xfrm>
            <a:off x="9313090" y="1443810"/>
            <a:ext cx="2000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7" name="Уравнение" r:id="rId20" imgW="190417" imgH="241195" progId="Equation.3">
                    <p:embed/>
                  </p:oleObj>
                </mc:Choice>
                <mc:Fallback>
                  <p:oleObj name="Уравнение" r:id="rId20" imgW="190417" imgH="241195" progId="Equation.3">
                    <p:embed/>
                    <p:pic>
                      <p:nvPicPr>
                        <p:cNvPr id="0" name="Object 5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3090" y="1443810"/>
                          <a:ext cx="2000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5" name="Объект 2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035278"/>
                </p:ext>
              </p:extLst>
            </p:nvPr>
          </p:nvGraphicFramePr>
          <p:xfrm>
            <a:off x="9142750" y="1980055"/>
            <a:ext cx="3714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8" name="Уравнение" r:id="rId22" imgW="368140" imgH="253890" progId="Equation.3">
                    <p:embed/>
                  </p:oleObj>
                </mc:Choice>
                <mc:Fallback>
                  <p:oleObj name="Уравнение" r:id="rId22" imgW="368140" imgH="253890" progId="Equation.3">
                    <p:embed/>
                    <p:pic>
                      <p:nvPicPr>
                        <p:cNvPr id="0" name="Object 5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2750" y="1980055"/>
                          <a:ext cx="3714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" name="Объект 2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02001"/>
                </p:ext>
              </p:extLst>
            </p:nvPr>
          </p:nvGraphicFramePr>
          <p:xfrm>
            <a:off x="9614568" y="1723608"/>
            <a:ext cx="2000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9" name="Уравнение" r:id="rId24" imgW="190417" imgH="241195" progId="Equation.3">
                    <p:embed/>
                  </p:oleObj>
                </mc:Choice>
                <mc:Fallback>
                  <p:oleObj name="Уравнение" r:id="rId24" imgW="190417" imgH="241195" progId="Equation.3">
                    <p:embed/>
                    <p:pic>
                      <p:nvPicPr>
                        <p:cNvPr id="0" name="Object 5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14568" y="1723608"/>
                          <a:ext cx="2000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" name="Объект 2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265948"/>
                </p:ext>
              </p:extLst>
            </p:nvPr>
          </p:nvGraphicFramePr>
          <p:xfrm>
            <a:off x="10178518" y="1703599"/>
            <a:ext cx="2095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0" name="Уравнение" r:id="rId26" imgW="215713" imgH="241091" progId="Equation.3">
                    <p:embed/>
                  </p:oleObj>
                </mc:Choice>
                <mc:Fallback>
                  <p:oleObj name="Уравнение" r:id="rId26" imgW="215713" imgH="241091" progId="Equation.3">
                    <p:embed/>
                    <p:pic>
                      <p:nvPicPr>
                        <p:cNvPr id="0" name="Object 5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8518" y="1703599"/>
                          <a:ext cx="209550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5" name="Группа 344"/>
            <p:cNvGrpSpPr/>
            <p:nvPr/>
          </p:nvGrpSpPr>
          <p:grpSpPr>
            <a:xfrm>
              <a:off x="9096091" y="196288"/>
              <a:ext cx="2339340" cy="2701290"/>
              <a:chOff x="2704465" y="6646545"/>
              <a:chExt cx="2339340" cy="2701290"/>
            </a:xfrm>
          </p:grpSpPr>
          <p:grpSp>
            <p:nvGrpSpPr>
              <p:cNvPr id="258" name="Группа 257"/>
              <p:cNvGrpSpPr>
                <a:grpSpLocks/>
              </p:cNvGrpSpPr>
              <p:nvPr/>
            </p:nvGrpSpPr>
            <p:grpSpPr bwMode="auto">
              <a:xfrm>
                <a:off x="3718560" y="8346440"/>
                <a:ext cx="579755" cy="361950"/>
                <a:chOff x="4951" y="9709"/>
                <a:chExt cx="913" cy="570"/>
              </a:xfrm>
            </p:grpSpPr>
            <p:sp>
              <p:nvSpPr>
                <p:cNvPr id="259" name="Freeform 749"/>
                <p:cNvSpPr>
                  <a:spLocks/>
                </p:cNvSpPr>
                <p:nvPr/>
              </p:nvSpPr>
              <p:spPr bwMode="auto">
                <a:xfrm>
                  <a:off x="4951" y="9715"/>
                  <a:ext cx="553" cy="564"/>
                </a:xfrm>
                <a:custGeom>
                  <a:avLst/>
                  <a:gdLst>
                    <a:gd name="T0" fmla="*/ 0 w 553"/>
                    <a:gd name="T1" fmla="*/ 564 h 564"/>
                    <a:gd name="T2" fmla="*/ 112 w 553"/>
                    <a:gd name="T3" fmla="*/ 296 h 564"/>
                    <a:gd name="T4" fmla="*/ 355 w 553"/>
                    <a:gd name="T5" fmla="*/ 72 h 564"/>
                    <a:gd name="T6" fmla="*/ 553 w 553"/>
                    <a:gd name="T7" fmla="*/ 0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3" h="564">
                      <a:moveTo>
                        <a:pt x="0" y="564"/>
                      </a:moveTo>
                      <a:cubicBezTo>
                        <a:pt x="19" y="519"/>
                        <a:pt x="59" y="369"/>
                        <a:pt x="112" y="296"/>
                      </a:cubicBezTo>
                      <a:cubicBezTo>
                        <a:pt x="165" y="223"/>
                        <a:pt x="230" y="138"/>
                        <a:pt x="355" y="72"/>
                      </a:cubicBezTo>
                      <a:cubicBezTo>
                        <a:pt x="480" y="6"/>
                        <a:pt x="512" y="15"/>
                        <a:pt x="553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60" name="Freeform 750"/>
                <p:cNvSpPr>
                  <a:spLocks/>
                </p:cNvSpPr>
                <p:nvPr/>
              </p:nvSpPr>
              <p:spPr bwMode="auto">
                <a:xfrm>
                  <a:off x="5499" y="9709"/>
                  <a:ext cx="365" cy="555"/>
                </a:xfrm>
                <a:custGeom>
                  <a:avLst/>
                  <a:gdLst>
                    <a:gd name="T0" fmla="*/ 0 w 365"/>
                    <a:gd name="T1" fmla="*/ 0 h 555"/>
                    <a:gd name="T2" fmla="*/ 47 w 365"/>
                    <a:gd name="T3" fmla="*/ 210 h 555"/>
                    <a:gd name="T4" fmla="*/ 175 w 365"/>
                    <a:gd name="T5" fmla="*/ 409 h 555"/>
                    <a:gd name="T6" fmla="*/ 365 w 365"/>
                    <a:gd name="T7" fmla="*/ 555 h 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5" h="555">
                      <a:moveTo>
                        <a:pt x="0" y="0"/>
                      </a:moveTo>
                      <a:cubicBezTo>
                        <a:pt x="8" y="35"/>
                        <a:pt x="18" y="142"/>
                        <a:pt x="47" y="210"/>
                      </a:cubicBezTo>
                      <a:cubicBezTo>
                        <a:pt x="67" y="272"/>
                        <a:pt x="122" y="351"/>
                        <a:pt x="175" y="409"/>
                      </a:cubicBezTo>
                      <a:cubicBezTo>
                        <a:pt x="228" y="467"/>
                        <a:pt x="325" y="525"/>
                        <a:pt x="365" y="555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</p:grpSp>
          <p:sp>
            <p:nvSpPr>
              <p:cNvPr id="261" name="Freeform 749"/>
              <p:cNvSpPr>
                <a:spLocks/>
              </p:cNvSpPr>
              <p:nvPr/>
            </p:nvSpPr>
            <p:spPr bwMode="auto">
              <a:xfrm>
                <a:off x="4302760" y="8336915"/>
                <a:ext cx="351155" cy="358140"/>
              </a:xfrm>
              <a:custGeom>
                <a:avLst/>
                <a:gdLst>
                  <a:gd name="T0" fmla="*/ 0 w 553"/>
                  <a:gd name="T1" fmla="*/ 564 h 564"/>
                  <a:gd name="T2" fmla="*/ 112 w 553"/>
                  <a:gd name="T3" fmla="*/ 296 h 564"/>
                  <a:gd name="T4" fmla="*/ 355 w 553"/>
                  <a:gd name="T5" fmla="*/ 72 h 564"/>
                  <a:gd name="T6" fmla="*/ 553 w 553"/>
                  <a:gd name="T7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564">
                    <a:moveTo>
                      <a:pt x="0" y="564"/>
                    </a:moveTo>
                    <a:cubicBezTo>
                      <a:pt x="19" y="519"/>
                      <a:pt x="59" y="369"/>
                      <a:pt x="112" y="296"/>
                    </a:cubicBezTo>
                    <a:cubicBezTo>
                      <a:pt x="165" y="223"/>
                      <a:pt x="230" y="138"/>
                      <a:pt x="355" y="72"/>
                    </a:cubicBezTo>
                    <a:cubicBezTo>
                      <a:pt x="480" y="6"/>
                      <a:pt x="512" y="15"/>
                      <a:pt x="553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cxnSp>
            <p:nvCxnSpPr>
              <p:cNvPr id="262" name="Прямая соединительная линия 261"/>
              <p:cNvCxnSpPr/>
              <p:nvPr/>
            </p:nvCxnSpPr>
            <p:spPr>
              <a:xfrm>
                <a:off x="3719830" y="8813800"/>
                <a:ext cx="0" cy="534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Прямая со стрелкой 262"/>
              <p:cNvCxnSpPr/>
              <p:nvPr/>
            </p:nvCxnSpPr>
            <p:spPr>
              <a:xfrm>
                <a:off x="3147695" y="9046845"/>
                <a:ext cx="3505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Прямая со стрелкой 263"/>
              <p:cNvCxnSpPr/>
              <p:nvPr/>
            </p:nvCxnSpPr>
            <p:spPr>
              <a:xfrm>
                <a:off x="3498850" y="9043035"/>
                <a:ext cx="2209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Поле 572"/>
              <p:cNvSpPr txBox="1">
                <a:spLocks noChangeArrowheads="1"/>
              </p:cNvSpPr>
              <p:nvPr/>
            </p:nvSpPr>
            <p:spPr bwMode="auto">
              <a:xfrm>
                <a:off x="4709795" y="7774305"/>
                <a:ext cx="283210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Поле 573"/>
              <p:cNvSpPr txBox="1">
                <a:spLocks noChangeArrowheads="1"/>
              </p:cNvSpPr>
              <p:nvPr/>
            </p:nvSpPr>
            <p:spPr bwMode="auto">
              <a:xfrm>
                <a:off x="4709795" y="8848725"/>
                <a:ext cx="283210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Поле 574"/>
              <p:cNvSpPr txBox="1">
                <a:spLocks noChangeArrowheads="1"/>
              </p:cNvSpPr>
              <p:nvPr/>
            </p:nvSpPr>
            <p:spPr bwMode="auto">
              <a:xfrm>
                <a:off x="4628515" y="8406765"/>
                <a:ext cx="415290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9" name="Прямая соединительная линия 268"/>
              <p:cNvCxnSpPr>
                <a:cxnSpLocks noChangeShapeType="1"/>
              </p:cNvCxnSpPr>
              <p:nvPr/>
            </p:nvCxnSpPr>
            <p:spPr bwMode="auto">
              <a:xfrm flipV="1">
                <a:off x="3143885" y="6705600"/>
                <a:ext cx="0" cy="11487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0" name="Прямая соединительная линия 269"/>
              <p:cNvCxnSpPr>
                <a:cxnSpLocks noChangeShapeType="1"/>
              </p:cNvCxnSpPr>
              <p:nvPr/>
            </p:nvCxnSpPr>
            <p:spPr bwMode="auto">
              <a:xfrm>
                <a:off x="3143885" y="8822055"/>
                <a:ext cx="18059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1" name="Прямая соединительная линия 270"/>
              <p:cNvCxnSpPr>
                <a:cxnSpLocks noChangeShapeType="1"/>
              </p:cNvCxnSpPr>
              <p:nvPr/>
            </p:nvCxnSpPr>
            <p:spPr bwMode="auto">
              <a:xfrm>
                <a:off x="3143885" y="7764145"/>
                <a:ext cx="1798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2" name="Прямая соединительная линия 271"/>
              <p:cNvCxnSpPr>
                <a:cxnSpLocks noChangeShapeType="1"/>
              </p:cNvCxnSpPr>
              <p:nvPr/>
            </p:nvCxnSpPr>
            <p:spPr bwMode="auto">
              <a:xfrm>
                <a:off x="3143885" y="7188835"/>
                <a:ext cx="3479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3" name="Прямая соединительная линия 272"/>
              <p:cNvCxnSpPr>
                <a:cxnSpLocks noChangeShapeType="1"/>
              </p:cNvCxnSpPr>
              <p:nvPr/>
            </p:nvCxnSpPr>
            <p:spPr bwMode="auto">
              <a:xfrm>
                <a:off x="3491865" y="7175500"/>
                <a:ext cx="0" cy="588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Прямая соединительная линия 273"/>
              <p:cNvCxnSpPr>
                <a:cxnSpLocks noChangeShapeType="1"/>
              </p:cNvCxnSpPr>
              <p:nvPr/>
            </p:nvCxnSpPr>
            <p:spPr bwMode="auto">
              <a:xfrm>
                <a:off x="3723640" y="7188835"/>
                <a:ext cx="3479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5" name="Прямая соединительная линия 274"/>
              <p:cNvCxnSpPr>
                <a:cxnSpLocks noChangeShapeType="1"/>
              </p:cNvCxnSpPr>
              <p:nvPr/>
            </p:nvCxnSpPr>
            <p:spPr bwMode="auto">
              <a:xfrm>
                <a:off x="4304030" y="7188835"/>
                <a:ext cx="3479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" name="Прямая соединительная линия 275"/>
              <p:cNvCxnSpPr>
                <a:cxnSpLocks noChangeShapeType="1"/>
              </p:cNvCxnSpPr>
              <p:nvPr/>
            </p:nvCxnSpPr>
            <p:spPr bwMode="auto">
              <a:xfrm>
                <a:off x="3723640" y="7175500"/>
                <a:ext cx="0" cy="588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Прямая соединительная линия 276"/>
              <p:cNvCxnSpPr>
                <a:cxnSpLocks noChangeShapeType="1"/>
              </p:cNvCxnSpPr>
              <p:nvPr/>
            </p:nvCxnSpPr>
            <p:spPr bwMode="auto">
              <a:xfrm>
                <a:off x="4071620" y="7175500"/>
                <a:ext cx="0" cy="588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8" name="Прямая соединительная линия 277"/>
              <p:cNvCxnSpPr>
                <a:cxnSpLocks noChangeShapeType="1"/>
              </p:cNvCxnSpPr>
              <p:nvPr/>
            </p:nvCxnSpPr>
            <p:spPr bwMode="auto">
              <a:xfrm>
                <a:off x="4307840" y="7175500"/>
                <a:ext cx="0" cy="588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9" name="Прямая соединительная линия 278"/>
              <p:cNvCxnSpPr>
                <a:cxnSpLocks noChangeShapeType="1"/>
              </p:cNvCxnSpPr>
              <p:nvPr/>
            </p:nvCxnSpPr>
            <p:spPr bwMode="auto">
              <a:xfrm>
                <a:off x="4652010" y="7175500"/>
                <a:ext cx="0" cy="588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0" name="Прямая соединительная линия 279"/>
              <p:cNvCxnSpPr>
                <a:cxnSpLocks noChangeShapeType="1"/>
              </p:cNvCxnSpPr>
              <p:nvPr/>
            </p:nvCxnSpPr>
            <p:spPr bwMode="auto">
              <a:xfrm>
                <a:off x="3143885" y="7411085"/>
                <a:ext cx="150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1" name="Прямая соединительная линия 280"/>
              <p:cNvCxnSpPr>
                <a:cxnSpLocks noChangeShapeType="1"/>
              </p:cNvCxnSpPr>
              <p:nvPr/>
            </p:nvCxnSpPr>
            <p:spPr bwMode="auto">
              <a:xfrm>
                <a:off x="3495040" y="8833485"/>
                <a:ext cx="0" cy="2476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2" name="Прямая соединительная линия 281"/>
              <p:cNvCxnSpPr>
                <a:cxnSpLocks noChangeShapeType="1"/>
              </p:cNvCxnSpPr>
              <p:nvPr/>
            </p:nvCxnSpPr>
            <p:spPr bwMode="auto">
              <a:xfrm flipH="1">
                <a:off x="3143885" y="9302115"/>
                <a:ext cx="5797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3" name="Прямая соединительная линия 282"/>
              <p:cNvCxnSpPr>
                <a:cxnSpLocks noChangeShapeType="1"/>
              </p:cNvCxnSpPr>
              <p:nvPr/>
            </p:nvCxnSpPr>
            <p:spPr bwMode="auto">
              <a:xfrm>
                <a:off x="3143885" y="8587105"/>
                <a:ext cx="150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4" name="Прямая соединительная линия 283"/>
              <p:cNvCxnSpPr>
                <a:cxnSpLocks noChangeShapeType="1"/>
              </p:cNvCxnSpPr>
              <p:nvPr/>
            </p:nvCxnSpPr>
            <p:spPr bwMode="auto">
              <a:xfrm>
                <a:off x="3491865" y="7764145"/>
                <a:ext cx="0" cy="1057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5" name="Прямая соединительная линия 284"/>
              <p:cNvCxnSpPr>
                <a:cxnSpLocks noChangeShapeType="1"/>
              </p:cNvCxnSpPr>
              <p:nvPr/>
            </p:nvCxnSpPr>
            <p:spPr bwMode="auto">
              <a:xfrm>
                <a:off x="3723640" y="7764145"/>
                <a:ext cx="0" cy="1057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Прямая соединительная линия 285"/>
              <p:cNvCxnSpPr>
                <a:cxnSpLocks noChangeShapeType="1"/>
              </p:cNvCxnSpPr>
              <p:nvPr/>
            </p:nvCxnSpPr>
            <p:spPr bwMode="auto">
              <a:xfrm>
                <a:off x="4071620" y="7764145"/>
                <a:ext cx="0" cy="1057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" name="Прямая соединительная линия 286"/>
              <p:cNvCxnSpPr>
                <a:cxnSpLocks noChangeShapeType="1"/>
              </p:cNvCxnSpPr>
              <p:nvPr/>
            </p:nvCxnSpPr>
            <p:spPr bwMode="auto">
              <a:xfrm>
                <a:off x="4307840" y="7764145"/>
                <a:ext cx="0" cy="1057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8" name="Прямая соединительная линия 287"/>
              <p:cNvCxnSpPr>
                <a:cxnSpLocks noChangeShapeType="1"/>
              </p:cNvCxnSpPr>
              <p:nvPr/>
            </p:nvCxnSpPr>
            <p:spPr bwMode="auto">
              <a:xfrm>
                <a:off x="4652010" y="7764145"/>
                <a:ext cx="0" cy="1057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9" name="Группа 288"/>
              <p:cNvGrpSpPr>
                <a:grpSpLocks/>
              </p:cNvGrpSpPr>
              <p:nvPr/>
            </p:nvGrpSpPr>
            <p:grpSpPr bwMode="auto">
              <a:xfrm>
                <a:off x="3143885" y="8352790"/>
                <a:ext cx="579755" cy="361950"/>
                <a:chOff x="4951" y="9709"/>
                <a:chExt cx="913" cy="570"/>
              </a:xfrm>
            </p:grpSpPr>
            <p:sp>
              <p:nvSpPr>
                <p:cNvPr id="290" name="Freeform 1225"/>
                <p:cNvSpPr>
                  <a:spLocks/>
                </p:cNvSpPr>
                <p:nvPr/>
              </p:nvSpPr>
              <p:spPr bwMode="auto">
                <a:xfrm>
                  <a:off x="4951" y="9715"/>
                  <a:ext cx="553" cy="564"/>
                </a:xfrm>
                <a:custGeom>
                  <a:avLst/>
                  <a:gdLst>
                    <a:gd name="T0" fmla="*/ 0 w 553"/>
                    <a:gd name="T1" fmla="*/ 564 h 564"/>
                    <a:gd name="T2" fmla="*/ 112 w 553"/>
                    <a:gd name="T3" fmla="*/ 296 h 564"/>
                    <a:gd name="T4" fmla="*/ 355 w 553"/>
                    <a:gd name="T5" fmla="*/ 72 h 564"/>
                    <a:gd name="T6" fmla="*/ 553 w 553"/>
                    <a:gd name="T7" fmla="*/ 0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3" h="564">
                      <a:moveTo>
                        <a:pt x="0" y="564"/>
                      </a:moveTo>
                      <a:cubicBezTo>
                        <a:pt x="19" y="519"/>
                        <a:pt x="59" y="369"/>
                        <a:pt x="112" y="296"/>
                      </a:cubicBezTo>
                      <a:cubicBezTo>
                        <a:pt x="165" y="223"/>
                        <a:pt x="230" y="138"/>
                        <a:pt x="355" y="72"/>
                      </a:cubicBezTo>
                      <a:cubicBezTo>
                        <a:pt x="480" y="6"/>
                        <a:pt x="512" y="15"/>
                        <a:pt x="553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sp>
              <p:nvSpPr>
                <p:cNvPr id="291" name="Freeform 1226"/>
                <p:cNvSpPr>
                  <a:spLocks/>
                </p:cNvSpPr>
                <p:nvPr/>
              </p:nvSpPr>
              <p:spPr bwMode="auto">
                <a:xfrm>
                  <a:off x="5499" y="9709"/>
                  <a:ext cx="365" cy="555"/>
                </a:xfrm>
                <a:custGeom>
                  <a:avLst/>
                  <a:gdLst>
                    <a:gd name="T0" fmla="*/ 0 w 365"/>
                    <a:gd name="T1" fmla="*/ 0 h 555"/>
                    <a:gd name="T2" fmla="*/ 47 w 365"/>
                    <a:gd name="T3" fmla="*/ 210 h 555"/>
                    <a:gd name="T4" fmla="*/ 175 w 365"/>
                    <a:gd name="T5" fmla="*/ 409 h 555"/>
                    <a:gd name="T6" fmla="*/ 365 w 365"/>
                    <a:gd name="T7" fmla="*/ 555 h 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5" h="555">
                      <a:moveTo>
                        <a:pt x="0" y="0"/>
                      </a:moveTo>
                      <a:cubicBezTo>
                        <a:pt x="8" y="35"/>
                        <a:pt x="18" y="142"/>
                        <a:pt x="47" y="210"/>
                      </a:cubicBezTo>
                      <a:cubicBezTo>
                        <a:pt x="67" y="272"/>
                        <a:pt x="122" y="351"/>
                        <a:pt x="175" y="409"/>
                      </a:cubicBezTo>
                      <a:cubicBezTo>
                        <a:pt x="228" y="467"/>
                        <a:pt x="325" y="525"/>
                        <a:pt x="365" y="555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</p:grpSp>
          <p:cxnSp>
            <p:nvCxnSpPr>
              <p:cNvPr id="292" name="Прямая соединительная линия 291"/>
              <p:cNvCxnSpPr>
                <a:cxnSpLocks noChangeShapeType="1"/>
              </p:cNvCxnSpPr>
              <p:nvPr/>
            </p:nvCxnSpPr>
            <p:spPr bwMode="auto">
              <a:xfrm flipV="1">
                <a:off x="3143885" y="7881620"/>
                <a:ext cx="0" cy="145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3" name="Прямая соединительная линия 292"/>
              <p:cNvCxnSpPr>
                <a:cxnSpLocks noChangeShapeType="1"/>
              </p:cNvCxnSpPr>
              <p:nvPr/>
            </p:nvCxnSpPr>
            <p:spPr bwMode="auto">
              <a:xfrm>
                <a:off x="4652010" y="8352155"/>
                <a:ext cx="231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4" name="Прямая соединительная линия 293"/>
              <p:cNvCxnSpPr>
                <a:cxnSpLocks noChangeShapeType="1"/>
              </p:cNvCxnSpPr>
              <p:nvPr/>
            </p:nvCxnSpPr>
            <p:spPr bwMode="auto">
              <a:xfrm>
                <a:off x="4304030" y="8704580"/>
                <a:ext cx="5797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5" name="Прямая соединительная линия 294"/>
              <p:cNvCxnSpPr>
                <a:cxnSpLocks noChangeShapeType="1"/>
              </p:cNvCxnSpPr>
              <p:nvPr/>
            </p:nvCxnSpPr>
            <p:spPr bwMode="auto">
              <a:xfrm>
                <a:off x="4725670" y="8352155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6" name="Поле 20015"/>
              <p:cNvSpPr txBox="1">
                <a:spLocks noChangeArrowheads="1"/>
              </p:cNvSpPr>
              <p:nvPr/>
            </p:nvSpPr>
            <p:spPr bwMode="auto">
              <a:xfrm>
                <a:off x="2718435" y="6646545"/>
                <a:ext cx="39433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оле 22160"/>
              <p:cNvSpPr txBox="1">
                <a:spLocks noChangeArrowheads="1"/>
              </p:cNvSpPr>
              <p:nvPr/>
            </p:nvSpPr>
            <p:spPr bwMode="auto">
              <a:xfrm>
                <a:off x="3448572" y="8736330"/>
                <a:ext cx="344283" cy="426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1" name="Прямая соединительная линия 300"/>
              <p:cNvCxnSpPr>
                <a:cxnSpLocks noChangeShapeType="1"/>
                <a:stCxn id="252" idx="2"/>
              </p:cNvCxnSpPr>
              <p:nvPr/>
            </p:nvCxnSpPr>
            <p:spPr bwMode="auto">
              <a:xfrm>
                <a:off x="3537753" y="7067495"/>
                <a:ext cx="185887" cy="210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Поле 22149"/>
              <p:cNvSpPr txBox="1">
                <a:spLocks noChangeArrowheads="1"/>
              </p:cNvSpPr>
              <p:nvPr/>
            </p:nvSpPr>
            <p:spPr bwMode="auto">
              <a:xfrm>
                <a:off x="2799080" y="7828280"/>
                <a:ext cx="383540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Поле 20019"/>
              <p:cNvSpPr txBox="1">
                <a:spLocks noChangeArrowheads="1"/>
              </p:cNvSpPr>
              <p:nvPr/>
            </p:nvSpPr>
            <p:spPr bwMode="auto">
              <a:xfrm>
                <a:off x="2704465" y="8375650"/>
                <a:ext cx="553085" cy="487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Поле 22162"/>
              <p:cNvSpPr txBox="1">
                <a:spLocks noChangeArrowheads="1"/>
              </p:cNvSpPr>
              <p:nvPr/>
            </p:nvSpPr>
            <p:spPr bwMode="auto">
              <a:xfrm>
                <a:off x="3116580" y="8115935"/>
                <a:ext cx="383540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Поле 22153"/>
              <p:cNvSpPr txBox="1">
                <a:spLocks noChangeArrowheads="1"/>
              </p:cNvSpPr>
              <p:nvPr/>
            </p:nvSpPr>
            <p:spPr bwMode="auto">
              <a:xfrm>
                <a:off x="3746500" y="8105140"/>
                <a:ext cx="39433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7" name="Группа 306"/>
              <p:cNvGrpSpPr>
                <a:grpSpLocks/>
              </p:cNvGrpSpPr>
              <p:nvPr/>
            </p:nvGrpSpPr>
            <p:grpSpPr bwMode="auto">
              <a:xfrm>
                <a:off x="3488055" y="8473440"/>
                <a:ext cx="235585" cy="348615"/>
                <a:chOff x="8283" y="14189"/>
                <a:chExt cx="366" cy="534"/>
              </a:xfrm>
            </p:grpSpPr>
            <p:cxnSp>
              <p:nvCxnSpPr>
                <p:cNvPr id="308" name="Line 1243"/>
                <p:cNvCxnSpPr/>
                <p:nvPr/>
              </p:nvCxnSpPr>
              <p:spPr bwMode="auto">
                <a:xfrm flipV="1">
                  <a:off x="8283" y="14483"/>
                  <a:ext cx="234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9" name="Line 1244"/>
                <p:cNvCxnSpPr/>
                <p:nvPr/>
              </p:nvCxnSpPr>
              <p:spPr bwMode="auto">
                <a:xfrm flipV="1">
                  <a:off x="8361" y="14507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0" name="Line 1245"/>
                <p:cNvCxnSpPr/>
                <p:nvPr/>
              </p:nvCxnSpPr>
              <p:spPr bwMode="auto">
                <a:xfrm flipV="1">
                  <a:off x="8457" y="14543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1" name="Line 1246"/>
                <p:cNvCxnSpPr/>
                <p:nvPr/>
              </p:nvCxnSpPr>
              <p:spPr bwMode="auto">
                <a:xfrm flipV="1">
                  <a:off x="8553" y="14621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Line 1247"/>
                <p:cNvCxnSpPr/>
                <p:nvPr/>
              </p:nvCxnSpPr>
              <p:spPr bwMode="auto">
                <a:xfrm flipV="1">
                  <a:off x="8289" y="14441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3" name="Line 1248"/>
                <p:cNvCxnSpPr/>
                <p:nvPr/>
              </p:nvCxnSpPr>
              <p:spPr bwMode="auto">
                <a:xfrm flipV="1">
                  <a:off x="8289" y="14399"/>
                  <a:ext cx="132" cy="1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4" name="Line 1249"/>
                <p:cNvCxnSpPr/>
                <p:nvPr/>
              </p:nvCxnSpPr>
              <p:spPr bwMode="auto">
                <a:xfrm flipV="1">
                  <a:off x="8289" y="14351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" name="Line 1250"/>
                <p:cNvCxnSpPr/>
                <p:nvPr/>
              </p:nvCxnSpPr>
              <p:spPr bwMode="auto">
                <a:xfrm flipV="1">
                  <a:off x="8283" y="14285"/>
                  <a:ext cx="84" cy="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6" name="Line 1251"/>
                <p:cNvCxnSpPr/>
                <p:nvPr/>
              </p:nvCxnSpPr>
              <p:spPr bwMode="auto">
                <a:xfrm flipV="1">
                  <a:off x="8283" y="14243"/>
                  <a:ext cx="54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" name="Line 1252"/>
                <p:cNvCxnSpPr/>
                <p:nvPr/>
              </p:nvCxnSpPr>
              <p:spPr bwMode="auto">
                <a:xfrm flipV="1">
                  <a:off x="8289" y="14189"/>
                  <a:ext cx="30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8" name="Группа 317"/>
              <p:cNvGrpSpPr>
                <a:grpSpLocks/>
              </p:cNvGrpSpPr>
              <p:nvPr/>
            </p:nvGrpSpPr>
            <p:grpSpPr bwMode="auto">
              <a:xfrm>
                <a:off x="4071620" y="8473440"/>
                <a:ext cx="236220" cy="348615"/>
                <a:chOff x="8283" y="14189"/>
                <a:chExt cx="366" cy="534"/>
              </a:xfrm>
            </p:grpSpPr>
            <p:cxnSp>
              <p:nvCxnSpPr>
                <p:cNvPr id="319" name="Line 1254"/>
                <p:cNvCxnSpPr/>
                <p:nvPr/>
              </p:nvCxnSpPr>
              <p:spPr bwMode="auto">
                <a:xfrm flipV="1">
                  <a:off x="8283" y="14483"/>
                  <a:ext cx="234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0" name="Line 1255"/>
                <p:cNvCxnSpPr/>
                <p:nvPr/>
              </p:nvCxnSpPr>
              <p:spPr bwMode="auto">
                <a:xfrm flipV="1">
                  <a:off x="8361" y="14507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1" name="Line 1256"/>
                <p:cNvCxnSpPr/>
                <p:nvPr/>
              </p:nvCxnSpPr>
              <p:spPr bwMode="auto">
                <a:xfrm flipV="1">
                  <a:off x="8457" y="14543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2" name="Line 1257"/>
                <p:cNvCxnSpPr/>
                <p:nvPr/>
              </p:nvCxnSpPr>
              <p:spPr bwMode="auto">
                <a:xfrm flipV="1">
                  <a:off x="8553" y="14621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3" name="Line 1258"/>
                <p:cNvCxnSpPr/>
                <p:nvPr/>
              </p:nvCxnSpPr>
              <p:spPr bwMode="auto">
                <a:xfrm flipV="1">
                  <a:off x="8289" y="14441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4" name="Line 1259"/>
                <p:cNvCxnSpPr/>
                <p:nvPr/>
              </p:nvCxnSpPr>
              <p:spPr bwMode="auto">
                <a:xfrm flipV="1">
                  <a:off x="8289" y="14399"/>
                  <a:ext cx="132" cy="1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5" name="Line 1260"/>
                <p:cNvCxnSpPr/>
                <p:nvPr/>
              </p:nvCxnSpPr>
              <p:spPr bwMode="auto">
                <a:xfrm flipV="1">
                  <a:off x="8289" y="14351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6" name="Line 1261"/>
                <p:cNvCxnSpPr/>
                <p:nvPr/>
              </p:nvCxnSpPr>
              <p:spPr bwMode="auto">
                <a:xfrm flipV="1">
                  <a:off x="8283" y="14285"/>
                  <a:ext cx="84" cy="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7" name="Line 1262"/>
                <p:cNvCxnSpPr/>
                <p:nvPr/>
              </p:nvCxnSpPr>
              <p:spPr bwMode="auto">
                <a:xfrm flipV="1">
                  <a:off x="8283" y="14243"/>
                  <a:ext cx="54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8" name="Line 1263"/>
                <p:cNvCxnSpPr/>
                <p:nvPr/>
              </p:nvCxnSpPr>
              <p:spPr bwMode="auto">
                <a:xfrm flipV="1">
                  <a:off x="8289" y="14189"/>
                  <a:ext cx="30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9" name="Поле 22145"/>
              <p:cNvSpPr txBox="1">
                <a:spLocks noChangeArrowheads="1"/>
              </p:cNvSpPr>
              <p:nvPr/>
            </p:nvSpPr>
            <p:spPr bwMode="auto">
              <a:xfrm>
                <a:off x="4539615" y="6790055"/>
                <a:ext cx="352425" cy="313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0" name="Rectangle 57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31" name="Rectangle 57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Rectangle 574"/>
          <p:cNvSpPr>
            <a:spLocks noChangeArrowheads="1"/>
          </p:cNvSpPr>
          <p:nvPr/>
        </p:nvSpPr>
        <p:spPr bwMode="auto">
          <a:xfrm>
            <a:off x="0" y="62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Rectangle 575"/>
          <p:cNvSpPr>
            <a:spLocks noChangeArrowheads="1"/>
          </p:cNvSpPr>
          <p:nvPr/>
        </p:nvSpPr>
        <p:spPr bwMode="auto">
          <a:xfrm>
            <a:off x="0" y="800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Rectangle 576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Rectangle 577"/>
          <p:cNvSpPr>
            <a:spLocks noChangeArrowheads="1"/>
          </p:cNvSpPr>
          <p:nvPr/>
        </p:nvSpPr>
        <p:spPr bwMode="auto">
          <a:xfrm>
            <a:off x="0" y="1209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Rectangle 578"/>
          <p:cNvSpPr>
            <a:spLocks noChangeArrowheads="1"/>
          </p:cNvSpPr>
          <p:nvPr/>
        </p:nvSpPr>
        <p:spPr bwMode="auto">
          <a:xfrm>
            <a:off x="0" y="1476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Rectangle 579"/>
          <p:cNvSpPr>
            <a:spLocks noChangeArrowheads="1"/>
          </p:cNvSpPr>
          <p:nvPr/>
        </p:nvSpPr>
        <p:spPr bwMode="auto">
          <a:xfrm>
            <a:off x="0" y="1714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Rectangle 580"/>
          <p:cNvSpPr>
            <a:spLocks noChangeArrowheads="1"/>
          </p:cNvSpPr>
          <p:nvPr/>
        </p:nvSpPr>
        <p:spPr bwMode="auto">
          <a:xfrm>
            <a:off x="0" y="1962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Rectangle 581"/>
          <p:cNvSpPr>
            <a:spLocks noChangeArrowheads="1"/>
          </p:cNvSpPr>
          <p:nvPr/>
        </p:nvSpPr>
        <p:spPr bwMode="auto">
          <a:xfrm>
            <a:off x="0" y="2200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Rectangle 582"/>
          <p:cNvSpPr>
            <a:spLocks noChangeArrowheads="1"/>
          </p:cNvSpPr>
          <p:nvPr/>
        </p:nvSpPr>
        <p:spPr bwMode="auto">
          <a:xfrm>
            <a:off x="0" y="2438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Rectangle 583"/>
          <p:cNvSpPr>
            <a:spLocks noChangeArrowheads="1"/>
          </p:cNvSpPr>
          <p:nvPr/>
        </p:nvSpPr>
        <p:spPr bwMode="auto">
          <a:xfrm>
            <a:off x="0" y="2676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Rectangle 584"/>
          <p:cNvSpPr>
            <a:spLocks noChangeArrowheads="1"/>
          </p:cNvSpPr>
          <p:nvPr/>
        </p:nvSpPr>
        <p:spPr bwMode="auto">
          <a:xfrm>
            <a:off x="0" y="2924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Rectangle 585"/>
          <p:cNvSpPr>
            <a:spLocks noChangeArrowheads="1"/>
          </p:cNvSpPr>
          <p:nvPr/>
        </p:nvSpPr>
        <p:spPr bwMode="auto">
          <a:xfrm>
            <a:off x="0" y="3162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Rectangle 587"/>
          <p:cNvSpPr>
            <a:spLocks noChangeArrowheads="1"/>
          </p:cNvSpPr>
          <p:nvPr/>
        </p:nvSpPr>
        <p:spPr bwMode="auto">
          <a:xfrm>
            <a:off x="0" y="3400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48" name="Выноска-облако 347"/>
          <p:cNvSpPr/>
          <p:nvPr/>
        </p:nvSpPr>
        <p:spPr>
          <a:xfrm>
            <a:off x="8519709" y="196289"/>
            <a:ext cx="3577762" cy="3502934"/>
          </a:xfrm>
          <a:prstGeom prst="cloudCallout">
            <a:avLst>
              <a:gd name="adj1" fmla="val -66567"/>
              <a:gd name="adj2" fmla="val 344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869013" y="4170893"/>
                <a:ext cx="1136145" cy="6596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13" y="4170893"/>
                <a:ext cx="1136145" cy="659604"/>
              </a:xfrm>
              <a:prstGeom prst="rect">
                <a:avLst/>
              </a:prstGeom>
              <a:blipFill>
                <a:blip r:embed="rId28"/>
                <a:stretch>
                  <a:fillRect l="-18617" t="-3636" b="-90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3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 smtClean="0"/>
              <a:t>Types of electric drive systems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85697" y="3399014"/>
            <a:ext cx="5977345" cy="129375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Types of A</a:t>
            </a:r>
            <a:r>
              <a:rPr lang="en-US" sz="3600" dirty="0" smtClean="0"/>
              <a:t>C electric </a:t>
            </a:r>
            <a:r>
              <a:rPr lang="en-US" sz="3600" dirty="0"/>
              <a:t>drive </a:t>
            </a:r>
            <a:r>
              <a:rPr lang="en-US" sz="3600" dirty="0" smtClean="0"/>
              <a:t>systems</a:t>
            </a:r>
            <a:endParaRPr lang="en-US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7873" y="107874"/>
            <a:ext cx="11817327" cy="84993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400" dirty="0" smtClean="0"/>
              <a:t>Voltage adjuster-induction motor" system (</a:t>
            </a:r>
            <a:r>
              <a:rPr lang="en-US" sz="2400" i="1" dirty="0" smtClean="0"/>
              <a:t>a</a:t>
            </a:r>
            <a:r>
              <a:rPr lang="en-US" sz="2400" dirty="0" smtClean="0"/>
              <a:t>), dynamic breaking implementation (</a:t>
            </a:r>
            <a:r>
              <a:rPr lang="en-US" sz="2400" i="1" dirty="0" smtClean="0"/>
              <a:t>b</a:t>
            </a:r>
            <a:r>
              <a:rPr lang="en-US" sz="2400" dirty="0" smtClean="0"/>
              <a:t>) and </a:t>
            </a:r>
            <a:r>
              <a:rPr lang="en-US" sz="2400" dirty="0" err="1" smtClean="0"/>
              <a:t>and</a:t>
            </a:r>
            <a:r>
              <a:rPr lang="en-US" sz="2400" dirty="0" smtClean="0"/>
              <a:t> torque-speed characteristics (c)	</a:t>
            </a:r>
            <a:endParaRPr lang="en-US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221" name="Группа 220"/>
          <p:cNvGrpSpPr/>
          <p:nvPr/>
        </p:nvGrpSpPr>
        <p:grpSpPr>
          <a:xfrm>
            <a:off x="2302903" y="3965770"/>
            <a:ext cx="3803634" cy="2138845"/>
            <a:chOff x="4030602" y="3779310"/>
            <a:chExt cx="4128055" cy="2303928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5505966" y="5372815"/>
              <a:ext cx="2525808" cy="0"/>
            </a:xfrm>
            <a:prstGeom prst="line">
              <a:avLst/>
            </a:prstGeom>
            <a:ln w="15875"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Группа 57"/>
            <p:cNvGrpSpPr/>
            <p:nvPr/>
          </p:nvGrpSpPr>
          <p:grpSpPr>
            <a:xfrm rot="5400000" flipH="1">
              <a:off x="5908967" y="4775917"/>
              <a:ext cx="191968" cy="325581"/>
              <a:chOff x="0" y="233591"/>
              <a:chExt cx="192314" cy="326033"/>
            </a:xfrm>
          </p:grpSpPr>
          <p:sp>
            <p:nvSpPr>
              <p:cNvPr id="139" name="Равнобедренный треугольник 138"/>
              <p:cNvSpPr/>
              <p:nvPr/>
            </p:nvSpPr>
            <p:spPr>
              <a:xfrm>
                <a:off x="0" y="384681"/>
                <a:ext cx="185588" cy="174943"/>
              </a:xfrm>
              <a:prstGeom prst="triangl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6728" y="380165"/>
                <a:ext cx="185586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flipH="1" flipV="1">
                <a:off x="6720" y="233591"/>
                <a:ext cx="54283" cy="146459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04042" y="4942938"/>
              <a:ext cx="253251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138174" y="6082873"/>
              <a:ext cx="3893624" cy="365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4144528" y="5872224"/>
              <a:ext cx="3" cy="210483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7236400" y="4515553"/>
              <a:ext cx="0" cy="856915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6322360" y="4653957"/>
              <a:ext cx="4432" cy="288697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/>
            <p:nvPr/>
          </p:nvGrpSpPr>
          <p:grpSpPr>
            <a:xfrm rot="5400000" flipH="1">
              <a:off x="5908870" y="5202569"/>
              <a:ext cx="191771" cy="325120"/>
              <a:chOff x="66674" y="-66676"/>
              <a:chExt cx="192315" cy="326034"/>
            </a:xfrm>
          </p:grpSpPr>
          <p:sp>
            <p:nvSpPr>
              <p:cNvPr id="136" name="Равнобедренный треугольник 135"/>
              <p:cNvSpPr/>
              <p:nvPr/>
            </p:nvSpPr>
            <p:spPr>
              <a:xfrm>
                <a:off x="66674" y="84415"/>
                <a:ext cx="185588" cy="174943"/>
              </a:xfrm>
              <a:prstGeom prst="triangl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73403" y="79898"/>
                <a:ext cx="185586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 flipV="1">
                <a:off x="73395" y="-66676"/>
                <a:ext cx="54283" cy="146459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64"/>
            <p:cNvGrpSpPr/>
            <p:nvPr/>
          </p:nvGrpSpPr>
          <p:grpSpPr>
            <a:xfrm rot="5400000" flipH="1">
              <a:off x="7552427" y="4776246"/>
              <a:ext cx="191771" cy="325120"/>
              <a:chOff x="66674" y="-66676"/>
              <a:chExt cx="192315" cy="326034"/>
            </a:xfrm>
          </p:grpSpPr>
          <p:sp>
            <p:nvSpPr>
              <p:cNvPr id="133" name="Равнобедренный треугольник 132"/>
              <p:cNvSpPr/>
              <p:nvPr/>
            </p:nvSpPr>
            <p:spPr>
              <a:xfrm>
                <a:off x="66674" y="84415"/>
                <a:ext cx="185588" cy="174943"/>
              </a:xfrm>
              <a:prstGeom prst="triangl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73403" y="79898"/>
                <a:ext cx="185586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H="1" flipV="1">
                <a:off x="73395" y="-66676"/>
                <a:ext cx="54283" cy="146459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Группа 65"/>
            <p:cNvGrpSpPr/>
            <p:nvPr/>
          </p:nvGrpSpPr>
          <p:grpSpPr>
            <a:xfrm rot="5400000" flipH="1">
              <a:off x="7548887" y="5202569"/>
              <a:ext cx="191771" cy="325120"/>
              <a:chOff x="66674" y="-66676"/>
              <a:chExt cx="192315" cy="326034"/>
            </a:xfrm>
          </p:grpSpPr>
          <p:sp>
            <p:nvSpPr>
              <p:cNvPr id="130" name="Равнобедренный треугольник 129"/>
              <p:cNvSpPr/>
              <p:nvPr/>
            </p:nvSpPr>
            <p:spPr>
              <a:xfrm>
                <a:off x="66674" y="84415"/>
                <a:ext cx="185588" cy="174943"/>
              </a:xfrm>
              <a:prstGeom prst="triangl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73403" y="79898"/>
                <a:ext cx="185586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 flipV="1">
                <a:off x="73395" y="-66676"/>
                <a:ext cx="54283" cy="146459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 rot="16200000">
              <a:off x="3955780" y="5566440"/>
              <a:ext cx="386611" cy="224055"/>
              <a:chOff x="4490231" y="307642"/>
              <a:chExt cx="416272" cy="233600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490231" y="307642"/>
                <a:ext cx="140192" cy="233600"/>
                <a:chOff x="4490252" y="298134"/>
                <a:chExt cx="140192" cy="148716"/>
              </a:xfrm>
            </p:grpSpPr>
            <p:sp>
              <p:nvSpPr>
                <p:cNvPr id="128" name="Дуга 127"/>
                <p:cNvSpPr/>
                <p:nvPr/>
              </p:nvSpPr>
              <p:spPr>
                <a:xfrm flipH="1">
                  <a:off x="4490252" y="298134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 sz="1200" b="1"/>
                </a:p>
              </p:txBody>
            </p:sp>
            <p:sp>
              <p:nvSpPr>
                <p:cNvPr id="129" name="Дуга 128"/>
                <p:cNvSpPr/>
                <p:nvPr/>
              </p:nvSpPr>
              <p:spPr>
                <a:xfrm>
                  <a:off x="4490252" y="298260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Группа 121"/>
              <p:cNvGrpSpPr/>
              <p:nvPr/>
            </p:nvGrpSpPr>
            <p:grpSpPr>
              <a:xfrm>
                <a:off x="4628345" y="307674"/>
                <a:ext cx="139700" cy="233045"/>
                <a:chOff x="0" y="0"/>
                <a:chExt cx="140192" cy="148716"/>
              </a:xfrm>
            </p:grpSpPr>
            <p:sp>
              <p:nvSpPr>
                <p:cNvPr id="126" name="Дуга 125"/>
                <p:cNvSpPr/>
                <p:nvPr/>
              </p:nvSpPr>
              <p:spPr>
                <a:xfrm flipH="1">
                  <a:off x="0" y="0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27" name="Дуга 126"/>
                <p:cNvSpPr/>
                <p:nvPr/>
              </p:nvSpPr>
              <p:spPr>
                <a:xfrm>
                  <a:off x="0" y="126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Группа 122"/>
              <p:cNvGrpSpPr/>
              <p:nvPr/>
            </p:nvGrpSpPr>
            <p:grpSpPr>
              <a:xfrm>
                <a:off x="4766803" y="307675"/>
                <a:ext cx="139700" cy="233045"/>
                <a:chOff x="0" y="0"/>
                <a:chExt cx="140192" cy="148716"/>
              </a:xfrm>
            </p:grpSpPr>
            <p:sp>
              <p:nvSpPr>
                <p:cNvPr id="124" name="Дуга 123"/>
                <p:cNvSpPr/>
                <p:nvPr/>
              </p:nvSpPr>
              <p:spPr>
                <a:xfrm flipH="1">
                  <a:off x="0" y="0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25" name="Дуга 124"/>
                <p:cNvSpPr/>
                <p:nvPr/>
              </p:nvSpPr>
              <p:spPr>
                <a:xfrm>
                  <a:off x="0" y="126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8" name="Группа 67"/>
            <p:cNvGrpSpPr/>
            <p:nvPr/>
          </p:nvGrpSpPr>
          <p:grpSpPr>
            <a:xfrm rot="16200000">
              <a:off x="5323343" y="5584901"/>
              <a:ext cx="386081" cy="223520"/>
              <a:chOff x="-81281" y="81280"/>
              <a:chExt cx="416273" cy="233600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-81281" y="81280"/>
                <a:ext cx="140193" cy="233600"/>
                <a:chOff x="-81281" y="81280"/>
                <a:chExt cx="140193" cy="148716"/>
              </a:xfrm>
            </p:grpSpPr>
            <p:sp>
              <p:nvSpPr>
                <p:cNvPr id="119" name="Дуга 118"/>
                <p:cNvSpPr/>
                <p:nvPr/>
              </p:nvSpPr>
              <p:spPr>
                <a:xfrm flipH="1">
                  <a:off x="-81280" y="81280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20" name="Дуга 119"/>
                <p:cNvSpPr/>
                <p:nvPr/>
              </p:nvSpPr>
              <p:spPr>
                <a:xfrm>
                  <a:off x="-81281" y="81406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56834" y="81312"/>
                <a:ext cx="139700" cy="233045"/>
                <a:chOff x="56834" y="81312"/>
                <a:chExt cx="140192" cy="148716"/>
              </a:xfrm>
            </p:grpSpPr>
            <p:sp>
              <p:nvSpPr>
                <p:cNvPr id="117" name="Дуга 116"/>
                <p:cNvSpPr/>
                <p:nvPr/>
              </p:nvSpPr>
              <p:spPr>
                <a:xfrm flipH="1">
                  <a:off x="56834" y="81312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Дуга 117"/>
                <p:cNvSpPr/>
                <p:nvPr/>
              </p:nvSpPr>
              <p:spPr>
                <a:xfrm>
                  <a:off x="56834" y="81438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4" name="Группа 113"/>
              <p:cNvGrpSpPr/>
              <p:nvPr/>
            </p:nvGrpSpPr>
            <p:grpSpPr>
              <a:xfrm>
                <a:off x="195292" y="81313"/>
                <a:ext cx="139700" cy="233045"/>
                <a:chOff x="195292" y="81313"/>
                <a:chExt cx="140192" cy="148716"/>
              </a:xfrm>
            </p:grpSpPr>
            <p:sp>
              <p:nvSpPr>
                <p:cNvPr id="115" name="Дуга 114"/>
                <p:cNvSpPr/>
                <p:nvPr/>
              </p:nvSpPr>
              <p:spPr>
                <a:xfrm flipH="1">
                  <a:off x="195292" y="81313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6" name="Дуга 115"/>
                <p:cNvSpPr/>
                <p:nvPr/>
              </p:nvSpPr>
              <p:spPr>
                <a:xfrm>
                  <a:off x="195292" y="81439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9" name="Группа 68"/>
            <p:cNvGrpSpPr/>
            <p:nvPr/>
          </p:nvGrpSpPr>
          <p:grpSpPr>
            <a:xfrm rot="16200000">
              <a:off x="7842831" y="5584778"/>
              <a:ext cx="386081" cy="223520"/>
              <a:chOff x="-81281" y="81280"/>
              <a:chExt cx="416273" cy="233600"/>
            </a:xfrm>
          </p:grpSpPr>
          <p:grpSp>
            <p:nvGrpSpPr>
              <p:cNvPr id="103" name="Группа 102"/>
              <p:cNvGrpSpPr/>
              <p:nvPr/>
            </p:nvGrpSpPr>
            <p:grpSpPr>
              <a:xfrm>
                <a:off x="-81281" y="81280"/>
                <a:ext cx="140193" cy="233600"/>
                <a:chOff x="-81281" y="81280"/>
                <a:chExt cx="140193" cy="148716"/>
              </a:xfrm>
            </p:grpSpPr>
            <p:sp>
              <p:nvSpPr>
                <p:cNvPr id="110" name="Дуга 109"/>
                <p:cNvSpPr/>
                <p:nvPr/>
              </p:nvSpPr>
              <p:spPr>
                <a:xfrm flipH="1">
                  <a:off x="-81280" y="81280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11" name="Дуга 110"/>
                <p:cNvSpPr/>
                <p:nvPr/>
              </p:nvSpPr>
              <p:spPr>
                <a:xfrm>
                  <a:off x="-81281" y="81406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56834" y="81312"/>
                <a:ext cx="139700" cy="233045"/>
                <a:chOff x="56834" y="81312"/>
                <a:chExt cx="140192" cy="148716"/>
              </a:xfrm>
            </p:grpSpPr>
            <p:sp>
              <p:nvSpPr>
                <p:cNvPr id="108" name="Дуга 107"/>
                <p:cNvSpPr/>
                <p:nvPr/>
              </p:nvSpPr>
              <p:spPr>
                <a:xfrm flipH="1">
                  <a:off x="56834" y="81312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9" name="Дуга 108"/>
                <p:cNvSpPr/>
                <p:nvPr/>
              </p:nvSpPr>
              <p:spPr>
                <a:xfrm>
                  <a:off x="56834" y="81438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195292" y="81313"/>
                <a:ext cx="139700" cy="233045"/>
                <a:chOff x="195292" y="81313"/>
                <a:chExt cx="140192" cy="148716"/>
              </a:xfrm>
            </p:grpSpPr>
            <p:sp>
              <p:nvSpPr>
                <p:cNvPr id="106" name="Дуга 105"/>
                <p:cNvSpPr/>
                <p:nvPr/>
              </p:nvSpPr>
              <p:spPr>
                <a:xfrm flipH="1">
                  <a:off x="195292" y="81313"/>
                  <a:ext cx="140192" cy="148716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7" name="Дуга 106"/>
                <p:cNvSpPr/>
                <p:nvPr/>
              </p:nvSpPr>
              <p:spPr>
                <a:xfrm>
                  <a:off x="195292" y="81439"/>
                  <a:ext cx="139700" cy="148590"/>
                </a:xfrm>
                <a:prstGeom prst="arc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5510082" y="5889680"/>
              <a:ext cx="4445" cy="189865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8027329" y="5889590"/>
              <a:ext cx="4445" cy="189230"/>
            </a:xfrm>
            <a:prstGeom prst="line">
              <a:avLst/>
            </a:prstGeom>
            <a:ln w="15875">
              <a:head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8036537" y="4942671"/>
              <a:ext cx="0" cy="56052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5509753" y="4942671"/>
              <a:ext cx="0" cy="56022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4151216" y="4291780"/>
              <a:ext cx="0" cy="1192942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4660937" y="4653708"/>
              <a:ext cx="166584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4659221" y="4292007"/>
              <a:ext cx="0" cy="361452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180921" y="4515603"/>
              <a:ext cx="2060282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5180911" y="4330107"/>
              <a:ext cx="0" cy="18549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9" name="Группа 78"/>
            <p:cNvGrpSpPr/>
            <p:nvPr/>
          </p:nvGrpSpPr>
          <p:grpSpPr>
            <a:xfrm>
              <a:off x="4118747" y="4054335"/>
              <a:ext cx="48268" cy="467995"/>
              <a:chOff x="0" y="0"/>
              <a:chExt cx="48268" cy="425489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V="1">
                <a:off x="27257" y="25439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Блок-схема: узел 100"/>
              <p:cNvSpPr/>
              <p:nvPr/>
            </p:nvSpPr>
            <p:spPr>
              <a:xfrm>
                <a:off x="4" y="39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0" y="0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па 79"/>
            <p:cNvGrpSpPr/>
            <p:nvPr/>
          </p:nvGrpSpPr>
          <p:grpSpPr>
            <a:xfrm>
              <a:off x="4628302" y="4052733"/>
              <a:ext cx="48268" cy="467362"/>
              <a:chOff x="0" y="0"/>
              <a:chExt cx="48268" cy="425489"/>
            </a:xfrm>
          </p:grpSpPr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27257" y="25439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Блок-схема: узел 97"/>
              <p:cNvSpPr/>
              <p:nvPr/>
            </p:nvSpPr>
            <p:spPr>
              <a:xfrm>
                <a:off x="4" y="39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 flipV="1">
                <a:off x="0" y="0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па 80"/>
            <p:cNvGrpSpPr/>
            <p:nvPr/>
          </p:nvGrpSpPr>
          <p:grpSpPr>
            <a:xfrm>
              <a:off x="5153675" y="4054176"/>
              <a:ext cx="48268" cy="467362"/>
              <a:chOff x="0" y="0"/>
              <a:chExt cx="48268" cy="425489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27257" y="25439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Блок-схема: узел 94"/>
              <p:cNvSpPr/>
              <p:nvPr/>
            </p:nvSpPr>
            <p:spPr>
              <a:xfrm>
                <a:off x="4" y="39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0" y="0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Поле 18904"/>
            <p:cNvSpPr txBox="1"/>
            <p:nvPr/>
          </p:nvSpPr>
          <p:spPr>
            <a:xfrm>
              <a:off x="4030602" y="3779310"/>
              <a:ext cx="256540" cy="253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Поле 19083"/>
            <p:cNvSpPr txBox="1"/>
            <p:nvPr/>
          </p:nvSpPr>
          <p:spPr>
            <a:xfrm>
              <a:off x="4514769" y="3789181"/>
              <a:ext cx="25590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Поле 19083"/>
            <p:cNvSpPr txBox="1"/>
            <p:nvPr/>
          </p:nvSpPr>
          <p:spPr>
            <a:xfrm>
              <a:off x="5072932" y="3800002"/>
              <a:ext cx="25590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 flipV="1">
              <a:off x="5299390" y="5448904"/>
              <a:ext cx="0" cy="504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8158657" y="5448555"/>
              <a:ext cx="0" cy="50476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Поле 19083"/>
            <p:cNvSpPr txBox="1"/>
            <p:nvPr/>
          </p:nvSpPr>
          <p:spPr>
            <a:xfrm>
              <a:off x="5765809" y="4677282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VS3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Поле 19083"/>
            <p:cNvSpPr txBox="1"/>
            <p:nvPr/>
          </p:nvSpPr>
          <p:spPr>
            <a:xfrm>
              <a:off x="5772969" y="5107698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VS9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Поле 19083"/>
            <p:cNvSpPr txBox="1"/>
            <p:nvPr/>
          </p:nvSpPr>
          <p:spPr>
            <a:xfrm>
              <a:off x="7400962" y="4684855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VS8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0" name="Поле 19083"/>
            <p:cNvSpPr txBox="1"/>
            <p:nvPr/>
          </p:nvSpPr>
          <p:spPr>
            <a:xfrm>
              <a:off x="7430623" y="5122181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VS6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1" name="Поле 19083"/>
            <p:cNvSpPr txBox="1"/>
            <p:nvPr/>
          </p:nvSpPr>
          <p:spPr>
            <a:xfrm>
              <a:off x="6167742" y="3831393"/>
              <a:ext cx="374651" cy="2501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b)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668796" y="966494"/>
            <a:ext cx="6193653" cy="3170667"/>
            <a:chOff x="3303280" y="-26862"/>
            <a:chExt cx="5751098" cy="317066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662670" y="2176313"/>
              <a:ext cx="188688" cy="380234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670262" y="1429512"/>
              <a:ext cx="9199" cy="77423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265252" y="1423980"/>
              <a:ext cx="8890" cy="774065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845617" y="1404867"/>
              <a:ext cx="8890" cy="774065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679464" y="2203755"/>
              <a:ext cx="211661" cy="329132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3801495" y="2203770"/>
              <a:ext cx="940096" cy="940035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b="1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92500" y="2402460"/>
              <a:ext cx="564555" cy="564482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b="1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63670" y="227202"/>
              <a:ext cx="48268" cy="425489"/>
              <a:chOff x="430945" y="531774"/>
              <a:chExt cx="48268" cy="425489"/>
            </a:xfrm>
          </p:grpSpPr>
          <p:cxnSp>
            <p:nvCxnSpPr>
              <p:cNvPr id="218" name="Прямая соединительная линия 217"/>
              <p:cNvCxnSpPr/>
              <p:nvPr/>
            </p:nvCxnSpPr>
            <p:spPr>
              <a:xfrm flipV="1">
                <a:off x="458202" y="557213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Блок-схема: узел 218"/>
              <p:cNvSpPr/>
              <p:nvPr/>
            </p:nvSpPr>
            <p:spPr>
              <a:xfrm>
                <a:off x="430949" y="531813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 b="1"/>
              </a:p>
            </p:txBody>
          </p:sp>
          <p:cxnSp>
            <p:nvCxnSpPr>
              <p:cNvPr id="220" name="Прямая соединительная линия 219"/>
              <p:cNvCxnSpPr/>
              <p:nvPr/>
            </p:nvCxnSpPr>
            <p:spPr>
              <a:xfrm flipV="1">
                <a:off x="430945" y="531774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4251197" y="227176"/>
              <a:ext cx="48268" cy="425450"/>
              <a:chOff x="0" y="0"/>
              <a:chExt cx="48268" cy="425489"/>
            </a:xfrm>
          </p:grpSpPr>
          <p:cxnSp>
            <p:nvCxnSpPr>
              <p:cNvPr id="215" name="Прямая соединительная линия 214"/>
              <p:cNvCxnSpPr/>
              <p:nvPr/>
            </p:nvCxnSpPr>
            <p:spPr>
              <a:xfrm flipV="1">
                <a:off x="27257" y="25439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Блок-схема: узел 215"/>
              <p:cNvSpPr/>
              <p:nvPr/>
            </p:nvSpPr>
            <p:spPr>
              <a:xfrm>
                <a:off x="4" y="39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17" name="Прямая соединительная линия 216"/>
              <p:cNvCxnSpPr/>
              <p:nvPr/>
            </p:nvCxnSpPr>
            <p:spPr>
              <a:xfrm flipV="1">
                <a:off x="0" y="0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4828728" y="246903"/>
              <a:ext cx="48268" cy="425450"/>
              <a:chOff x="0" y="0"/>
              <a:chExt cx="48268" cy="425489"/>
            </a:xfrm>
          </p:grpSpPr>
          <p:cxnSp>
            <p:nvCxnSpPr>
              <p:cNvPr id="212" name="Прямая соединительная линия 211"/>
              <p:cNvCxnSpPr/>
              <p:nvPr/>
            </p:nvCxnSpPr>
            <p:spPr>
              <a:xfrm flipV="1">
                <a:off x="27257" y="25439"/>
                <a:ext cx="0" cy="40005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Блок-схема: узел 212"/>
              <p:cNvSpPr/>
              <p:nvPr/>
            </p:nvSpPr>
            <p:spPr>
              <a:xfrm>
                <a:off x="4" y="39"/>
                <a:ext cx="48264" cy="48264"/>
              </a:xfrm>
              <a:prstGeom prst="flowChartConnector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14" name="Прямая соединительная линия 213"/>
              <p:cNvCxnSpPr/>
              <p:nvPr/>
            </p:nvCxnSpPr>
            <p:spPr>
              <a:xfrm flipV="1">
                <a:off x="0" y="0"/>
                <a:ext cx="48264" cy="4826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277588" y="600236"/>
              <a:ext cx="1167449" cy="0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856117" y="452643"/>
              <a:ext cx="1167130" cy="0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028957" y="449412"/>
              <a:ext cx="4759" cy="199969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845603" y="1508627"/>
              <a:ext cx="591208" cy="11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63009" y="1690261"/>
              <a:ext cx="1757973" cy="0"/>
            </a:xfrm>
            <a:prstGeom prst="line">
              <a:avLst/>
            </a:prstGeom>
            <a:ln w="15875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022817" y="1476472"/>
              <a:ext cx="25" cy="213643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Поле 18904"/>
            <p:cNvSpPr txBox="1"/>
            <p:nvPr/>
          </p:nvSpPr>
          <p:spPr>
            <a:xfrm>
              <a:off x="3544329" y="-26862"/>
              <a:ext cx="257175" cy="25400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uk-UA" sz="1400" b="1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Поле 19083"/>
            <p:cNvSpPr txBox="1"/>
            <p:nvPr/>
          </p:nvSpPr>
          <p:spPr>
            <a:xfrm>
              <a:off x="4133423" y="-6465"/>
              <a:ext cx="256540" cy="25336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Поле 19083"/>
            <p:cNvSpPr txBox="1"/>
            <p:nvPr/>
          </p:nvSpPr>
          <p:spPr>
            <a:xfrm>
              <a:off x="4723973" y="18965"/>
              <a:ext cx="256540" cy="25336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endParaRPr lang="uk-U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Поле 19083"/>
            <p:cNvSpPr txBox="1"/>
            <p:nvPr/>
          </p:nvSpPr>
          <p:spPr>
            <a:xfrm>
              <a:off x="4167392" y="2532737"/>
              <a:ext cx="256540" cy="25336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Поле 19083"/>
            <p:cNvSpPr txBox="1"/>
            <p:nvPr/>
          </p:nvSpPr>
          <p:spPr>
            <a:xfrm>
              <a:off x="6052268" y="347518"/>
              <a:ext cx="376625" cy="25273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Поле 19083"/>
            <p:cNvSpPr txBox="1"/>
            <p:nvPr/>
          </p:nvSpPr>
          <p:spPr>
            <a:xfrm>
              <a:off x="3303280" y="620044"/>
              <a:ext cx="376555" cy="25209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VS1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Поле 19083"/>
            <p:cNvSpPr txBox="1"/>
            <p:nvPr/>
          </p:nvSpPr>
          <p:spPr>
            <a:xfrm>
              <a:off x="3900496" y="614004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VS3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Поле 19083"/>
            <p:cNvSpPr txBox="1"/>
            <p:nvPr/>
          </p:nvSpPr>
          <p:spPr>
            <a:xfrm>
              <a:off x="4500103" y="599757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VS5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Поле 19083"/>
            <p:cNvSpPr txBox="1"/>
            <p:nvPr/>
          </p:nvSpPr>
          <p:spPr>
            <a:xfrm>
              <a:off x="5097394" y="608290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VS7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Поле 19083"/>
            <p:cNvSpPr txBox="1"/>
            <p:nvPr/>
          </p:nvSpPr>
          <p:spPr>
            <a:xfrm>
              <a:off x="5645272" y="610957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VS9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Поле 19083"/>
            <p:cNvSpPr txBox="1"/>
            <p:nvPr/>
          </p:nvSpPr>
          <p:spPr>
            <a:xfrm>
              <a:off x="3681295" y="1330061"/>
              <a:ext cx="375920" cy="25146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VS2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Поле 19083"/>
            <p:cNvSpPr txBox="1"/>
            <p:nvPr/>
          </p:nvSpPr>
          <p:spPr>
            <a:xfrm>
              <a:off x="4278190" y="1324247"/>
              <a:ext cx="375285" cy="236841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VS4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Поле 19083"/>
            <p:cNvSpPr txBox="1"/>
            <p:nvPr/>
          </p:nvSpPr>
          <p:spPr>
            <a:xfrm>
              <a:off x="4877635" y="1310376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VS6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Поле 19083"/>
            <p:cNvSpPr txBox="1"/>
            <p:nvPr/>
          </p:nvSpPr>
          <p:spPr>
            <a:xfrm>
              <a:off x="5475170" y="1318631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VS8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Поле 19083"/>
            <p:cNvSpPr txBox="1"/>
            <p:nvPr/>
          </p:nvSpPr>
          <p:spPr>
            <a:xfrm>
              <a:off x="6030795" y="1329426"/>
              <a:ext cx="375285" cy="250825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VS10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6704" y="1016013"/>
              <a:ext cx="200482" cy="193309"/>
            </a:xfrm>
            <a:prstGeom prst="rect">
              <a:avLst/>
            </a:prstGeom>
            <a:ln w="15875">
              <a:noFill/>
            </a:ln>
          </p:spPr>
        </p:pic>
        <p:sp>
          <p:nvSpPr>
            <p:cNvPr id="38" name="Поле 18954"/>
            <p:cNvSpPr txBox="1"/>
            <p:nvPr/>
          </p:nvSpPr>
          <p:spPr>
            <a:xfrm>
              <a:off x="7622115" y="872358"/>
              <a:ext cx="792943" cy="466435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</a:t>
              </a: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peed</a:t>
              </a:r>
              <a:endPara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controller</a:t>
              </a:r>
              <a:endPara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3424144" y="600253"/>
              <a:ext cx="510840" cy="913765"/>
              <a:chOff x="3982486" y="2112141"/>
              <a:chExt cx="510840" cy="913765"/>
            </a:xfrm>
          </p:grpSpPr>
          <p:cxnSp>
            <p:nvCxnSpPr>
              <p:cNvPr id="198" name="Прямая соединительная линия 197"/>
              <p:cNvCxnSpPr/>
              <p:nvPr/>
            </p:nvCxnSpPr>
            <p:spPr>
              <a:xfrm flipH="1">
                <a:off x="4069218" y="2302982"/>
                <a:ext cx="6666" cy="533167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9" name="Группа 198"/>
              <p:cNvGrpSpPr/>
              <p:nvPr/>
            </p:nvGrpSpPr>
            <p:grpSpPr>
              <a:xfrm>
                <a:off x="3982486" y="2345732"/>
                <a:ext cx="192314" cy="326033"/>
                <a:chOff x="3982486" y="2321917"/>
                <a:chExt cx="192314" cy="326033"/>
              </a:xfrm>
            </p:grpSpPr>
            <p:sp>
              <p:nvSpPr>
                <p:cNvPr id="209" name="Равнобедренный треугольник 208"/>
                <p:cNvSpPr/>
                <p:nvPr/>
              </p:nvSpPr>
              <p:spPr>
                <a:xfrm>
                  <a:off x="3982486" y="2473007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10" name="Прямая соединительная линия 209"/>
                <p:cNvCxnSpPr/>
                <p:nvPr/>
              </p:nvCxnSpPr>
              <p:spPr>
                <a:xfrm>
                  <a:off x="3989214" y="2468491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flipH="1" flipV="1">
                  <a:off x="3989206" y="2321917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Прямая соединительная линия 199"/>
              <p:cNvCxnSpPr/>
              <p:nvPr/>
            </p:nvCxnSpPr>
            <p:spPr>
              <a:xfrm flipV="1">
                <a:off x="4399202" y="2302787"/>
                <a:ext cx="6663" cy="53279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4075876" y="2302878"/>
                <a:ext cx="32997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4069210" y="2836006"/>
                <a:ext cx="32998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V="1">
                <a:off x="4236619" y="2112141"/>
                <a:ext cx="4756" cy="190737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4232176" y="2835585"/>
                <a:ext cx="4440" cy="190321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5" name="Группа 204"/>
              <p:cNvGrpSpPr/>
              <p:nvPr/>
            </p:nvGrpSpPr>
            <p:grpSpPr>
              <a:xfrm flipH="1" flipV="1">
                <a:off x="4301556" y="2478235"/>
                <a:ext cx="191770" cy="325755"/>
                <a:chOff x="0" y="0"/>
                <a:chExt cx="192314" cy="326033"/>
              </a:xfrm>
            </p:grpSpPr>
            <p:sp>
              <p:nvSpPr>
                <p:cNvPr id="206" name="Равнобедренный треугольник 205"/>
                <p:cNvSpPr/>
                <p:nvPr/>
              </p:nvSpPr>
              <p:spPr>
                <a:xfrm>
                  <a:off x="0" y="151090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>
                  <a:off x="6728" y="146574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>
                <a:xfrm flipH="1" flipV="1">
                  <a:off x="6720" y="0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Группа 39"/>
            <p:cNvGrpSpPr/>
            <p:nvPr/>
          </p:nvGrpSpPr>
          <p:grpSpPr>
            <a:xfrm>
              <a:off x="4019255" y="603157"/>
              <a:ext cx="510535" cy="913129"/>
              <a:chOff x="0" y="0"/>
              <a:chExt cx="510840" cy="913765"/>
            </a:xfrm>
          </p:grpSpPr>
          <p:cxnSp>
            <p:nvCxnSpPr>
              <p:cNvPr id="184" name="Прямая соединительная линия 183"/>
              <p:cNvCxnSpPr/>
              <p:nvPr/>
            </p:nvCxnSpPr>
            <p:spPr>
              <a:xfrm flipH="1">
                <a:off x="86732" y="190841"/>
                <a:ext cx="6666" cy="533167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>
              <a:xfrm>
                <a:off x="0" y="233591"/>
                <a:ext cx="192314" cy="326033"/>
                <a:chOff x="0" y="233591"/>
                <a:chExt cx="192314" cy="326033"/>
              </a:xfrm>
            </p:grpSpPr>
            <p:sp>
              <p:nvSpPr>
                <p:cNvPr id="195" name="Равнобедренный треугольник 194"/>
                <p:cNvSpPr/>
                <p:nvPr/>
              </p:nvSpPr>
              <p:spPr>
                <a:xfrm>
                  <a:off x="0" y="384681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>
                  <a:off x="6728" y="380165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flipH="1" flipV="1">
                  <a:off x="6720" y="233591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>
              <a:xfrm flipV="1">
                <a:off x="416716" y="190646"/>
                <a:ext cx="6663" cy="53279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>
                <a:off x="93390" y="190737"/>
                <a:ext cx="32997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86724" y="723865"/>
                <a:ext cx="32998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V="1">
                <a:off x="254133" y="0"/>
                <a:ext cx="4756" cy="190737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>
              <a:xfrm>
                <a:off x="249690" y="723444"/>
                <a:ext cx="4440" cy="190321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1" name="Группа 190"/>
              <p:cNvGrpSpPr/>
              <p:nvPr/>
            </p:nvGrpSpPr>
            <p:grpSpPr>
              <a:xfrm flipH="1" flipV="1">
                <a:off x="319070" y="366094"/>
                <a:ext cx="191770" cy="325755"/>
                <a:chOff x="319070" y="366094"/>
                <a:chExt cx="192314" cy="326033"/>
              </a:xfrm>
            </p:grpSpPr>
            <p:sp>
              <p:nvSpPr>
                <p:cNvPr id="192" name="Равнобедренный треугольник 191"/>
                <p:cNvSpPr/>
                <p:nvPr/>
              </p:nvSpPr>
              <p:spPr>
                <a:xfrm>
                  <a:off x="319070" y="517184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>
                  <a:off x="325798" y="512668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 flipH="1" flipV="1">
                  <a:off x="325790" y="366094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Группа 40"/>
            <p:cNvGrpSpPr/>
            <p:nvPr/>
          </p:nvGrpSpPr>
          <p:grpSpPr>
            <a:xfrm>
              <a:off x="4595338" y="603103"/>
              <a:ext cx="510535" cy="913129"/>
              <a:chOff x="0" y="0"/>
              <a:chExt cx="510840" cy="913765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>
              <a:xfrm flipH="1">
                <a:off x="86732" y="190841"/>
                <a:ext cx="6666" cy="533167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1" name="Группа 170"/>
              <p:cNvGrpSpPr/>
              <p:nvPr/>
            </p:nvGrpSpPr>
            <p:grpSpPr>
              <a:xfrm>
                <a:off x="0" y="233591"/>
                <a:ext cx="192314" cy="326033"/>
                <a:chOff x="0" y="233591"/>
                <a:chExt cx="192314" cy="326033"/>
              </a:xfrm>
            </p:grpSpPr>
            <p:sp>
              <p:nvSpPr>
                <p:cNvPr id="181" name="Равнобедренный треугольник 180"/>
                <p:cNvSpPr/>
                <p:nvPr/>
              </p:nvSpPr>
              <p:spPr>
                <a:xfrm>
                  <a:off x="0" y="384681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6728" y="380165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flipH="1" flipV="1">
                  <a:off x="6720" y="233591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2" name="Прямая соединительная линия 171"/>
              <p:cNvCxnSpPr/>
              <p:nvPr/>
            </p:nvCxnSpPr>
            <p:spPr>
              <a:xfrm flipV="1">
                <a:off x="416716" y="190646"/>
                <a:ext cx="6663" cy="53279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93390" y="190737"/>
                <a:ext cx="32997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86724" y="723865"/>
                <a:ext cx="32998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54133" y="0"/>
                <a:ext cx="4756" cy="190737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249690" y="723444"/>
                <a:ext cx="4440" cy="190321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7" name="Группа 176"/>
              <p:cNvGrpSpPr/>
              <p:nvPr/>
            </p:nvGrpSpPr>
            <p:grpSpPr>
              <a:xfrm flipH="1" flipV="1">
                <a:off x="319070" y="366094"/>
                <a:ext cx="191770" cy="325755"/>
                <a:chOff x="319070" y="366094"/>
                <a:chExt cx="192314" cy="326033"/>
              </a:xfrm>
            </p:grpSpPr>
            <p:sp>
              <p:nvSpPr>
                <p:cNvPr id="178" name="Равнобедренный треугольник 177"/>
                <p:cNvSpPr/>
                <p:nvPr/>
              </p:nvSpPr>
              <p:spPr>
                <a:xfrm>
                  <a:off x="319070" y="517184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>
                  <a:off x="325798" y="512668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flipH="1" flipV="1">
                  <a:off x="325790" y="366094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>
              <a:off x="5193818" y="595445"/>
              <a:ext cx="510535" cy="913129"/>
              <a:chOff x="0" y="0"/>
              <a:chExt cx="510840" cy="913765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H="1">
                <a:off x="86732" y="190841"/>
                <a:ext cx="6666" cy="533167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7" name="Группа 156"/>
              <p:cNvGrpSpPr/>
              <p:nvPr/>
            </p:nvGrpSpPr>
            <p:grpSpPr>
              <a:xfrm>
                <a:off x="0" y="233591"/>
                <a:ext cx="192314" cy="326033"/>
                <a:chOff x="0" y="233591"/>
                <a:chExt cx="192314" cy="326033"/>
              </a:xfrm>
            </p:grpSpPr>
            <p:sp>
              <p:nvSpPr>
                <p:cNvPr id="167" name="Равнобедренный треугольник 166"/>
                <p:cNvSpPr/>
                <p:nvPr/>
              </p:nvSpPr>
              <p:spPr>
                <a:xfrm>
                  <a:off x="0" y="384681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>
                  <a:off x="6728" y="380165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flipH="1" flipV="1">
                  <a:off x="6720" y="233591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416716" y="190646"/>
                <a:ext cx="6663" cy="53279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>
                <a:off x="93390" y="190737"/>
                <a:ext cx="32997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>
                <a:off x="86724" y="723865"/>
                <a:ext cx="32998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54133" y="0"/>
                <a:ext cx="4756" cy="190737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249690" y="723444"/>
                <a:ext cx="4440" cy="190321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3" name="Группа 162"/>
              <p:cNvGrpSpPr/>
              <p:nvPr/>
            </p:nvGrpSpPr>
            <p:grpSpPr>
              <a:xfrm flipH="1" flipV="1">
                <a:off x="319070" y="366094"/>
                <a:ext cx="191770" cy="325755"/>
                <a:chOff x="319070" y="366094"/>
                <a:chExt cx="192314" cy="326033"/>
              </a:xfrm>
            </p:grpSpPr>
            <p:sp>
              <p:nvSpPr>
                <p:cNvPr id="164" name="Равнобедренный треугольник 163"/>
                <p:cNvSpPr/>
                <p:nvPr/>
              </p:nvSpPr>
              <p:spPr>
                <a:xfrm>
                  <a:off x="319070" y="517184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>
                  <a:off x="325798" y="512668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 flipH="1" flipV="1">
                  <a:off x="325790" y="366094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Группа 42"/>
            <p:cNvGrpSpPr/>
            <p:nvPr/>
          </p:nvGrpSpPr>
          <p:grpSpPr>
            <a:xfrm>
              <a:off x="5776913" y="586622"/>
              <a:ext cx="510535" cy="913129"/>
              <a:chOff x="0" y="0"/>
              <a:chExt cx="510840" cy="913765"/>
            </a:xfrm>
          </p:grpSpPr>
          <p:cxnSp>
            <p:nvCxnSpPr>
              <p:cNvPr id="142" name="Прямая соединительная линия 141"/>
              <p:cNvCxnSpPr/>
              <p:nvPr/>
            </p:nvCxnSpPr>
            <p:spPr>
              <a:xfrm flipH="1">
                <a:off x="86732" y="190841"/>
                <a:ext cx="6666" cy="533167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3" name="Группа 142"/>
              <p:cNvGrpSpPr/>
              <p:nvPr/>
            </p:nvGrpSpPr>
            <p:grpSpPr>
              <a:xfrm>
                <a:off x="0" y="233591"/>
                <a:ext cx="192314" cy="326033"/>
                <a:chOff x="0" y="233591"/>
                <a:chExt cx="192314" cy="326033"/>
              </a:xfrm>
            </p:grpSpPr>
            <p:sp>
              <p:nvSpPr>
                <p:cNvPr id="153" name="Равнобедренный треугольник 152"/>
                <p:cNvSpPr/>
                <p:nvPr/>
              </p:nvSpPr>
              <p:spPr>
                <a:xfrm>
                  <a:off x="0" y="384681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54" name="Прямая соединительная линия 153"/>
                <p:cNvCxnSpPr/>
                <p:nvPr/>
              </p:nvCxnSpPr>
              <p:spPr>
                <a:xfrm>
                  <a:off x="6728" y="380165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H="1" flipV="1">
                  <a:off x="6720" y="233591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4" name="Прямая соединительная линия 143"/>
              <p:cNvCxnSpPr/>
              <p:nvPr/>
            </p:nvCxnSpPr>
            <p:spPr>
              <a:xfrm flipV="1">
                <a:off x="416716" y="190646"/>
                <a:ext cx="6663" cy="53279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>
                <a:off x="93390" y="190737"/>
                <a:ext cx="32997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86724" y="723865"/>
                <a:ext cx="32998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54133" y="0"/>
                <a:ext cx="4756" cy="190737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>
                <a:off x="249690" y="723444"/>
                <a:ext cx="4440" cy="190321"/>
              </a:xfrm>
              <a:prstGeom prst="line">
                <a:avLst/>
              </a:prstGeom>
              <a:ln w="15875">
                <a:head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Группа 148"/>
              <p:cNvGrpSpPr/>
              <p:nvPr/>
            </p:nvGrpSpPr>
            <p:grpSpPr>
              <a:xfrm flipH="1" flipV="1">
                <a:off x="319070" y="366094"/>
                <a:ext cx="191770" cy="325755"/>
                <a:chOff x="319070" y="366094"/>
                <a:chExt cx="192314" cy="326033"/>
              </a:xfrm>
            </p:grpSpPr>
            <p:sp>
              <p:nvSpPr>
                <p:cNvPr id="150" name="Равнобедренный треугольник 149"/>
                <p:cNvSpPr/>
                <p:nvPr/>
              </p:nvSpPr>
              <p:spPr>
                <a:xfrm>
                  <a:off x="319070" y="517184"/>
                  <a:ext cx="185588" cy="17494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uk-UA" sz="1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325798" y="512668"/>
                  <a:ext cx="18558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flipH="1" flipV="1">
                  <a:off x="325790" y="366094"/>
                  <a:ext cx="54283" cy="146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Прямоугольник 43"/>
            <p:cNvSpPr/>
            <p:nvPr/>
          </p:nvSpPr>
          <p:spPr>
            <a:xfrm>
              <a:off x="3303280" y="347478"/>
              <a:ext cx="3161568" cy="14339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b="1"/>
            </a:p>
          </p:txBody>
        </p:sp>
        <p:sp>
          <p:nvSpPr>
            <p:cNvPr id="45" name="Поле 18954"/>
            <p:cNvSpPr txBox="1"/>
            <p:nvPr/>
          </p:nvSpPr>
          <p:spPr>
            <a:xfrm>
              <a:off x="6782896" y="793867"/>
              <a:ext cx="648739" cy="639033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Phase 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control 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system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H="1" flipV="1">
              <a:off x="8752422" y="1105129"/>
              <a:ext cx="222263" cy="4762"/>
            </a:xfrm>
            <a:prstGeom prst="straightConnector1">
              <a:avLst/>
            </a:prstGeom>
            <a:ln w="15875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8428508" y="1100196"/>
              <a:ext cx="137747" cy="0"/>
            </a:xfrm>
            <a:prstGeom prst="straightConnector1">
              <a:avLst/>
            </a:prstGeom>
            <a:ln w="15875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>
              <a:off x="7431599" y="1116901"/>
              <a:ext cx="190516" cy="0"/>
            </a:xfrm>
            <a:prstGeom prst="straightConnector1">
              <a:avLst/>
            </a:prstGeom>
            <a:ln w="15875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6464848" y="1116751"/>
              <a:ext cx="318032" cy="83"/>
            </a:xfrm>
            <a:prstGeom prst="straightConnector1">
              <a:avLst/>
            </a:prstGeom>
            <a:ln w="15875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12" idx="6"/>
            </p:cNvCxnSpPr>
            <p:nvPr/>
          </p:nvCxnSpPr>
          <p:spPr>
            <a:xfrm flipV="1">
              <a:off x="4557055" y="2684520"/>
              <a:ext cx="998155" cy="181"/>
            </a:xfrm>
            <a:prstGeom prst="line">
              <a:avLst/>
            </a:prstGeom>
            <a:ln w="158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5555209" y="2402430"/>
              <a:ext cx="564515" cy="56388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tacho-meter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>
              <a:stCxn id="51" idx="6"/>
            </p:cNvCxnSpPr>
            <p:nvPr/>
          </p:nvCxnSpPr>
          <p:spPr>
            <a:xfrm>
              <a:off x="6119724" y="2684370"/>
              <a:ext cx="2537221" cy="15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endCxn id="37" idx="2"/>
            </p:cNvCxnSpPr>
            <p:nvPr/>
          </p:nvCxnSpPr>
          <p:spPr>
            <a:xfrm flipV="1">
              <a:off x="8656945" y="1209310"/>
              <a:ext cx="0" cy="147448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оле 19083"/>
            <p:cNvSpPr txBox="1"/>
            <p:nvPr/>
          </p:nvSpPr>
          <p:spPr>
            <a:xfrm>
              <a:off x="8679728" y="859080"/>
              <a:ext cx="374650" cy="25019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2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ref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Поле 19083"/>
            <p:cNvSpPr txBox="1"/>
            <p:nvPr/>
          </p:nvSpPr>
          <p:spPr>
            <a:xfrm>
              <a:off x="8382561" y="1233169"/>
              <a:ext cx="374650" cy="25019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(-)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1618" y="2502804"/>
              <a:ext cx="228571" cy="400000"/>
            </a:xfrm>
            <a:prstGeom prst="rect">
              <a:avLst/>
            </a:prstGeom>
            <a:ln w="15875">
              <a:noFill/>
            </a:ln>
          </p:spPr>
        </p:pic>
        <p:sp>
          <p:nvSpPr>
            <p:cNvPr id="92" name="Поле 19083"/>
            <p:cNvSpPr txBox="1"/>
            <p:nvPr/>
          </p:nvSpPr>
          <p:spPr>
            <a:xfrm>
              <a:off x="6949648" y="94734"/>
              <a:ext cx="255905" cy="252730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a)</a:t>
              </a:r>
              <a:endParaRPr lang="uk-U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6617938" y="2389836"/>
            <a:ext cx="5462085" cy="3266374"/>
            <a:chOff x="397494" y="1038384"/>
            <a:chExt cx="9118732" cy="5311771"/>
          </a:xfrm>
        </p:grpSpPr>
        <p:cxnSp>
          <p:nvCxnSpPr>
            <p:cNvPr id="224" name="Line 5085"/>
            <p:cNvCxnSpPr/>
            <p:nvPr/>
          </p:nvCxnSpPr>
          <p:spPr bwMode="auto">
            <a:xfrm flipV="1">
              <a:off x="1186142" y="1246710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Line 5086"/>
            <p:cNvCxnSpPr/>
            <p:nvPr/>
          </p:nvCxnSpPr>
          <p:spPr bwMode="auto">
            <a:xfrm>
              <a:off x="709125" y="5621551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" name="Text Box 5095"/>
            <p:cNvSpPr txBox="1">
              <a:spLocks noChangeArrowheads="1"/>
            </p:cNvSpPr>
            <p:nvPr/>
          </p:nvSpPr>
          <p:spPr bwMode="auto">
            <a:xfrm>
              <a:off x="430866" y="103838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1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7" name="Text Box 5096"/>
            <p:cNvSpPr txBox="1">
              <a:spLocks noChangeArrowheads="1"/>
            </p:cNvSpPr>
            <p:nvPr/>
          </p:nvSpPr>
          <p:spPr bwMode="auto">
            <a:xfrm>
              <a:off x="8562194" y="5727450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1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8" name="Text Box 5095"/>
            <p:cNvSpPr txBox="1">
              <a:spLocks noChangeArrowheads="1"/>
            </p:cNvSpPr>
            <p:nvPr/>
          </p:nvSpPr>
          <p:spPr bwMode="auto">
            <a:xfrm>
              <a:off x="7236413" y="261029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14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29" name="Text Box 5095"/>
            <p:cNvSpPr txBox="1">
              <a:spLocks noChangeArrowheads="1"/>
            </p:cNvSpPr>
            <p:nvPr/>
          </p:nvSpPr>
          <p:spPr bwMode="auto">
            <a:xfrm>
              <a:off x="397494" y="169146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30" name="Text Box 5095"/>
            <p:cNvSpPr txBox="1">
              <a:spLocks noChangeArrowheads="1"/>
            </p:cNvSpPr>
            <p:nvPr/>
          </p:nvSpPr>
          <p:spPr bwMode="auto">
            <a:xfrm>
              <a:off x="3497951" y="1193281"/>
              <a:ext cx="3211607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14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</a:t>
              </a:r>
              <a:r>
                <a:rPr lang="en-US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 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s,1 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s,2 </a:t>
              </a: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s,3</a:t>
              </a:r>
              <a:endParaRPr lang="ru-RU" sz="1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31" name="Правая фигурная скобка 230"/>
            <p:cNvSpPr/>
            <p:nvPr/>
          </p:nvSpPr>
          <p:spPr>
            <a:xfrm rot="5400000">
              <a:off x="5424770" y="2614271"/>
              <a:ext cx="477015" cy="1560525"/>
            </a:xfrm>
            <a:prstGeom prst="rightBrace">
              <a:avLst>
                <a:gd name="adj1" fmla="val 8333"/>
                <a:gd name="adj2" fmla="val 4957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32" name="Freeform 11313"/>
            <p:cNvSpPr>
              <a:spLocks/>
            </p:cNvSpPr>
            <p:nvPr/>
          </p:nvSpPr>
          <p:spPr bwMode="auto">
            <a:xfrm>
              <a:off x="1196302" y="2002221"/>
              <a:ext cx="6196414" cy="3615507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7" h="3059">
                  <a:moveTo>
                    <a:pt x="0" y="0"/>
                  </a:moveTo>
                  <a:cubicBezTo>
                    <a:pt x="1245" y="60"/>
                    <a:pt x="2492" y="123"/>
                    <a:pt x="3242" y="180"/>
                  </a:cubicBezTo>
                  <a:cubicBezTo>
                    <a:pt x="3992" y="237"/>
                    <a:pt x="4217" y="283"/>
                    <a:pt x="4502" y="344"/>
                  </a:cubicBezTo>
                  <a:cubicBezTo>
                    <a:pt x="4787" y="405"/>
                    <a:pt x="4939" y="489"/>
                    <a:pt x="4952" y="546"/>
                  </a:cubicBezTo>
                  <a:cubicBezTo>
                    <a:pt x="4965" y="603"/>
                    <a:pt x="4967" y="631"/>
                    <a:pt x="4862" y="720"/>
                  </a:cubicBezTo>
                  <a:cubicBezTo>
                    <a:pt x="4757" y="809"/>
                    <a:pt x="4562" y="930"/>
                    <a:pt x="4322" y="1080"/>
                  </a:cubicBezTo>
                  <a:cubicBezTo>
                    <a:pt x="4082" y="1230"/>
                    <a:pt x="3692" y="1440"/>
                    <a:pt x="3422" y="1620"/>
                  </a:cubicBezTo>
                  <a:cubicBezTo>
                    <a:pt x="3152" y="1800"/>
                    <a:pt x="2882" y="1980"/>
                    <a:pt x="2702" y="2160"/>
                  </a:cubicBezTo>
                  <a:cubicBezTo>
                    <a:pt x="2522" y="2340"/>
                    <a:pt x="2420" y="2550"/>
                    <a:pt x="2340" y="2700"/>
                  </a:cubicBezTo>
                  <a:cubicBezTo>
                    <a:pt x="2260" y="2850"/>
                    <a:pt x="2245" y="2984"/>
                    <a:pt x="2220" y="3059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sp>
          <p:nvSpPr>
            <p:cNvPr id="233" name="Freeform 11324"/>
            <p:cNvSpPr>
              <a:spLocks/>
            </p:cNvSpPr>
            <p:nvPr/>
          </p:nvSpPr>
          <p:spPr bwMode="auto">
            <a:xfrm>
              <a:off x="1202461" y="1998227"/>
              <a:ext cx="4694952" cy="3650400"/>
            </a:xfrm>
            <a:custGeom>
              <a:avLst/>
              <a:gdLst>
                <a:gd name="T0" fmla="*/ 0 w 3700"/>
                <a:gd name="T1" fmla="*/ 0 h 3045"/>
                <a:gd name="T2" fmla="*/ 2310 w 3700"/>
                <a:gd name="T3" fmla="*/ 952 h 3045"/>
                <a:gd name="T4" fmla="*/ 3360 w 3700"/>
                <a:gd name="T5" fmla="*/ 1582 h 3045"/>
                <a:gd name="T6" fmla="*/ 3683 w 3700"/>
                <a:gd name="T7" fmla="*/ 2070 h 3045"/>
                <a:gd name="T8" fmla="*/ 3608 w 3700"/>
                <a:gd name="T9" fmla="*/ 2407 h 3045"/>
                <a:gd name="T10" fmla="*/ 3195 w 3700"/>
                <a:gd name="T11" fmla="*/ 3045 h 3045"/>
                <a:gd name="connsiteX0" fmla="*/ 0 w 9957"/>
                <a:gd name="connsiteY0" fmla="*/ 0 h 35978"/>
                <a:gd name="connsiteX1" fmla="*/ 6243 w 9957"/>
                <a:gd name="connsiteY1" fmla="*/ 3126 h 35978"/>
                <a:gd name="connsiteX2" fmla="*/ 9081 w 9957"/>
                <a:gd name="connsiteY2" fmla="*/ 5195 h 35978"/>
                <a:gd name="connsiteX3" fmla="*/ 9954 w 9957"/>
                <a:gd name="connsiteY3" fmla="*/ 6798 h 35978"/>
                <a:gd name="connsiteX4" fmla="*/ 9751 w 9957"/>
                <a:gd name="connsiteY4" fmla="*/ 7905 h 35978"/>
                <a:gd name="connsiteX5" fmla="*/ 4031 w 9957"/>
                <a:gd name="connsiteY5" fmla="*/ 35978 h 35978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5300 w 10000"/>
                <a:gd name="connsiteY5" fmla="*/ 8325 h 10000"/>
                <a:gd name="connsiteX6" fmla="*/ 4048 w 10000"/>
                <a:gd name="connsiteY6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5238 w 10000"/>
                <a:gd name="connsiteY5" fmla="*/ 7592 h 10000"/>
                <a:gd name="connsiteX6" fmla="*/ 4048 w 10000"/>
                <a:gd name="connsiteY6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7137 w 10000"/>
                <a:gd name="connsiteY5" fmla="*/ 5238 h 10000"/>
                <a:gd name="connsiteX6" fmla="*/ 5238 w 10000"/>
                <a:gd name="connsiteY6" fmla="*/ 7592 h 10000"/>
                <a:gd name="connsiteX7" fmla="*/ 4048 w 10000"/>
                <a:gd name="connsiteY7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7632 w 10000"/>
                <a:gd name="connsiteY5" fmla="*/ 4505 h 10000"/>
                <a:gd name="connsiteX6" fmla="*/ 5238 w 10000"/>
                <a:gd name="connsiteY6" fmla="*/ 7592 h 10000"/>
                <a:gd name="connsiteX7" fmla="*/ 4048 w 10000"/>
                <a:gd name="connsiteY7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891 w 10000"/>
                <a:gd name="connsiteY5" fmla="*/ 3145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974 w 10000"/>
                <a:gd name="connsiteY5" fmla="*/ 3223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974 w 10000"/>
                <a:gd name="connsiteY5" fmla="*/ 3223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11"/>
                <a:gd name="connsiteY0" fmla="*/ 0 h 10000"/>
                <a:gd name="connsiteX1" fmla="*/ 6270 w 10011"/>
                <a:gd name="connsiteY1" fmla="*/ 869 h 10000"/>
                <a:gd name="connsiteX2" fmla="*/ 9120 w 10011"/>
                <a:gd name="connsiteY2" fmla="*/ 1444 h 10000"/>
                <a:gd name="connsiteX3" fmla="*/ 9997 w 10011"/>
                <a:gd name="connsiteY3" fmla="*/ 1889 h 10000"/>
                <a:gd name="connsiteX4" fmla="*/ 9834 w 10011"/>
                <a:gd name="connsiteY4" fmla="*/ 2328 h 10000"/>
                <a:gd name="connsiteX5" fmla="*/ 8974 w 10011"/>
                <a:gd name="connsiteY5" fmla="*/ 3223 h 10000"/>
                <a:gd name="connsiteX6" fmla="*/ 7632 w 10011"/>
                <a:gd name="connsiteY6" fmla="*/ 4505 h 10000"/>
                <a:gd name="connsiteX7" fmla="*/ 5238 w 10011"/>
                <a:gd name="connsiteY7" fmla="*/ 7592 h 10000"/>
                <a:gd name="connsiteX8" fmla="*/ 4048 w 10011"/>
                <a:gd name="connsiteY8" fmla="*/ 10000 h 10000"/>
                <a:gd name="connsiteX0" fmla="*/ 0 w 10001"/>
                <a:gd name="connsiteY0" fmla="*/ 0 h 10000"/>
                <a:gd name="connsiteX1" fmla="*/ 6270 w 10001"/>
                <a:gd name="connsiteY1" fmla="*/ 869 h 10000"/>
                <a:gd name="connsiteX2" fmla="*/ 9120 w 10001"/>
                <a:gd name="connsiteY2" fmla="*/ 1444 h 10000"/>
                <a:gd name="connsiteX3" fmla="*/ 9997 w 10001"/>
                <a:gd name="connsiteY3" fmla="*/ 1889 h 10000"/>
                <a:gd name="connsiteX4" fmla="*/ 9834 w 10001"/>
                <a:gd name="connsiteY4" fmla="*/ 2328 h 10000"/>
                <a:gd name="connsiteX5" fmla="*/ 8974 w 10001"/>
                <a:gd name="connsiteY5" fmla="*/ 3223 h 10000"/>
                <a:gd name="connsiteX6" fmla="*/ 7632 w 10001"/>
                <a:gd name="connsiteY6" fmla="*/ 4505 h 10000"/>
                <a:gd name="connsiteX7" fmla="*/ 5238 w 10001"/>
                <a:gd name="connsiteY7" fmla="*/ 7592 h 10000"/>
                <a:gd name="connsiteX8" fmla="*/ 4048 w 10001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73 w 10024"/>
                <a:gd name="connsiteY6" fmla="*/ 4610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444 w 10024"/>
                <a:gd name="connsiteY7" fmla="*/ 7147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444 w 10024"/>
                <a:gd name="connsiteY7" fmla="*/ 7147 h 10000"/>
                <a:gd name="connsiteX8" fmla="*/ 4048 w 10024"/>
                <a:gd name="connsiteY8" fmla="*/ 10000 h 10000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77 w 10024"/>
                <a:gd name="connsiteY5" fmla="*/ 3459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107"/>
                <a:gd name="connsiteY0" fmla="*/ 0 h 10026"/>
                <a:gd name="connsiteX1" fmla="*/ 6270 w 10107"/>
                <a:gd name="connsiteY1" fmla="*/ 869 h 10026"/>
                <a:gd name="connsiteX2" fmla="*/ 9120 w 10107"/>
                <a:gd name="connsiteY2" fmla="*/ 1444 h 10026"/>
                <a:gd name="connsiteX3" fmla="*/ 9997 w 10107"/>
                <a:gd name="connsiteY3" fmla="*/ 1889 h 10026"/>
                <a:gd name="connsiteX4" fmla="*/ 10020 w 10107"/>
                <a:gd name="connsiteY4" fmla="*/ 2432 h 10026"/>
                <a:gd name="connsiteX5" fmla="*/ 9077 w 10107"/>
                <a:gd name="connsiteY5" fmla="*/ 3459 h 10026"/>
                <a:gd name="connsiteX6" fmla="*/ 7673 w 10107"/>
                <a:gd name="connsiteY6" fmla="*/ 4610 h 10026"/>
                <a:gd name="connsiteX7" fmla="*/ 5444 w 10107"/>
                <a:gd name="connsiteY7" fmla="*/ 7147 h 10026"/>
                <a:gd name="connsiteX8" fmla="*/ 4172 w 10107"/>
                <a:gd name="connsiteY8" fmla="*/ 10026 h 10026"/>
                <a:gd name="connsiteX0" fmla="*/ 0 w 10107"/>
                <a:gd name="connsiteY0" fmla="*/ 0 h 10026"/>
                <a:gd name="connsiteX1" fmla="*/ 6270 w 10107"/>
                <a:gd name="connsiteY1" fmla="*/ 869 h 10026"/>
                <a:gd name="connsiteX2" fmla="*/ 9120 w 10107"/>
                <a:gd name="connsiteY2" fmla="*/ 1444 h 10026"/>
                <a:gd name="connsiteX3" fmla="*/ 9997 w 10107"/>
                <a:gd name="connsiteY3" fmla="*/ 1889 h 10026"/>
                <a:gd name="connsiteX4" fmla="*/ 10020 w 10107"/>
                <a:gd name="connsiteY4" fmla="*/ 2432 h 10026"/>
                <a:gd name="connsiteX5" fmla="*/ 9077 w 10107"/>
                <a:gd name="connsiteY5" fmla="*/ 3459 h 10026"/>
                <a:gd name="connsiteX6" fmla="*/ 7673 w 10107"/>
                <a:gd name="connsiteY6" fmla="*/ 4610 h 10026"/>
                <a:gd name="connsiteX7" fmla="*/ 5444 w 10107"/>
                <a:gd name="connsiteY7" fmla="*/ 7147 h 10026"/>
                <a:gd name="connsiteX8" fmla="*/ 4172 w 10107"/>
                <a:gd name="connsiteY8" fmla="*/ 10026 h 10026"/>
                <a:gd name="connsiteX0" fmla="*/ 0 w 10159"/>
                <a:gd name="connsiteY0" fmla="*/ 0 h 10026"/>
                <a:gd name="connsiteX1" fmla="*/ 6270 w 10159"/>
                <a:gd name="connsiteY1" fmla="*/ 869 h 10026"/>
                <a:gd name="connsiteX2" fmla="*/ 9120 w 10159"/>
                <a:gd name="connsiteY2" fmla="*/ 1444 h 10026"/>
                <a:gd name="connsiteX3" fmla="*/ 10141 w 10159"/>
                <a:gd name="connsiteY3" fmla="*/ 1889 h 10026"/>
                <a:gd name="connsiteX4" fmla="*/ 10020 w 10159"/>
                <a:gd name="connsiteY4" fmla="*/ 2432 h 10026"/>
                <a:gd name="connsiteX5" fmla="*/ 9077 w 10159"/>
                <a:gd name="connsiteY5" fmla="*/ 3459 h 10026"/>
                <a:gd name="connsiteX6" fmla="*/ 7673 w 10159"/>
                <a:gd name="connsiteY6" fmla="*/ 4610 h 10026"/>
                <a:gd name="connsiteX7" fmla="*/ 5444 w 10159"/>
                <a:gd name="connsiteY7" fmla="*/ 7147 h 10026"/>
                <a:gd name="connsiteX8" fmla="*/ 4172 w 10159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73 w 10174"/>
                <a:gd name="connsiteY6" fmla="*/ 4610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36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36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4" h="10026">
                  <a:moveTo>
                    <a:pt x="0" y="0"/>
                  </a:moveTo>
                  <a:lnTo>
                    <a:pt x="6270" y="869"/>
                  </a:lnTo>
                  <a:cubicBezTo>
                    <a:pt x="7790" y="1110"/>
                    <a:pt x="8475" y="1274"/>
                    <a:pt x="9120" y="1444"/>
                  </a:cubicBezTo>
                  <a:cubicBezTo>
                    <a:pt x="9765" y="1614"/>
                    <a:pt x="10030" y="1764"/>
                    <a:pt x="10141" y="1889"/>
                  </a:cubicBezTo>
                  <a:cubicBezTo>
                    <a:pt x="10141" y="1978"/>
                    <a:pt x="10270" y="2047"/>
                    <a:pt x="10020" y="2432"/>
                  </a:cubicBezTo>
                  <a:cubicBezTo>
                    <a:pt x="9747" y="2774"/>
                    <a:pt x="9618" y="2960"/>
                    <a:pt x="9077" y="3459"/>
                  </a:cubicBezTo>
                  <a:cubicBezTo>
                    <a:pt x="8595" y="3921"/>
                    <a:pt x="8197" y="4173"/>
                    <a:pt x="7736" y="4688"/>
                  </a:cubicBezTo>
                  <a:cubicBezTo>
                    <a:pt x="6855" y="5429"/>
                    <a:pt x="6242" y="5961"/>
                    <a:pt x="5444" y="7147"/>
                  </a:cubicBezTo>
                  <a:cubicBezTo>
                    <a:pt x="4590" y="8552"/>
                    <a:pt x="4319" y="9512"/>
                    <a:pt x="4172" y="10026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sp>
          <p:nvSpPr>
            <p:cNvPr id="234" name="Freeform 11325"/>
            <p:cNvSpPr>
              <a:spLocks/>
            </p:cNvSpPr>
            <p:nvPr/>
          </p:nvSpPr>
          <p:spPr bwMode="auto">
            <a:xfrm>
              <a:off x="1211987" y="2026800"/>
              <a:ext cx="4352138" cy="3602575"/>
            </a:xfrm>
            <a:custGeom>
              <a:avLst/>
              <a:gdLst>
                <a:gd name="T0" fmla="*/ 0 w 3690"/>
                <a:gd name="T1" fmla="*/ 0 h 3060"/>
                <a:gd name="T2" fmla="*/ 2108 w 3690"/>
                <a:gd name="T3" fmla="*/ 1147 h 3060"/>
                <a:gd name="T4" fmla="*/ 3360 w 3690"/>
                <a:gd name="T5" fmla="*/ 2092 h 3060"/>
                <a:gd name="T6" fmla="*/ 3675 w 3690"/>
                <a:gd name="T7" fmla="*/ 2865 h 3060"/>
                <a:gd name="T8" fmla="*/ 3615 w 3690"/>
                <a:gd name="T9" fmla="*/ 3060 h 3060"/>
                <a:gd name="connsiteX0" fmla="*/ 0 w 9964"/>
                <a:gd name="connsiteY0" fmla="*/ 0 h 42234"/>
                <a:gd name="connsiteX1" fmla="*/ 5713 w 9964"/>
                <a:gd name="connsiteY1" fmla="*/ 3748 h 42234"/>
                <a:gd name="connsiteX2" fmla="*/ 9106 w 9964"/>
                <a:gd name="connsiteY2" fmla="*/ 6837 h 42234"/>
                <a:gd name="connsiteX3" fmla="*/ 9959 w 9964"/>
                <a:gd name="connsiteY3" fmla="*/ 9363 h 42234"/>
                <a:gd name="connsiteX4" fmla="*/ 3727 w 9964"/>
                <a:gd name="connsiteY4" fmla="*/ 42234 h 42234"/>
                <a:gd name="connsiteX0" fmla="*/ 0 w 10000"/>
                <a:gd name="connsiteY0" fmla="*/ 0 h 10893"/>
                <a:gd name="connsiteX1" fmla="*/ 5734 w 10000"/>
                <a:gd name="connsiteY1" fmla="*/ 887 h 10893"/>
                <a:gd name="connsiteX2" fmla="*/ 9139 w 10000"/>
                <a:gd name="connsiteY2" fmla="*/ 1619 h 10893"/>
                <a:gd name="connsiteX3" fmla="*/ 9995 w 10000"/>
                <a:gd name="connsiteY3" fmla="*/ 2217 h 10893"/>
                <a:gd name="connsiteX4" fmla="*/ 3762 w 10000"/>
                <a:gd name="connsiteY4" fmla="*/ 10893 h 10893"/>
                <a:gd name="connsiteX0" fmla="*/ 0 w 10286"/>
                <a:gd name="connsiteY0" fmla="*/ 0 h 10893"/>
                <a:gd name="connsiteX1" fmla="*/ 5734 w 10286"/>
                <a:gd name="connsiteY1" fmla="*/ 887 h 10893"/>
                <a:gd name="connsiteX2" fmla="*/ 9139 w 10286"/>
                <a:gd name="connsiteY2" fmla="*/ 1619 h 10893"/>
                <a:gd name="connsiteX3" fmla="*/ 9995 w 10286"/>
                <a:gd name="connsiteY3" fmla="*/ 2217 h 10893"/>
                <a:gd name="connsiteX4" fmla="*/ 4524 w 10286"/>
                <a:gd name="connsiteY4" fmla="*/ 9769 h 10893"/>
                <a:gd name="connsiteX5" fmla="*/ 3762 w 10286"/>
                <a:gd name="connsiteY5" fmla="*/ 10893 h 10893"/>
                <a:gd name="connsiteX0" fmla="*/ 0 w 10286"/>
                <a:gd name="connsiteY0" fmla="*/ 0 h 10893"/>
                <a:gd name="connsiteX1" fmla="*/ 5734 w 10286"/>
                <a:gd name="connsiteY1" fmla="*/ 887 h 10893"/>
                <a:gd name="connsiteX2" fmla="*/ 9139 w 10286"/>
                <a:gd name="connsiteY2" fmla="*/ 1619 h 10893"/>
                <a:gd name="connsiteX3" fmla="*/ 9995 w 10286"/>
                <a:gd name="connsiteY3" fmla="*/ 2217 h 10893"/>
                <a:gd name="connsiteX4" fmla="*/ 4859 w 10286"/>
                <a:gd name="connsiteY4" fmla="*/ 8502 h 10893"/>
                <a:gd name="connsiteX5" fmla="*/ 3762 w 10286"/>
                <a:gd name="connsiteY5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4859 w 10090"/>
                <a:gd name="connsiteY5" fmla="*/ 8502 h 10893"/>
                <a:gd name="connsiteX6" fmla="*/ 3762 w 10090"/>
                <a:gd name="connsiteY6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593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9995"/>
                <a:gd name="connsiteY0" fmla="*/ 0 h 10893"/>
                <a:gd name="connsiteX1" fmla="*/ 5734 w 9995"/>
                <a:gd name="connsiteY1" fmla="*/ 887 h 10893"/>
                <a:gd name="connsiteX2" fmla="*/ 9139 w 9995"/>
                <a:gd name="connsiteY2" fmla="*/ 1619 h 10893"/>
                <a:gd name="connsiteX3" fmla="*/ 9995 w 9995"/>
                <a:gd name="connsiteY3" fmla="*/ 2217 h 10893"/>
                <a:gd name="connsiteX4" fmla="*/ 8608 w 9995"/>
                <a:gd name="connsiteY4" fmla="*/ 3865 h 10893"/>
                <a:gd name="connsiteX5" fmla="*/ 6890 w 9995"/>
                <a:gd name="connsiteY5" fmla="*/ 5593 h 10893"/>
                <a:gd name="connsiteX6" fmla="*/ 4859 w 9995"/>
                <a:gd name="connsiteY6" fmla="*/ 8502 h 10893"/>
                <a:gd name="connsiteX7" fmla="*/ 3762 w 9995"/>
                <a:gd name="connsiteY7" fmla="*/ 10893 h 10893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45"/>
                <a:gd name="connsiteY0" fmla="*/ 0 h 10000"/>
                <a:gd name="connsiteX1" fmla="*/ 5737 w 10045"/>
                <a:gd name="connsiteY1" fmla="*/ 814 h 10000"/>
                <a:gd name="connsiteX2" fmla="*/ 9144 w 10045"/>
                <a:gd name="connsiteY2" fmla="*/ 1486 h 10000"/>
                <a:gd name="connsiteX3" fmla="*/ 10045 w 10045"/>
                <a:gd name="connsiteY3" fmla="*/ 2114 h 10000"/>
                <a:gd name="connsiteX4" fmla="*/ 8612 w 10045"/>
                <a:gd name="connsiteY4" fmla="*/ 3548 h 10000"/>
                <a:gd name="connsiteX5" fmla="*/ 6893 w 10045"/>
                <a:gd name="connsiteY5" fmla="*/ 5134 h 10000"/>
                <a:gd name="connsiteX6" fmla="*/ 4861 w 10045"/>
                <a:gd name="connsiteY6" fmla="*/ 7805 h 10000"/>
                <a:gd name="connsiteX7" fmla="*/ 3764 w 10045"/>
                <a:gd name="connsiteY7" fmla="*/ 10000 h 10000"/>
                <a:gd name="connsiteX0" fmla="*/ 0 w 10134"/>
                <a:gd name="connsiteY0" fmla="*/ 0 h 10000"/>
                <a:gd name="connsiteX1" fmla="*/ 5737 w 10134"/>
                <a:gd name="connsiteY1" fmla="*/ 814 h 10000"/>
                <a:gd name="connsiteX2" fmla="*/ 9144 w 10134"/>
                <a:gd name="connsiteY2" fmla="*/ 1486 h 10000"/>
                <a:gd name="connsiteX3" fmla="*/ 10134 w 10134"/>
                <a:gd name="connsiteY3" fmla="*/ 2114 h 10000"/>
                <a:gd name="connsiteX4" fmla="*/ 8612 w 10134"/>
                <a:gd name="connsiteY4" fmla="*/ 3548 h 10000"/>
                <a:gd name="connsiteX5" fmla="*/ 6893 w 10134"/>
                <a:gd name="connsiteY5" fmla="*/ 5134 h 10000"/>
                <a:gd name="connsiteX6" fmla="*/ 4861 w 10134"/>
                <a:gd name="connsiteY6" fmla="*/ 7805 h 10000"/>
                <a:gd name="connsiteX7" fmla="*/ 3764 w 10134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12 w 10201"/>
                <a:gd name="connsiteY4" fmla="*/ 3548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12 w 10201"/>
                <a:gd name="connsiteY4" fmla="*/ 3548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39 w 10201"/>
                <a:gd name="connsiteY6" fmla="*/ 7752 h 10000"/>
                <a:gd name="connsiteX7" fmla="*/ 3764 w 10201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1" h="10000">
                  <a:moveTo>
                    <a:pt x="0" y="0"/>
                  </a:moveTo>
                  <a:lnTo>
                    <a:pt x="5737" y="814"/>
                  </a:lnTo>
                  <a:cubicBezTo>
                    <a:pt x="7260" y="1063"/>
                    <a:pt x="8400" y="1283"/>
                    <a:pt x="9144" y="1486"/>
                  </a:cubicBezTo>
                  <a:cubicBezTo>
                    <a:pt x="9888" y="1689"/>
                    <a:pt x="10212" y="1788"/>
                    <a:pt x="10201" y="2035"/>
                  </a:cubicBezTo>
                  <a:cubicBezTo>
                    <a:pt x="10169" y="2440"/>
                    <a:pt x="9377" y="3115"/>
                    <a:pt x="8634" y="3680"/>
                  </a:cubicBezTo>
                  <a:cubicBezTo>
                    <a:pt x="7781" y="4352"/>
                    <a:pt x="7910" y="4222"/>
                    <a:pt x="6893" y="5134"/>
                  </a:cubicBezTo>
                  <a:cubicBezTo>
                    <a:pt x="5967" y="6099"/>
                    <a:pt x="5249" y="7016"/>
                    <a:pt x="4839" y="7752"/>
                  </a:cubicBezTo>
                  <a:cubicBezTo>
                    <a:pt x="4246" y="8710"/>
                    <a:pt x="3958" y="9352"/>
                    <a:pt x="3764" y="10000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cxnSp>
          <p:nvCxnSpPr>
            <p:cNvPr id="235" name="Line 11317"/>
            <p:cNvCxnSpPr/>
            <p:nvPr/>
          </p:nvCxnSpPr>
          <p:spPr bwMode="auto">
            <a:xfrm flipH="1">
              <a:off x="1209892" y="2704288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6" name="Text Box 5095"/>
            <p:cNvSpPr txBox="1">
              <a:spLocks noChangeArrowheads="1"/>
            </p:cNvSpPr>
            <p:nvPr/>
          </p:nvSpPr>
          <p:spPr bwMode="auto">
            <a:xfrm>
              <a:off x="397494" y="2417285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14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37" name="Line 11316"/>
            <p:cNvCxnSpPr/>
            <p:nvPr/>
          </p:nvCxnSpPr>
          <p:spPr bwMode="auto">
            <a:xfrm>
              <a:off x="6709558" y="2773029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8" name="Text Box 11310"/>
            <p:cNvSpPr txBox="1">
              <a:spLocks noChangeArrowheads="1"/>
            </p:cNvSpPr>
            <p:nvPr/>
          </p:nvSpPr>
          <p:spPr bwMode="auto">
            <a:xfrm>
              <a:off x="6363196" y="5813305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cr,1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9" name="Text Box 11310"/>
            <p:cNvSpPr txBox="1">
              <a:spLocks noChangeArrowheads="1"/>
            </p:cNvSpPr>
            <p:nvPr/>
          </p:nvSpPr>
          <p:spPr bwMode="auto">
            <a:xfrm>
              <a:off x="3665019" y="5605776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 err="1">
                  <a:latin typeface="Times New Roman"/>
                  <a:ea typeface="Calibri"/>
                  <a:cs typeface="Times New Roman"/>
                </a:rPr>
                <a:t>st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0" name="Freeform 11323"/>
            <p:cNvSpPr>
              <a:spLocks/>
            </p:cNvSpPr>
            <p:nvPr/>
          </p:nvSpPr>
          <p:spPr bwMode="auto">
            <a:xfrm>
              <a:off x="1186142" y="2026801"/>
              <a:ext cx="5523416" cy="3622105"/>
            </a:xfrm>
            <a:custGeom>
              <a:avLst/>
              <a:gdLst>
                <a:gd name="T0" fmla="*/ 0 w 3705"/>
                <a:gd name="T1" fmla="*/ 0 h 3068"/>
                <a:gd name="T2" fmla="*/ 2430 w 3705"/>
                <a:gd name="T3" fmla="*/ 533 h 3068"/>
                <a:gd name="T4" fmla="*/ 3450 w 3705"/>
                <a:gd name="T5" fmla="*/ 908 h 3068"/>
                <a:gd name="T6" fmla="*/ 3705 w 3705"/>
                <a:gd name="T7" fmla="*/ 1230 h 3068"/>
                <a:gd name="T8" fmla="*/ 3622 w 3705"/>
                <a:gd name="T9" fmla="*/ 1508 h 3068"/>
                <a:gd name="T10" fmla="*/ 3360 w 3705"/>
                <a:gd name="T11" fmla="*/ 1793 h 3068"/>
                <a:gd name="T12" fmla="*/ 2872 w 3705"/>
                <a:gd name="T13" fmla="*/ 2265 h 3068"/>
                <a:gd name="T14" fmla="*/ 2520 w 3705"/>
                <a:gd name="T15" fmla="*/ 2775 h 3068"/>
                <a:gd name="T16" fmla="*/ 2400 w 3705"/>
                <a:gd name="T17" fmla="*/ 3068 h 3068"/>
                <a:gd name="connsiteX0" fmla="*/ 0 w 10000"/>
                <a:gd name="connsiteY0" fmla="*/ 0 h 10000"/>
                <a:gd name="connsiteX1" fmla="*/ 6559 w 10000"/>
                <a:gd name="connsiteY1" fmla="*/ 1737 h 10000"/>
                <a:gd name="connsiteX2" fmla="*/ 9312 w 10000"/>
                <a:gd name="connsiteY2" fmla="*/ 2960 h 10000"/>
                <a:gd name="connsiteX3" fmla="*/ 10000 w 10000"/>
                <a:gd name="connsiteY3" fmla="*/ 4009 h 10000"/>
                <a:gd name="connsiteX4" fmla="*/ 9776 w 10000"/>
                <a:gd name="connsiteY4" fmla="*/ 4915 h 10000"/>
                <a:gd name="connsiteX5" fmla="*/ 9069 w 10000"/>
                <a:gd name="connsiteY5" fmla="*/ 5844 h 10000"/>
                <a:gd name="connsiteX6" fmla="*/ 7786 w 10000"/>
                <a:gd name="connsiteY6" fmla="*/ 8011 h 10000"/>
                <a:gd name="connsiteX7" fmla="*/ 6802 w 10000"/>
                <a:gd name="connsiteY7" fmla="*/ 9045 h 10000"/>
                <a:gd name="connsiteX8" fmla="*/ 6478 w 10000"/>
                <a:gd name="connsiteY8" fmla="*/ 10000 h 10000"/>
                <a:gd name="connsiteX0" fmla="*/ 0 w 10000"/>
                <a:gd name="connsiteY0" fmla="*/ 0 h 10217"/>
                <a:gd name="connsiteX1" fmla="*/ 6559 w 10000"/>
                <a:gd name="connsiteY1" fmla="*/ 1737 h 10217"/>
                <a:gd name="connsiteX2" fmla="*/ 9312 w 10000"/>
                <a:gd name="connsiteY2" fmla="*/ 2960 h 10217"/>
                <a:gd name="connsiteX3" fmla="*/ 10000 w 10000"/>
                <a:gd name="connsiteY3" fmla="*/ 4009 h 10217"/>
                <a:gd name="connsiteX4" fmla="*/ 9776 w 10000"/>
                <a:gd name="connsiteY4" fmla="*/ 4915 h 10217"/>
                <a:gd name="connsiteX5" fmla="*/ 9069 w 10000"/>
                <a:gd name="connsiteY5" fmla="*/ 5844 h 10217"/>
                <a:gd name="connsiteX6" fmla="*/ 7786 w 10000"/>
                <a:gd name="connsiteY6" fmla="*/ 8011 h 10217"/>
                <a:gd name="connsiteX7" fmla="*/ 6854 w 10000"/>
                <a:gd name="connsiteY7" fmla="*/ 10072 h 10217"/>
                <a:gd name="connsiteX8" fmla="*/ 6478 w 10000"/>
                <a:gd name="connsiteY8" fmla="*/ 10000 h 10217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6854 w 10000"/>
                <a:gd name="connsiteY7" fmla="*/ 1007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4974 w 10000"/>
                <a:gd name="connsiteY7" fmla="*/ 16918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288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43 w 10000"/>
                <a:gd name="connsiteY7" fmla="*/ 16405 h 21695"/>
                <a:gd name="connsiteX8" fmla="*/ 4288 w 10000"/>
                <a:gd name="connsiteY8" fmla="*/ 21695 h 2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21695">
                  <a:moveTo>
                    <a:pt x="0" y="0"/>
                  </a:moveTo>
                  <a:cubicBezTo>
                    <a:pt x="1093" y="290"/>
                    <a:pt x="5007" y="1245"/>
                    <a:pt x="6559" y="1737"/>
                  </a:cubicBezTo>
                  <a:cubicBezTo>
                    <a:pt x="8111" y="2229"/>
                    <a:pt x="8737" y="2581"/>
                    <a:pt x="9312" y="2960"/>
                  </a:cubicBezTo>
                  <a:cubicBezTo>
                    <a:pt x="9887" y="3338"/>
                    <a:pt x="9922" y="3683"/>
                    <a:pt x="10000" y="4009"/>
                  </a:cubicBezTo>
                  <a:cubicBezTo>
                    <a:pt x="10000" y="4325"/>
                    <a:pt x="9995" y="4752"/>
                    <a:pt x="9828" y="5257"/>
                  </a:cubicBezTo>
                  <a:cubicBezTo>
                    <a:pt x="9661" y="5762"/>
                    <a:pt x="9611" y="5775"/>
                    <a:pt x="9000" y="7042"/>
                  </a:cubicBezTo>
                  <a:cubicBezTo>
                    <a:pt x="8390" y="8309"/>
                    <a:pt x="6824" y="11300"/>
                    <a:pt x="6165" y="12860"/>
                  </a:cubicBezTo>
                  <a:cubicBezTo>
                    <a:pt x="5506" y="14420"/>
                    <a:pt x="5393" y="14998"/>
                    <a:pt x="5043" y="16405"/>
                  </a:cubicBezTo>
                  <a:cubicBezTo>
                    <a:pt x="4794" y="17526"/>
                    <a:pt x="4321" y="20811"/>
                    <a:pt x="4288" y="21695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/>
            </a:p>
          </p:txBody>
        </p:sp>
        <p:sp>
          <p:nvSpPr>
            <p:cNvPr id="241" name="Text Box 5095"/>
            <p:cNvSpPr txBox="1">
              <a:spLocks noChangeArrowheads="1"/>
            </p:cNvSpPr>
            <p:nvPr/>
          </p:nvSpPr>
          <p:spPr bwMode="auto">
            <a:xfrm>
              <a:off x="5656883" y="277302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s,2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42" name="Text Box 5095"/>
            <p:cNvSpPr txBox="1">
              <a:spLocks noChangeArrowheads="1"/>
            </p:cNvSpPr>
            <p:nvPr/>
          </p:nvSpPr>
          <p:spPr bwMode="auto">
            <a:xfrm>
              <a:off x="6378961" y="270492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s,1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43" name="Text Box 5095"/>
            <p:cNvSpPr txBox="1">
              <a:spLocks noChangeArrowheads="1"/>
            </p:cNvSpPr>
            <p:nvPr/>
          </p:nvSpPr>
          <p:spPr bwMode="auto">
            <a:xfrm>
              <a:off x="4610093" y="2704923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1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s,3</a:t>
              </a:r>
              <a:endParaRPr lang="ru-RU" sz="1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44" name="Line 11316"/>
            <p:cNvCxnSpPr/>
            <p:nvPr/>
          </p:nvCxnSpPr>
          <p:spPr bwMode="auto">
            <a:xfrm>
              <a:off x="5897413" y="2773029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5" name="Text Box 11310"/>
            <p:cNvSpPr txBox="1">
              <a:spLocks noChangeArrowheads="1"/>
            </p:cNvSpPr>
            <p:nvPr/>
          </p:nvSpPr>
          <p:spPr bwMode="auto">
            <a:xfrm>
              <a:off x="5747664" y="5769778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cr,2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6" name="Line 11316"/>
            <p:cNvCxnSpPr/>
            <p:nvPr/>
          </p:nvCxnSpPr>
          <p:spPr bwMode="auto">
            <a:xfrm>
              <a:off x="5564125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7" name="Text Box 11310"/>
            <p:cNvSpPr txBox="1">
              <a:spLocks noChangeArrowheads="1"/>
            </p:cNvSpPr>
            <p:nvPr/>
          </p:nvSpPr>
          <p:spPr bwMode="auto">
            <a:xfrm>
              <a:off x="5087109" y="5766007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cr,3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8" name="Line 11316"/>
            <p:cNvCxnSpPr/>
            <p:nvPr/>
          </p:nvCxnSpPr>
          <p:spPr bwMode="auto">
            <a:xfrm>
              <a:off x="7397483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9" name="Text Box 11310"/>
            <p:cNvSpPr txBox="1">
              <a:spLocks noChangeArrowheads="1"/>
            </p:cNvSpPr>
            <p:nvPr/>
          </p:nvSpPr>
          <p:spPr bwMode="auto">
            <a:xfrm>
              <a:off x="7236413" y="5769778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cr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0" name="Text Box 11310"/>
            <p:cNvSpPr txBox="1">
              <a:spLocks noChangeArrowheads="1"/>
            </p:cNvSpPr>
            <p:nvPr/>
          </p:nvSpPr>
          <p:spPr bwMode="auto">
            <a:xfrm>
              <a:off x="2432723" y="5636602"/>
              <a:ext cx="955333" cy="56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400" b="1" i="1" baseline="-25000" dirty="0">
                  <a:latin typeface="Times New Roman"/>
                  <a:ea typeface="Calibri"/>
                  <a:cs typeface="Times New Roman"/>
                </a:rPr>
                <a:t>st,3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1" name="Text Box 11310"/>
            <p:cNvSpPr txBox="1">
              <a:spLocks noChangeArrowheads="1"/>
            </p:cNvSpPr>
            <p:nvPr/>
          </p:nvSpPr>
          <p:spPr bwMode="auto">
            <a:xfrm>
              <a:off x="3173939" y="5631391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i="1" dirty="0">
                  <a:effectLst/>
                  <a:latin typeface="Times New Roman"/>
                  <a:ea typeface="Calibri"/>
                  <a:cs typeface="Times New Roman"/>
                </a:rPr>
                <a:t>…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52" name="Поле 19083"/>
          <p:cNvSpPr txBox="1"/>
          <p:nvPr/>
        </p:nvSpPr>
        <p:spPr>
          <a:xfrm>
            <a:off x="9254394" y="2041976"/>
            <a:ext cx="345207" cy="23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Полотно 11079"/>
          <p:cNvGrpSpPr/>
          <p:nvPr/>
        </p:nvGrpSpPr>
        <p:grpSpPr>
          <a:xfrm>
            <a:off x="1459676" y="1107595"/>
            <a:ext cx="9249992" cy="5454316"/>
            <a:chOff x="0" y="0"/>
            <a:chExt cx="5947410" cy="37128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947410" cy="3712845"/>
            </a:xfrm>
            <a:prstGeom prst="rect">
              <a:avLst/>
            </a:prstGeom>
          </p:spPr>
        </p: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1007025" y="1848487"/>
              <a:ext cx="642293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1549974" y="1453738"/>
              <a:ext cx="191771" cy="178956"/>
              <a:chOff x="1051538" y="1413361"/>
              <a:chExt cx="191771" cy="178956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 flipH="1">
                <a:off x="1058246" y="1417864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>
                <a:off x="1051538" y="1413361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единительная линия 7"/>
            <p:cNvCxnSpPr>
              <a:endCxn id="18" idx="0"/>
            </p:cNvCxnSpPr>
            <p:nvPr/>
          </p:nvCxnSpPr>
          <p:spPr>
            <a:xfrm flipH="1" flipV="1">
              <a:off x="1956746" y="1354171"/>
              <a:ext cx="1356" cy="1408386"/>
            </a:xfrm>
            <a:prstGeom prst="line">
              <a:avLst/>
            </a:prstGeom>
            <a:ln w="19050"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оле 19083"/>
            <p:cNvSpPr txBox="1"/>
            <p:nvPr/>
          </p:nvSpPr>
          <p:spPr>
            <a:xfrm>
              <a:off x="1448570" y="1166905"/>
              <a:ext cx="375285" cy="25622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D1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Поле 19083"/>
            <p:cNvSpPr txBox="1"/>
            <p:nvPr/>
          </p:nvSpPr>
          <p:spPr>
            <a:xfrm>
              <a:off x="1785137" y="1166919"/>
              <a:ext cx="374650" cy="25558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D3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Поле 19083"/>
            <p:cNvSpPr txBox="1"/>
            <p:nvPr/>
          </p:nvSpPr>
          <p:spPr>
            <a:xfrm>
              <a:off x="2092502" y="1156603"/>
              <a:ext cx="374650" cy="25558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D5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Поле 19083"/>
            <p:cNvSpPr txBox="1"/>
            <p:nvPr/>
          </p:nvSpPr>
          <p:spPr>
            <a:xfrm>
              <a:off x="2918360" y="1034038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548520" y="2500881"/>
              <a:ext cx="191770" cy="178435"/>
              <a:chOff x="0" y="0"/>
              <a:chExt cx="191771" cy="178956"/>
            </a:xfrm>
          </p:grpSpPr>
          <p:sp>
            <p:nvSpPr>
              <p:cNvPr id="123" name="Равнобедренный треугольник 122"/>
              <p:cNvSpPr/>
              <p:nvPr/>
            </p:nvSpPr>
            <p:spPr>
              <a:xfrm flipH="1">
                <a:off x="6708" y="45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0" y="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1859526" y="1458241"/>
              <a:ext cx="191770" cy="178435"/>
              <a:chOff x="0" y="0"/>
              <a:chExt cx="191771" cy="178956"/>
            </a:xfrm>
          </p:grpSpPr>
          <p:sp>
            <p:nvSpPr>
              <p:cNvPr id="121" name="Равнобедренный треугольник 120"/>
              <p:cNvSpPr/>
              <p:nvPr/>
            </p:nvSpPr>
            <p:spPr>
              <a:xfrm flipH="1">
                <a:off x="6708" y="45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0" y="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2160394" y="1453738"/>
              <a:ext cx="191770" cy="178435"/>
              <a:chOff x="0" y="0"/>
              <a:chExt cx="191771" cy="178956"/>
            </a:xfrm>
          </p:grpSpPr>
          <p:sp>
            <p:nvSpPr>
              <p:cNvPr id="119" name="Равнобедренный треугольник 118"/>
              <p:cNvSpPr/>
              <p:nvPr/>
            </p:nvSpPr>
            <p:spPr>
              <a:xfrm flipH="1">
                <a:off x="6708" y="45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0" name="Прямая соединительная линия 119"/>
              <p:cNvCxnSpPr/>
              <p:nvPr/>
            </p:nvCxnSpPr>
            <p:spPr>
              <a:xfrm flipH="1">
                <a:off x="0" y="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1858071" y="2496136"/>
              <a:ext cx="191770" cy="178435"/>
              <a:chOff x="0" y="0"/>
              <a:chExt cx="191771" cy="178956"/>
            </a:xfrm>
          </p:grpSpPr>
          <p:sp>
            <p:nvSpPr>
              <p:cNvPr id="117" name="Равнобедренный треугольник 116"/>
              <p:cNvSpPr/>
              <p:nvPr/>
            </p:nvSpPr>
            <p:spPr>
              <a:xfrm flipH="1">
                <a:off x="6708" y="45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8" name="Прямая соединительная линия 117"/>
              <p:cNvCxnSpPr/>
              <p:nvPr/>
            </p:nvCxnSpPr>
            <p:spPr>
              <a:xfrm flipH="1">
                <a:off x="0" y="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2161847" y="2496136"/>
              <a:ext cx="191770" cy="178435"/>
              <a:chOff x="0" y="0"/>
              <a:chExt cx="191771" cy="178956"/>
            </a:xfrm>
          </p:grpSpPr>
          <p:sp>
            <p:nvSpPr>
              <p:cNvPr id="115" name="Равнобедренный треугольник 114"/>
              <p:cNvSpPr/>
              <p:nvPr/>
            </p:nvSpPr>
            <p:spPr>
              <a:xfrm flipH="1">
                <a:off x="6708" y="45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>
              <a:xfrm flipH="1">
                <a:off x="0" y="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Прямоугольник 17"/>
            <p:cNvSpPr/>
            <p:nvPr/>
          </p:nvSpPr>
          <p:spPr>
            <a:xfrm>
              <a:off x="1649318" y="1354171"/>
              <a:ext cx="614856" cy="14083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1600" b="1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234160" y="2076774"/>
              <a:ext cx="722587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22" idx="4"/>
            </p:cNvCxnSpPr>
            <p:nvPr/>
          </p:nvCxnSpPr>
          <p:spPr>
            <a:xfrm flipH="1">
              <a:off x="1007027" y="2299367"/>
              <a:ext cx="1257149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629815" y="1704779"/>
              <a:ext cx="746234" cy="7462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1600" b="1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21895" y="1788852"/>
              <a:ext cx="570263" cy="5702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600" b="1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Поле 19083"/>
            <p:cNvSpPr txBox="1"/>
            <p:nvPr/>
          </p:nvSpPr>
          <p:spPr>
            <a:xfrm>
              <a:off x="1438452" y="2772216"/>
              <a:ext cx="375285" cy="2508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D4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Поле 19083"/>
            <p:cNvSpPr txBox="1"/>
            <p:nvPr/>
          </p:nvSpPr>
          <p:spPr>
            <a:xfrm>
              <a:off x="1775002" y="2772216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D6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Поле 19083"/>
            <p:cNvSpPr txBox="1"/>
            <p:nvPr/>
          </p:nvSpPr>
          <p:spPr>
            <a:xfrm>
              <a:off x="2092502" y="2772851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D2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264174" y="1348505"/>
              <a:ext cx="266991" cy="0"/>
            </a:xfrm>
            <a:prstGeom prst="line">
              <a:avLst/>
            </a:prstGeom>
            <a:ln w="19050"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2264174" y="2756539"/>
              <a:ext cx="1582112" cy="0"/>
            </a:xfrm>
            <a:prstGeom prst="line">
              <a:avLst/>
            </a:prstGeom>
            <a:ln w="19050"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11102"/>
            <p:cNvGrpSpPr>
              <a:grpSpLocks/>
            </p:cNvGrpSpPr>
            <p:nvPr/>
          </p:nvGrpSpPr>
          <p:grpSpPr bwMode="auto">
            <a:xfrm>
              <a:off x="2714421" y="1230343"/>
              <a:ext cx="680108" cy="129242"/>
              <a:chOff x="0" y="0"/>
              <a:chExt cx="1133" cy="142"/>
            </a:xfrm>
          </p:grpSpPr>
          <p:sp>
            <p:nvSpPr>
              <p:cNvPr id="111" name="Arc 11103"/>
              <p:cNvSpPr>
                <a:spLocks/>
              </p:cNvSpPr>
              <p:nvPr/>
            </p:nvSpPr>
            <p:spPr bwMode="auto">
              <a:xfrm>
                <a:off x="0" y="0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7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2" name="Arc 11104"/>
              <p:cNvSpPr>
                <a:spLocks/>
              </p:cNvSpPr>
              <p:nvPr/>
            </p:nvSpPr>
            <p:spPr bwMode="auto">
              <a:xfrm>
                <a:off x="290" y="0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7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3" name="Arc 11105"/>
              <p:cNvSpPr>
                <a:spLocks/>
              </p:cNvSpPr>
              <p:nvPr/>
            </p:nvSpPr>
            <p:spPr bwMode="auto">
              <a:xfrm>
                <a:off x="570" y="0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7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4" name="Arc 11106"/>
              <p:cNvSpPr>
                <a:spLocks/>
              </p:cNvSpPr>
              <p:nvPr/>
            </p:nvSpPr>
            <p:spPr bwMode="auto">
              <a:xfrm>
                <a:off x="850" y="0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7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70"/>
                    </a:moveTo>
                    <a:cubicBezTo>
                      <a:pt x="16" y="9652"/>
                      <a:pt x="9682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460966" y="1848487"/>
              <a:ext cx="500425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 flipV="1">
              <a:off x="3746591" y="1486543"/>
              <a:ext cx="191770" cy="178435"/>
              <a:chOff x="144780" y="265430"/>
              <a:chExt cx="191771" cy="178956"/>
            </a:xfrm>
          </p:grpSpPr>
          <p:sp>
            <p:nvSpPr>
              <p:cNvPr id="109" name="Равнобедренный треугольник 108"/>
              <p:cNvSpPr/>
              <p:nvPr/>
            </p:nvSpPr>
            <p:spPr>
              <a:xfrm flipH="1">
                <a:off x="151488" y="26993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144780" y="26543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4153626" y="1348744"/>
              <a:ext cx="1270" cy="1407795"/>
            </a:xfrm>
            <a:prstGeom prst="line">
              <a:avLst/>
            </a:prstGeom>
            <a:ln w="19050"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Поле 19083"/>
            <p:cNvSpPr txBox="1"/>
            <p:nvPr/>
          </p:nvSpPr>
          <p:spPr>
            <a:xfrm>
              <a:off x="3645626" y="1147286"/>
              <a:ext cx="375285" cy="2508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VS1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Поле 19083"/>
            <p:cNvSpPr txBox="1"/>
            <p:nvPr/>
          </p:nvSpPr>
          <p:spPr>
            <a:xfrm>
              <a:off x="3982176" y="1161070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VS3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Поле 19083"/>
            <p:cNvSpPr txBox="1"/>
            <p:nvPr/>
          </p:nvSpPr>
          <p:spPr>
            <a:xfrm>
              <a:off x="4299676" y="1161065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VS5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 flipV="1">
              <a:off x="3745321" y="2428872"/>
              <a:ext cx="191770" cy="178435"/>
              <a:chOff x="143510" y="1312545"/>
              <a:chExt cx="191771" cy="178956"/>
            </a:xfrm>
          </p:grpSpPr>
          <p:sp>
            <p:nvSpPr>
              <p:cNvPr id="107" name="Равнобедренный треугольник 106"/>
              <p:cNvSpPr/>
              <p:nvPr/>
            </p:nvSpPr>
            <p:spPr>
              <a:xfrm flipH="1">
                <a:off x="150218" y="1317048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>
                <a:off x="143510" y="1312545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 flipV="1">
              <a:off x="4056471" y="1490988"/>
              <a:ext cx="191770" cy="178435"/>
              <a:chOff x="454660" y="269875"/>
              <a:chExt cx="191771" cy="178956"/>
            </a:xfrm>
          </p:grpSpPr>
          <p:sp>
            <p:nvSpPr>
              <p:cNvPr id="105" name="Равнобедренный треугольник 104"/>
              <p:cNvSpPr/>
              <p:nvPr/>
            </p:nvSpPr>
            <p:spPr>
              <a:xfrm flipH="1">
                <a:off x="461368" y="274378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>
                <a:off x="454660" y="269875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 flipV="1">
              <a:off x="4356826" y="1486543"/>
              <a:ext cx="191770" cy="178435"/>
              <a:chOff x="755015" y="265430"/>
              <a:chExt cx="191771" cy="178956"/>
            </a:xfrm>
          </p:grpSpPr>
          <p:sp>
            <p:nvSpPr>
              <p:cNvPr id="103" name="Равнобедренный треугольник 102"/>
              <p:cNvSpPr/>
              <p:nvPr/>
            </p:nvSpPr>
            <p:spPr>
              <a:xfrm flipH="1">
                <a:off x="761723" y="26993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>
                <a:off x="755015" y="26543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 flipV="1">
              <a:off x="4054566" y="2424427"/>
              <a:ext cx="191770" cy="178435"/>
              <a:chOff x="452755" y="1308100"/>
              <a:chExt cx="191771" cy="178956"/>
            </a:xfrm>
          </p:grpSpPr>
          <p:sp>
            <p:nvSpPr>
              <p:cNvPr id="101" name="Равнобедренный треугольник 100"/>
              <p:cNvSpPr/>
              <p:nvPr/>
            </p:nvSpPr>
            <p:spPr>
              <a:xfrm flipH="1">
                <a:off x="459463" y="13126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452755" y="130810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 flipV="1">
              <a:off x="4358731" y="2424427"/>
              <a:ext cx="191770" cy="178435"/>
              <a:chOff x="756920" y="1308100"/>
              <a:chExt cx="191771" cy="178956"/>
            </a:xfrm>
          </p:grpSpPr>
          <p:sp>
            <p:nvSpPr>
              <p:cNvPr id="99" name="Равнобедренный треугольник 98"/>
              <p:cNvSpPr/>
              <p:nvPr/>
            </p:nvSpPr>
            <p:spPr>
              <a:xfrm flipH="1">
                <a:off x="763628" y="1312603"/>
                <a:ext cx="185063" cy="174453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756920" y="1308100"/>
                <a:ext cx="18506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/>
            <p:cNvSpPr/>
            <p:nvPr/>
          </p:nvSpPr>
          <p:spPr>
            <a:xfrm>
              <a:off x="3846286" y="1348744"/>
              <a:ext cx="614680" cy="14077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600" b="1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152949" y="2048196"/>
              <a:ext cx="1037042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839578" y="2242504"/>
              <a:ext cx="1550438" cy="0"/>
            </a:xfrm>
            <a:prstGeom prst="line">
              <a:avLst/>
            </a:prstGeom>
            <a:ln w="19050">
              <a:headEnd type="oval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е 19083"/>
            <p:cNvSpPr txBox="1"/>
            <p:nvPr/>
          </p:nvSpPr>
          <p:spPr>
            <a:xfrm>
              <a:off x="3661491" y="2772215"/>
              <a:ext cx="375285" cy="2508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VS4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Поле 19083"/>
            <p:cNvSpPr txBox="1"/>
            <p:nvPr/>
          </p:nvSpPr>
          <p:spPr>
            <a:xfrm>
              <a:off x="3998041" y="2772215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VS6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Поле 19083"/>
            <p:cNvSpPr txBox="1"/>
            <p:nvPr/>
          </p:nvSpPr>
          <p:spPr>
            <a:xfrm>
              <a:off x="4315541" y="2772850"/>
              <a:ext cx="374650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VS2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3395709" y="1354171"/>
              <a:ext cx="448945" cy="0"/>
            </a:xfrm>
            <a:prstGeom prst="line">
              <a:avLst/>
            </a:prstGeom>
            <a:ln w="19050">
              <a:head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3753299" y="1664933"/>
              <a:ext cx="91355" cy="779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063179" y="1674780"/>
              <a:ext cx="90448" cy="681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365439" y="1660488"/>
              <a:ext cx="95527" cy="823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3745321" y="2607307"/>
              <a:ext cx="94257" cy="812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4063179" y="2602817"/>
              <a:ext cx="90447" cy="764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365439" y="2602817"/>
              <a:ext cx="95527" cy="71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88539" y="407088"/>
              <a:ext cx="505388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13184" y="586453"/>
              <a:ext cx="50533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29815" y="776953"/>
              <a:ext cx="50533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21" idx="0"/>
            </p:cNvCxnSpPr>
            <p:nvPr/>
          </p:nvCxnSpPr>
          <p:spPr>
            <a:xfrm flipV="1">
              <a:off x="1002932" y="586422"/>
              <a:ext cx="0" cy="1118357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1182801" y="776904"/>
              <a:ext cx="0" cy="965704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811327" y="405637"/>
              <a:ext cx="0" cy="1336833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189991" y="586422"/>
              <a:ext cx="0" cy="1464081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4962957" y="775812"/>
              <a:ext cx="0" cy="1072675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5390016" y="407073"/>
              <a:ext cx="0" cy="1835228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Поле 19083"/>
            <p:cNvSpPr txBox="1"/>
            <p:nvPr/>
          </p:nvSpPr>
          <p:spPr>
            <a:xfrm>
              <a:off x="811327" y="1920482"/>
              <a:ext cx="375285" cy="25019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IM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Поле 19083"/>
            <p:cNvSpPr txBox="1"/>
            <p:nvPr/>
          </p:nvSpPr>
          <p:spPr>
            <a:xfrm>
              <a:off x="2338206" y="156082"/>
              <a:ext cx="375285" cy="24955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Поле 19083"/>
            <p:cNvSpPr txBox="1"/>
            <p:nvPr/>
          </p:nvSpPr>
          <p:spPr>
            <a:xfrm>
              <a:off x="272022" y="985304"/>
              <a:ext cx="375285" cy="24955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2000" b="1" i="1" baseline="-250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Стрелка вниз 65"/>
            <p:cNvSpPr/>
            <p:nvPr/>
          </p:nvSpPr>
          <p:spPr>
            <a:xfrm>
              <a:off x="555285" y="980788"/>
              <a:ext cx="120576" cy="417317"/>
            </a:xfrm>
            <a:prstGeom prst="downArrow">
              <a:avLst/>
            </a:prstGeom>
            <a:solidFill>
              <a:srgbClr val="C0000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1600" b="1"/>
            </a:p>
          </p:txBody>
        </p:sp>
        <p:sp>
          <p:nvSpPr>
            <p:cNvPr id="67" name="Стрелка вправо 66"/>
            <p:cNvSpPr/>
            <p:nvPr/>
          </p:nvSpPr>
          <p:spPr>
            <a:xfrm>
              <a:off x="907722" y="2505644"/>
              <a:ext cx="450573" cy="127714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1600" b="1"/>
            </a:p>
          </p:txBody>
        </p:sp>
        <p:sp>
          <p:nvSpPr>
            <p:cNvPr id="68" name="Поле 19083"/>
            <p:cNvSpPr txBox="1"/>
            <p:nvPr/>
          </p:nvSpPr>
          <p:spPr>
            <a:xfrm>
              <a:off x="907722" y="2619791"/>
              <a:ext cx="375285" cy="24955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Поле 19083"/>
            <p:cNvSpPr txBox="1"/>
            <p:nvPr/>
          </p:nvSpPr>
          <p:spPr>
            <a:xfrm>
              <a:off x="297534" y="246261"/>
              <a:ext cx="375285" cy="248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Поле 19083"/>
            <p:cNvSpPr txBox="1"/>
            <p:nvPr/>
          </p:nvSpPr>
          <p:spPr>
            <a:xfrm>
              <a:off x="300576" y="448781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Поле 19083"/>
            <p:cNvSpPr txBox="1"/>
            <p:nvPr/>
          </p:nvSpPr>
          <p:spPr>
            <a:xfrm>
              <a:off x="300576" y="656924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Поле 19083"/>
            <p:cNvSpPr txBox="1"/>
            <p:nvPr/>
          </p:nvSpPr>
          <p:spPr>
            <a:xfrm>
              <a:off x="1358295" y="1636703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Поле 19083"/>
            <p:cNvSpPr txBox="1"/>
            <p:nvPr/>
          </p:nvSpPr>
          <p:spPr>
            <a:xfrm>
              <a:off x="1649318" y="1891625"/>
              <a:ext cx="375285" cy="24765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Поле 19083"/>
            <p:cNvSpPr txBox="1"/>
            <p:nvPr/>
          </p:nvSpPr>
          <p:spPr>
            <a:xfrm>
              <a:off x="1978332" y="2111481"/>
              <a:ext cx="375285" cy="24765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>
              <a:endCxn id="111" idx="0"/>
            </p:cNvCxnSpPr>
            <p:nvPr/>
          </p:nvCxnSpPr>
          <p:spPr>
            <a:xfrm>
              <a:off x="2531165" y="1348266"/>
              <a:ext cx="18325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Поле 19083"/>
            <p:cNvSpPr txBox="1"/>
            <p:nvPr/>
          </p:nvSpPr>
          <p:spPr>
            <a:xfrm>
              <a:off x="2353616" y="1133006"/>
              <a:ext cx="375285" cy="248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2289343" y="2756561"/>
              <a:ext cx="266700" cy="0"/>
            </a:xfrm>
            <a:prstGeom prst="line">
              <a:avLst/>
            </a:prstGeom>
            <a:ln w="19050">
              <a:headEnd type="none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Поле 19083"/>
            <p:cNvSpPr txBox="1"/>
            <p:nvPr/>
          </p:nvSpPr>
          <p:spPr>
            <a:xfrm>
              <a:off x="2370089" y="2772410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612276" y="1351108"/>
              <a:ext cx="266700" cy="0"/>
            </a:xfrm>
            <a:prstGeom prst="line">
              <a:avLst/>
            </a:prstGeom>
            <a:ln w="19050">
              <a:headEnd type="none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Поле 19083"/>
            <p:cNvSpPr txBox="1"/>
            <p:nvPr/>
          </p:nvSpPr>
          <p:spPr>
            <a:xfrm>
              <a:off x="3404281" y="1110568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flipV="1">
              <a:off x="1488283" y="1405301"/>
              <a:ext cx="0" cy="2313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V="1">
              <a:off x="1830884" y="2376166"/>
              <a:ext cx="0" cy="231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Поле 19083"/>
            <p:cNvSpPr txBox="1"/>
            <p:nvPr/>
          </p:nvSpPr>
          <p:spPr>
            <a:xfrm>
              <a:off x="2345456" y="1346748"/>
              <a:ext cx="375285" cy="24765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Поле 19083"/>
            <p:cNvSpPr txBox="1"/>
            <p:nvPr/>
          </p:nvSpPr>
          <p:spPr>
            <a:xfrm>
              <a:off x="2393112" y="2549239"/>
              <a:ext cx="375285" cy="24701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−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Поле 19083"/>
            <p:cNvSpPr txBox="1"/>
            <p:nvPr/>
          </p:nvSpPr>
          <p:spPr>
            <a:xfrm>
              <a:off x="2393113" y="1932844"/>
              <a:ext cx="375285" cy="24701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d1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 flipV="1">
              <a:off x="2918360" y="1486280"/>
              <a:ext cx="308092" cy="0"/>
            </a:xfrm>
            <a:prstGeom prst="straightConnector1">
              <a:avLst/>
            </a:prstGeom>
            <a:ln w="19050"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Поле 19083"/>
            <p:cNvSpPr txBox="1"/>
            <p:nvPr/>
          </p:nvSpPr>
          <p:spPr>
            <a:xfrm>
              <a:off x="3394433" y="1891022"/>
              <a:ext cx="375285" cy="288492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d2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Поле 19083"/>
            <p:cNvSpPr txBox="1"/>
            <p:nvPr/>
          </p:nvSpPr>
          <p:spPr>
            <a:xfrm>
              <a:off x="3394433" y="2549244"/>
              <a:ext cx="375285" cy="24701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Поле 19083"/>
            <p:cNvSpPr txBox="1"/>
            <p:nvPr/>
          </p:nvSpPr>
          <p:spPr>
            <a:xfrm>
              <a:off x="3404282" y="1359589"/>
              <a:ext cx="375285" cy="24701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−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4020911" y="1438656"/>
              <a:ext cx="0" cy="231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3718698" y="2413669"/>
              <a:ext cx="0" cy="230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Поле 19083"/>
            <p:cNvSpPr txBox="1"/>
            <p:nvPr/>
          </p:nvSpPr>
          <p:spPr>
            <a:xfrm>
              <a:off x="1292158" y="1830348"/>
              <a:ext cx="375285" cy="24638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3" name="Поле 19083"/>
            <p:cNvSpPr txBox="1"/>
            <p:nvPr/>
          </p:nvSpPr>
          <p:spPr>
            <a:xfrm>
              <a:off x="2918360" y="1493336"/>
              <a:ext cx="374650" cy="24955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6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4" name="Стрелка вниз 93"/>
            <p:cNvSpPr/>
            <p:nvPr/>
          </p:nvSpPr>
          <p:spPr>
            <a:xfrm flipV="1">
              <a:off x="5500591" y="989830"/>
              <a:ext cx="120015" cy="417195"/>
            </a:xfrm>
            <a:prstGeom prst="downArrow">
              <a:avLst/>
            </a:prstGeom>
            <a:solidFill>
              <a:srgbClr val="C0000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600" b="1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5" name="Поле 19083"/>
            <p:cNvSpPr txBox="1"/>
            <p:nvPr/>
          </p:nvSpPr>
          <p:spPr>
            <a:xfrm>
              <a:off x="5557919" y="1035157"/>
              <a:ext cx="375285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i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2000" b="1" i="1" baseline="-250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rec</a:t>
              </a:r>
              <a:endPara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6" name="Поле 19083"/>
            <p:cNvSpPr txBox="1"/>
            <p:nvPr/>
          </p:nvSpPr>
          <p:spPr>
            <a:xfrm>
              <a:off x="3370040" y="2766195"/>
              <a:ext cx="375285" cy="24828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 flipV="1">
              <a:off x="3580190" y="2762584"/>
              <a:ext cx="266065" cy="0"/>
            </a:xfrm>
            <a:prstGeom prst="line">
              <a:avLst/>
            </a:prstGeom>
            <a:ln w="19050">
              <a:headEnd type="none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4578010" y="2459650"/>
              <a:ext cx="0" cy="2298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Поле 19083"/>
          <p:cNvSpPr txBox="1"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73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Slip energy recovery circuit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11844</TotalTime>
  <Words>1106</Words>
  <Application>Microsoft Office PowerPoint</Application>
  <PresentationFormat>Широкоэкранный</PresentationFormat>
  <Paragraphs>453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Times New Roman</vt:lpstr>
      <vt:lpstr>FED</vt:lpstr>
      <vt:lpstr>Формула</vt:lpstr>
      <vt:lpstr>Уравнение</vt:lpstr>
      <vt:lpstr>Microsoft Equation 3.0</vt:lpstr>
      <vt:lpstr>Fundamentals of electric drive</vt:lpstr>
      <vt:lpstr>Types of electric drive systems</vt:lpstr>
      <vt:lpstr>Types of electric drive systems</vt:lpstr>
      <vt:lpstr>Презентация PowerPoint</vt:lpstr>
      <vt:lpstr>Презентация PowerPoint</vt:lpstr>
      <vt:lpstr>Презентация PowerPoint</vt:lpstr>
      <vt:lpstr>Types of electric drive systems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363</cp:revision>
  <dcterms:created xsi:type="dcterms:W3CDTF">2019-02-03T05:29:24Z</dcterms:created>
  <dcterms:modified xsi:type="dcterms:W3CDTF">2020-05-18T10:21:06Z</dcterms:modified>
</cp:coreProperties>
</file>